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221.xml" ContentType="application/vnd.openxmlformats-officedocument.presentationml.slide+xml"/>
  <Override PartName="/ppt/notesSlides/notesSlide41.xml" ContentType="application/vnd.openxmlformats-officedocument.presentationml.notesSlide+xml"/>
  <Override PartName="/ppt/slides/slide158.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s/slide2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slides/slide237.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s/slide2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notesSlides/notesSlide129.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Default Extension="wmf" ContentType="image/x-wmf"/>
  <Override PartName="/ppt/slides/slide41.xml" ContentType="application/vnd.openxmlformats-officedocument.presentationml.slide+xml"/>
  <Override PartName="/ppt/slides/slide223.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notesSlides/notesSlide126.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notesSlides/notesSlide51.xml" ContentType="application/vnd.openxmlformats-officedocument.presentationml.notesSlide+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slides/slide214.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slides/slide233.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Override PartName="/ppt/slides/slide235.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slides/slide58.xml" ContentType="application/vnd.openxmlformats-officedocument.presentationml.slide+xml"/>
  <Override PartName="/ppt/slides/slide229.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slides/slide207.xml" ContentType="application/vnd.openxmlformats-officedocument.presentationml.slide+xml"/>
  <Override PartName="/ppt/slides/slide254.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8"/>
  </p:notesMasterIdLst>
  <p:sldIdLst>
    <p:sldId id="262" r:id="rId2"/>
    <p:sldId id="566" r:id="rId3"/>
    <p:sldId id="536" r:id="rId4"/>
    <p:sldId id="520" r:id="rId5"/>
    <p:sldId id="256" r:id="rId6"/>
    <p:sldId id="260" r:id="rId7"/>
    <p:sldId id="261" r:id="rId8"/>
    <p:sldId id="329" r:id="rId9"/>
    <p:sldId id="521" r:id="rId10"/>
    <p:sldId id="399" r:id="rId11"/>
    <p:sldId id="400" r:id="rId12"/>
    <p:sldId id="401" r:id="rId13"/>
    <p:sldId id="402" r:id="rId14"/>
    <p:sldId id="403" r:id="rId15"/>
    <p:sldId id="404" r:id="rId16"/>
    <p:sldId id="522" r:id="rId17"/>
    <p:sldId id="259" r:id="rId18"/>
    <p:sldId id="283" r:id="rId19"/>
    <p:sldId id="284" r:id="rId20"/>
    <p:sldId id="257" r:id="rId21"/>
    <p:sldId id="278" r:id="rId22"/>
    <p:sldId id="258" r:id="rId23"/>
    <p:sldId id="553" r:id="rId24"/>
    <p:sldId id="546" r:id="rId25"/>
    <p:sldId id="547" r:id="rId26"/>
    <p:sldId id="548" r:id="rId27"/>
    <p:sldId id="550" r:id="rId28"/>
    <p:sldId id="552" r:id="rId29"/>
    <p:sldId id="297" r:id="rId30"/>
    <p:sldId id="556" r:id="rId31"/>
    <p:sldId id="555" r:id="rId32"/>
    <p:sldId id="557" r:id="rId33"/>
    <p:sldId id="558" r:id="rId34"/>
    <p:sldId id="559" r:id="rId35"/>
    <p:sldId id="561" r:id="rId36"/>
    <p:sldId id="565" r:id="rId37"/>
    <p:sldId id="562" r:id="rId38"/>
    <p:sldId id="564" r:id="rId39"/>
    <p:sldId id="349" r:id="rId40"/>
    <p:sldId id="352" r:id="rId41"/>
    <p:sldId id="350" r:id="rId42"/>
    <p:sldId id="351" r:id="rId43"/>
    <p:sldId id="523" r:id="rId44"/>
    <p:sldId id="353" r:id="rId45"/>
    <p:sldId id="354" r:id="rId46"/>
    <p:sldId id="355" r:id="rId47"/>
    <p:sldId id="356" r:id="rId48"/>
    <p:sldId id="357" r:id="rId49"/>
    <p:sldId id="358" r:id="rId50"/>
    <p:sldId id="535" r:id="rId51"/>
    <p:sldId id="359" r:id="rId52"/>
    <p:sldId id="361" r:id="rId53"/>
    <p:sldId id="362" r:id="rId54"/>
    <p:sldId id="360" r:id="rId55"/>
    <p:sldId id="364" r:id="rId56"/>
    <p:sldId id="363" r:id="rId57"/>
    <p:sldId id="366" r:id="rId58"/>
    <p:sldId id="367" r:id="rId59"/>
    <p:sldId id="368" r:id="rId60"/>
    <p:sldId id="369" r:id="rId61"/>
    <p:sldId id="365" r:id="rId62"/>
    <p:sldId id="569" r:id="rId63"/>
    <p:sldId id="570" r:id="rId64"/>
    <p:sldId id="370" r:id="rId65"/>
    <p:sldId id="374" r:id="rId66"/>
    <p:sldId id="375" r:id="rId67"/>
    <p:sldId id="376" r:id="rId68"/>
    <p:sldId id="377" r:id="rId69"/>
    <p:sldId id="378" r:id="rId70"/>
    <p:sldId id="379" r:id="rId71"/>
    <p:sldId id="381" r:id="rId72"/>
    <p:sldId id="383" r:id="rId73"/>
    <p:sldId id="384" r:id="rId74"/>
    <p:sldId id="385" r:id="rId75"/>
    <p:sldId id="386" r:id="rId76"/>
    <p:sldId id="387" r:id="rId77"/>
    <p:sldId id="524" r:id="rId78"/>
    <p:sldId id="263" r:id="rId79"/>
    <p:sldId id="265" r:id="rId80"/>
    <p:sldId id="266" r:id="rId81"/>
    <p:sldId id="267" r:id="rId82"/>
    <p:sldId id="268" r:id="rId83"/>
    <p:sldId id="269" r:id="rId84"/>
    <p:sldId id="582" r:id="rId85"/>
    <p:sldId id="270" r:id="rId86"/>
    <p:sldId id="274" r:id="rId87"/>
    <p:sldId id="279" r:id="rId88"/>
    <p:sldId id="575" r:id="rId89"/>
    <p:sldId id="280" r:id="rId90"/>
    <p:sldId id="281" r:id="rId91"/>
    <p:sldId id="345" r:id="rId92"/>
    <p:sldId id="346" r:id="rId93"/>
    <p:sldId id="347" r:id="rId94"/>
    <p:sldId id="296" r:id="rId95"/>
    <p:sldId id="574" r:id="rId96"/>
    <p:sldId id="576" r:id="rId97"/>
    <p:sldId id="577" r:id="rId98"/>
    <p:sldId id="578" r:id="rId99"/>
    <p:sldId id="580" r:id="rId100"/>
    <p:sldId id="579" r:id="rId101"/>
    <p:sldId id="581" r:id="rId102"/>
    <p:sldId id="525" r:id="rId103"/>
    <p:sldId id="271" r:id="rId104"/>
    <p:sldId id="272" r:id="rId105"/>
    <p:sldId id="299" r:id="rId106"/>
    <p:sldId id="273" r:id="rId107"/>
    <p:sldId id="534" r:id="rId108"/>
    <p:sldId id="285" r:id="rId109"/>
    <p:sldId id="286" r:id="rId110"/>
    <p:sldId id="287" r:id="rId111"/>
    <p:sldId id="440" r:id="rId112"/>
    <p:sldId id="288" r:id="rId113"/>
    <p:sldId id="441" r:id="rId114"/>
    <p:sldId id="289" r:id="rId115"/>
    <p:sldId id="442" r:id="rId116"/>
    <p:sldId id="290" r:id="rId117"/>
    <p:sldId id="443" r:id="rId118"/>
    <p:sldId id="291" r:id="rId119"/>
    <p:sldId id="444" r:id="rId120"/>
    <p:sldId id="292" r:id="rId121"/>
    <p:sldId id="445" r:id="rId122"/>
    <p:sldId id="542" r:id="rId123"/>
    <p:sldId id="543" r:id="rId124"/>
    <p:sldId id="544" r:id="rId125"/>
    <p:sldId id="293" r:id="rId126"/>
    <p:sldId id="446" r:id="rId127"/>
    <p:sldId id="275" r:id="rId128"/>
    <p:sldId id="606" r:id="rId129"/>
    <p:sldId id="607" r:id="rId130"/>
    <p:sldId id="608" r:id="rId131"/>
    <p:sldId id="587" r:id="rId132"/>
    <p:sldId id="609" r:id="rId133"/>
    <p:sldId id="590" r:id="rId134"/>
    <p:sldId id="591" r:id="rId135"/>
    <p:sldId id="592" r:id="rId136"/>
    <p:sldId id="593" r:id="rId137"/>
    <p:sldId id="594" r:id="rId138"/>
    <p:sldId id="595" r:id="rId139"/>
    <p:sldId id="596" r:id="rId140"/>
    <p:sldId id="597" r:id="rId141"/>
    <p:sldId id="598" r:id="rId142"/>
    <p:sldId id="599" r:id="rId143"/>
    <p:sldId id="600" r:id="rId144"/>
    <p:sldId id="601" r:id="rId145"/>
    <p:sldId id="602" r:id="rId146"/>
    <p:sldId id="603" r:id="rId147"/>
    <p:sldId id="604" r:id="rId148"/>
    <p:sldId id="605" r:id="rId149"/>
    <p:sldId id="526" r:id="rId150"/>
    <p:sldId id="405" r:id="rId151"/>
    <p:sldId id="406" r:id="rId152"/>
    <p:sldId id="407" r:id="rId153"/>
    <p:sldId id="408" r:id="rId154"/>
    <p:sldId id="533" r:id="rId155"/>
    <p:sldId id="410" r:id="rId156"/>
    <p:sldId id="449" r:id="rId157"/>
    <p:sldId id="411" r:id="rId158"/>
    <p:sldId id="450" r:id="rId159"/>
    <p:sldId id="412" r:id="rId160"/>
    <p:sldId id="451" r:id="rId161"/>
    <p:sldId id="413" r:id="rId162"/>
    <p:sldId id="452" r:id="rId163"/>
    <p:sldId id="414" r:id="rId164"/>
    <p:sldId id="453" r:id="rId165"/>
    <p:sldId id="415" r:id="rId166"/>
    <p:sldId id="454" r:id="rId167"/>
    <p:sldId id="416" r:id="rId168"/>
    <p:sldId id="455" r:id="rId169"/>
    <p:sldId id="417" r:id="rId170"/>
    <p:sldId id="456" r:id="rId171"/>
    <p:sldId id="418" r:id="rId172"/>
    <p:sldId id="457" r:id="rId173"/>
    <p:sldId id="420" r:id="rId174"/>
    <p:sldId id="421" r:id="rId175"/>
    <p:sldId id="422" r:id="rId176"/>
    <p:sldId id="423" r:id="rId177"/>
    <p:sldId id="424" r:id="rId178"/>
    <p:sldId id="425" r:id="rId179"/>
    <p:sldId id="426" r:id="rId180"/>
    <p:sldId id="427" r:id="rId181"/>
    <p:sldId id="428" r:id="rId182"/>
    <p:sldId id="429" r:id="rId183"/>
    <p:sldId id="430" r:id="rId184"/>
    <p:sldId id="527" r:id="rId185"/>
    <p:sldId id="433" r:id="rId186"/>
    <p:sldId id="435" r:id="rId187"/>
    <p:sldId id="436" r:id="rId188"/>
    <p:sldId id="437" r:id="rId189"/>
    <p:sldId id="438" r:id="rId190"/>
    <p:sldId id="439" r:id="rId191"/>
    <p:sldId id="532" r:id="rId192"/>
    <p:sldId id="459" r:id="rId193"/>
    <p:sldId id="482" r:id="rId194"/>
    <p:sldId id="461" r:id="rId195"/>
    <p:sldId id="483" r:id="rId196"/>
    <p:sldId id="472" r:id="rId197"/>
    <p:sldId id="484" r:id="rId198"/>
    <p:sldId id="473" r:id="rId199"/>
    <p:sldId id="485" r:id="rId200"/>
    <p:sldId id="465" r:id="rId201"/>
    <p:sldId id="466" r:id="rId202"/>
    <p:sldId id="464" r:id="rId203"/>
    <p:sldId id="463" r:id="rId204"/>
    <p:sldId id="475" r:id="rId205"/>
    <p:sldId id="476" r:id="rId206"/>
    <p:sldId id="479" r:id="rId207"/>
    <p:sldId id="480" r:id="rId208"/>
    <p:sldId id="481" r:id="rId209"/>
    <p:sldId id="477" r:id="rId210"/>
    <p:sldId id="486" r:id="rId211"/>
    <p:sldId id="467" r:id="rId212"/>
    <p:sldId id="468" r:id="rId213"/>
    <p:sldId id="469" r:id="rId214"/>
    <p:sldId id="470" r:id="rId215"/>
    <p:sldId id="615" r:id="rId216"/>
    <p:sldId id="509" r:id="rId217"/>
    <p:sldId id="537" r:id="rId218"/>
    <p:sldId id="510" r:id="rId219"/>
    <p:sldId id="538" r:id="rId220"/>
    <p:sldId id="540" r:id="rId221"/>
    <p:sldId id="541" r:id="rId222"/>
    <p:sldId id="530" r:id="rId223"/>
    <p:sldId id="300" r:id="rId224"/>
    <p:sldId id="301" r:id="rId225"/>
    <p:sldId id="434" r:id="rId226"/>
    <p:sldId id="304" r:id="rId227"/>
    <p:sldId id="305" r:id="rId228"/>
    <p:sldId id="307" r:id="rId229"/>
    <p:sldId id="306" r:id="rId230"/>
    <p:sldId id="308" r:id="rId231"/>
    <p:sldId id="348" r:id="rId232"/>
    <p:sldId id="311" r:id="rId233"/>
    <p:sldId id="312" r:id="rId234"/>
    <p:sldId id="313" r:id="rId235"/>
    <p:sldId id="319" r:id="rId236"/>
    <p:sldId id="531" r:id="rId237"/>
    <p:sldId id="302" r:id="rId238"/>
    <p:sldId id="314" r:id="rId239"/>
    <p:sldId id="519" r:id="rId240"/>
    <p:sldId id="315" r:id="rId241"/>
    <p:sldId id="518" r:id="rId242"/>
    <p:sldId id="317" r:id="rId243"/>
    <p:sldId id="517" r:id="rId244"/>
    <p:sldId id="318" r:id="rId245"/>
    <p:sldId id="516" r:id="rId246"/>
    <p:sldId id="316" r:id="rId247"/>
    <p:sldId id="515" r:id="rId248"/>
    <p:sldId id="321" r:id="rId249"/>
    <p:sldId id="514" r:id="rId250"/>
    <p:sldId id="322" r:id="rId251"/>
    <p:sldId id="513" r:id="rId252"/>
    <p:sldId id="323" r:id="rId253"/>
    <p:sldId id="512" r:id="rId254"/>
    <p:sldId id="324" r:id="rId255"/>
    <p:sldId id="511" r:id="rId256"/>
    <p:sldId id="325" r:id="rId257"/>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FF0000"/>
    <a:srgbClr val="0066FF"/>
    <a:srgbClr val="00FF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576"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notesMaster" Target="notesMasters/notesMaster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slide" Target="slides/slide237.xml"/><Relationship Id="rId254" Type="http://schemas.openxmlformats.org/officeDocument/2006/relationships/slide" Target="slides/slide253.xml"/><Relationship Id="rId259" Type="http://schemas.openxmlformats.org/officeDocument/2006/relationships/presProps" Target="presProps.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theme" Target="theme/theme1.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CA5C894B-7447-4114-AC02-355E66169666}" type="datetimeFigureOut">
              <a:rPr lang="en-US"/>
              <a:pPr>
                <a:defRPr/>
              </a:pPr>
              <a:t>3/5/2012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8E3CEEFA-4C02-44AC-8F93-285E99DB6FB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Rot="1" noChangeAspect="1" noTextEdit="1"/>
          </p:cNvSpPr>
          <p:nvPr>
            <p:ph type="sldImg"/>
          </p:nvPr>
        </p:nvSpPr>
        <p:spPr bwMode="auto">
          <a:noFill/>
          <a:ln>
            <a:solidFill>
              <a:srgbClr val="000000"/>
            </a:solidFill>
            <a:miter lim="800000"/>
            <a:headEnd/>
            <a:tailEnd/>
          </a:ln>
        </p:spPr>
      </p:sp>
      <p:sp>
        <p:nvSpPr>
          <p:cNvPr id="3020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Rot="1" noChangeAspect="1" noTextEdit="1"/>
          </p:cNvSpPr>
          <p:nvPr>
            <p:ph type="sldImg"/>
          </p:nvPr>
        </p:nvSpPr>
        <p:spPr bwMode="auto">
          <a:noFill/>
          <a:ln>
            <a:solidFill>
              <a:srgbClr val="000000"/>
            </a:solidFill>
            <a:miter lim="800000"/>
            <a:headEnd/>
            <a:tailEnd/>
          </a:ln>
        </p:spPr>
      </p:sp>
      <p:sp>
        <p:nvSpPr>
          <p:cNvPr id="3112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9EF95304-DBB9-484A-BBD6-CDC9A63007B6}" type="slidenum">
              <a:rPr lang="en-US"/>
              <a:pPr/>
              <a:t>100</a:t>
            </a:fld>
            <a:endParaRPr lang="en-US"/>
          </a:p>
        </p:txBody>
      </p:sp>
      <p:sp>
        <p:nvSpPr>
          <p:cNvPr id="1280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80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31DD1A0A-00B1-4E46-95C9-705511A5E78F}" type="slidenum">
              <a:rPr lang="en-US"/>
              <a:pPr/>
              <a:t>101</a:t>
            </a:fld>
            <a:endParaRPr lang="en-US"/>
          </a:p>
        </p:txBody>
      </p:sp>
      <p:sp>
        <p:nvSpPr>
          <p:cNvPr id="13005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005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Rot="1" noChangeAspect="1" noTextEdit="1"/>
          </p:cNvSpPr>
          <p:nvPr>
            <p:ph type="sldImg"/>
          </p:nvPr>
        </p:nvSpPr>
        <p:spPr bwMode="auto">
          <a:noFill/>
          <a:ln>
            <a:solidFill>
              <a:srgbClr val="000000"/>
            </a:solidFill>
            <a:miter lim="800000"/>
            <a:headEnd/>
            <a:tailEnd/>
          </a:ln>
        </p:spPr>
      </p:sp>
      <p:sp>
        <p:nvSpPr>
          <p:cNvPr id="40038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2"/>
          <p:cNvSpPr>
            <a:spLocks noGrp="1" noRot="1" noChangeAspect="1" noTextEdit="1"/>
          </p:cNvSpPr>
          <p:nvPr>
            <p:ph type="sldImg"/>
          </p:nvPr>
        </p:nvSpPr>
        <p:spPr bwMode="auto">
          <a:noFill/>
          <a:ln>
            <a:solidFill>
              <a:srgbClr val="000000"/>
            </a:solidFill>
            <a:miter lim="800000"/>
            <a:headEnd/>
            <a:tailEnd/>
          </a:ln>
        </p:spPr>
      </p:sp>
      <p:sp>
        <p:nvSpPr>
          <p:cNvPr id="40141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Rot="1" noChangeAspect="1" noTextEdit="1"/>
          </p:cNvSpPr>
          <p:nvPr>
            <p:ph type="sldImg"/>
          </p:nvPr>
        </p:nvSpPr>
        <p:spPr bwMode="auto">
          <a:noFill/>
          <a:ln>
            <a:solidFill>
              <a:srgbClr val="000000"/>
            </a:solidFill>
            <a:miter lim="800000"/>
            <a:headEnd/>
            <a:tailEnd/>
          </a:ln>
        </p:spPr>
      </p:sp>
      <p:sp>
        <p:nvSpPr>
          <p:cNvPr id="4024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2"/>
          <p:cNvSpPr>
            <a:spLocks noGrp="1" noRot="1" noChangeAspect="1" noTextEdit="1"/>
          </p:cNvSpPr>
          <p:nvPr>
            <p:ph type="sldImg"/>
          </p:nvPr>
        </p:nvSpPr>
        <p:spPr bwMode="auto">
          <a:noFill/>
          <a:ln>
            <a:solidFill>
              <a:srgbClr val="000000"/>
            </a:solidFill>
            <a:miter lim="800000"/>
            <a:headEnd/>
            <a:tailEnd/>
          </a:ln>
        </p:spPr>
      </p:sp>
      <p:sp>
        <p:nvSpPr>
          <p:cNvPr id="4034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2"/>
          <p:cNvSpPr>
            <a:spLocks noGrp="1" noRot="1" noChangeAspect="1" noTextEdit="1"/>
          </p:cNvSpPr>
          <p:nvPr>
            <p:ph type="sldImg"/>
          </p:nvPr>
        </p:nvSpPr>
        <p:spPr bwMode="auto">
          <a:noFill/>
          <a:ln>
            <a:solidFill>
              <a:srgbClr val="000000"/>
            </a:solidFill>
            <a:miter lim="800000"/>
            <a:headEnd/>
            <a:tailEnd/>
          </a:ln>
        </p:spPr>
      </p:sp>
      <p:sp>
        <p:nvSpPr>
          <p:cNvPr id="4044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p:cNvSpPr>
            <a:spLocks noGrp="1" noRot="1" noChangeAspect="1" noTextEdit="1"/>
          </p:cNvSpPr>
          <p:nvPr>
            <p:ph type="sldImg"/>
          </p:nvPr>
        </p:nvSpPr>
        <p:spPr bwMode="auto">
          <a:noFill/>
          <a:ln>
            <a:solidFill>
              <a:srgbClr val="000000"/>
            </a:solidFill>
            <a:miter lim="800000"/>
            <a:headEnd/>
            <a:tailEnd/>
          </a:ln>
        </p:spPr>
      </p:sp>
      <p:sp>
        <p:nvSpPr>
          <p:cNvPr id="4055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Rot="1" noChangeAspect="1" noTextEdit="1"/>
          </p:cNvSpPr>
          <p:nvPr>
            <p:ph type="sldImg"/>
          </p:nvPr>
        </p:nvSpPr>
        <p:spPr bwMode="auto">
          <a:noFill/>
          <a:ln>
            <a:solidFill>
              <a:srgbClr val="000000"/>
            </a:solidFill>
            <a:miter lim="800000"/>
            <a:headEnd/>
            <a:tailEnd/>
          </a:ln>
        </p:spPr>
      </p:sp>
      <p:sp>
        <p:nvSpPr>
          <p:cNvPr id="4065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2"/>
          <p:cNvSpPr>
            <a:spLocks noGrp="1" noRot="1" noChangeAspect="1" noTextEdit="1"/>
          </p:cNvSpPr>
          <p:nvPr>
            <p:ph type="sldImg"/>
          </p:nvPr>
        </p:nvSpPr>
        <p:spPr bwMode="auto">
          <a:noFill/>
          <a:ln>
            <a:solidFill>
              <a:srgbClr val="000000"/>
            </a:solidFill>
            <a:miter lim="800000"/>
            <a:headEnd/>
            <a:tailEnd/>
          </a:ln>
        </p:spPr>
      </p:sp>
      <p:sp>
        <p:nvSpPr>
          <p:cNvPr id="4075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2"/>
          <p:cNvSpPr>
            <a:spLocks noGrp="1" noRot="1" noChangeAspect="1" noTextEdit="1"/>
          </p:cNvSpPr>
          <p:nvPr>
            <p:ph type="sldImg"/>
          </p:nvPr>
        </p:nvSpPr>
        <p:spPr bwMode="auto">
          <a:noFill/>
          <a:ln>
            <a:solidFill>
              <a:srgbClr val="000000"/>
            </a:solidFill>
            <a:miter lim="800000"/>
            <a:headEnd/>
            <a:tailEnd/>
          </a:ln>
        </p:spPr>
      </p:sp>
      <p:sp>
        <p:nvSpPr>
          <p:cNvPr id="3123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Rot="1" noChangeAspect="1" noTextEdit="1"/>
          </p:cNvSpPr>
          <p:nvPr>
            <p:ph type="sldImg"/>
          </p:nvPr>
        </p:nvSpPr>
        <p:spPr bwMode="auto">
          <a:noFill/>
          <a:ln>
            <a:solidFill>
              <a:srgbClr val="000000"/>
            </a:solidFill>
            <a:miter lim="800000"/>
            <a:headEnd/>
            <a:tailEnd/>
          </a:ln>
        </p:spPr>
      </p:sp>
      <p:sp>
        <p:nvSpPr>
          <p:cNvPr id="40857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Rot="1" noChangeAspect="1" noTextEdit="1"/>
          </p:cNvSpPr>
          <p:nvPr>
            <p:ph type="sldImg"/>
          </p:nvPr>
        </p:nvSpPr>
        <p:spPr bwMode="auto">
          <a:noFill/>
          <a:ln>
            <a:solidFill>
              <a:srgbClr val="000000"/>
            </a:solidFill>
            <a:miter lim="800000"/>
            <a:headEnd/>
            <a:tailEnd/>
          </a:ln>
        </p:spPr>
      </p:sp>
      <p:sp>
        <p:nvSpPr>
          <p:cNvPr id="4096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Rot="1" noChangeAspect="1" noTextEdit="1"/>
          </p:cNvSpPr>
          <p:nvPr>
            <p:ph type="sldImg"/>
          </p:nvPr>
        </p:nvSpPr>
        <p:spPr bwMode="auto">
          <a:noFill/>
          <a:ln>
            <a:solidFill>
              <a:srgbClr val="000000"/>
            </a:solidFill>
            <a:miter lim="800000"/>
            <a:headEnd/>
            <a:tailEnd/>
          </a:ln>
        </p:spPr>
      </p:sp>
      <p:sp>
        <p:nvSpPr>
          <p:cNvPr id="4106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2"/>
          <p:cNvSpPr>
            <a:spLocks noGrp="1" noRot="1" noChangeAspect="1" noTextEdit="1"/>
          </p:cNvSpPr>
          <p:nvPr>
            <p:ph type="sldImg"/>
          </p:nvPr>
        </p:nvSpPr>
        <p:spPr bwMode="auto">
          <a:noFill/>
          <a:ln>
            <a:solidFill>
              <a:srgbClr val="000000"/>
            </a:solidFill>
            <a:miter lim="800000"/>
            <a:headEnd/>
            <a:tailEnd/>
          </a:ln>
        </p:spPr>
      </p:sp>
      <p:sp>
        <p:nvSpPr>
          <p:cNvPr id="41165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Rot="1" noChangeAspect="1" noTextEdit="1"/>
          </p:cNvSpPr>
          <p:nvPr>
            <p:ph type="sldImg"/>
          </p:nvPr>
        </p:nvSpPr>
        <p:spPr bwMode="auto">
          <a:noFill/>
          <a:ln>
            <a:solidFill>
              <a:srgbClr val="000000"/>
            </a:solidFill>
            <a:miter lim="800000"/>
            <a:headEnd/>
            <a:tailEnd/>
          </a:ln>
        </p:spPr>
      </p:sp>
      <p:sp>
        <p:nvSpPr>
          <p:cNvPr id="4126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2"/>
          <p:cNvSpPr>
            <a:spLocks noGrp="1" noRot="1" noChangeAspect="1" noTextEdit="1"/>
          </p:cNvSpPr>
          <p:nvPr>
            <p:ph type="sldImg"/>
          </p:nvPr>
        </p:nvSpPr>
        <p:spPr bwMode="auto">
          <a:noFill/>
          <a:ln>
            <a:solidFill>
              <a:srgbClr val="000000"/>
            </a:solidFill>
            <a:miter lim="800000"/>
            <a:headEnd/>
            <a:tailEnd/>
          </a:ln>
        </p:spPr>
      </p:sp>
      <p:sp>
        <p:nvSpPr>
          <p:cNvPr id="4136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Rot="1" noChangeAspect="1" noTextEdit="1"/>
          </p:cNvSpPr>
          <p:nvPr>
            <p:ph type="sldImg"/>
          </p:nvPr>
        </p:nvSpPr>
        <p:spPr bwMode="auto">
          <a:noFill/>
          <a:ln>
            <a:solidFill>
              <a:srgbClr val="000000"/>
            </a:solidFill>
            <a:miter lim="800000"/>
            <a:headEnd/>
            <a:tailEnd/>
          </a:ln>
        </p:spPr>
      </p:sp>
      <p:sp>
        <p:nvSpPr>
          <p:cNvPr id="4147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Rot="1" noChangeAspect="1" noTextEdit="1"/>
          </p:cNvSpPr>
          <p:nvPr>
            <p:ph type="sldImg"/>
          </p:nvPr>
        </p:nvSpPr>
        <p:spPr bwMode="auto">
          <a:noFill/>
          <a:ln>
            <a:solidFill>
              <a:srgbClr val="000000"/>
            </a:solidFill>
            <a:miter lim="800000"/>
            <a:headEnd/>
            <a:tailEnd/>
          </a:ln>
        </p:spPr>
      </p:sp>
      <p:sp>
        <p:nvSpPr>
          <p:cNvPr id="4157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2"/>
          <p:cNvSpPr>
            <a:spLocks noGrp="1" noRot="1" noChangeAspect="1" noTextEdit="1"/>
          </p:cNvSpPr>
          <p:nvPr>
            <p:ph type="sldImg"/>
          </p:nvPr>
        </p:nvSpPr>
        <p:spPr bwMode="auto">
          <a:noFill/>
          <a:ln>
            <a:solidFill>
              <a:srgbClr val="000000"/>
            </a:solidFill>
            <a:miter lim="800000"/>
            <a:headEnd/>
            <a:tailEnd/>
          </a:ln>
        </p:spPr>
      </p:sp>
      <p:sp>
        <p:nvSpPr>
          <p:cNvPr id="4167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Rot="1" noChangeAspect="1" noTextEdit="1"/>
          </p:cNvSpPr>
          <p:nvPr>
            <p:ph type="sldImg"/>
          </p:nvPr>
        </p:nvSpPr>
        <p:spPr bwMode="auto">
          <a:noFill/>
          <a:ln>
            <a:solidFill>
              <a:srgbClr val="000000"/>
            </a:solidFill>
            <a:miter lim="800000"/>
            <a:headEnd/>
            <a:tailEnd/>
          </a:ln>
        </p:spPr>
      </p:sp>
      <p:sp>
        <p:nvSpPr>
          <p:cNvPr id="4177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Rot="1" noChangeAspect="1" noTextEdit="1"/>
          </p:cNvSpPr>
          <p:nvPr>
            <p:ph type="sldImg"/>
          </p:nvPr>
        </p:nvSpPr>
        <p:spPr bwMode="auto">
          <a:noFill/>
          <a:ln>
            <a:solidFill>
              <a:srgbClr val="000000"/>
            </a:solidFill>
            <a:miter lim="800000"/>
            <a:headEnd/>
            <a:tailEnd/>
          </a:ln>
        </p:spPr>
      </p:sp>
      <p:sp>
        <p:nvSpPr>
          <p:cNvPr id="3133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2"/>
          <p:cNvSpPr>
            <a:spLocks noGrp="1" noRot="1" noChangeAspect="1" noTextEdit="1"/>
          </p:cNvSpPr>
          <p:nvPr>
            <p:ph type="sldImg"/>
          </p:nvPr>
        </p:nvSpPr>
        <p:spPr bwMode="auto">
          <a:noFill/>
          <a:ln>
            <a:solidFill>
              <a:srgbClr val="000000"/>
            </a:solidFill>
            <a:miter lim="800000"/>
            <a:headEnd/>
            <a:tailEnd/>
          </a:ln>
        </p:spPr>
      </p:sp>
      <p:sp>
        <p:nvSpPr>
          <p:cNvPr id="4188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2"/>
          <p:cNvSpPr>
            <a:spLocks noGrp="1" noRot="1" noChangeAspect="1" noTextEdit="1"/>
          </p:cNvSpPr>
          <p:nvPr>
            <p:ph type="sldImg"/>
          </p:nvPr>
        </p:nvSpPr>
        <p:spPr bwMode="auto">
          <a:noFill/>
          <a:ln>
            <a:solidFill>
              <a:srgbClr val="000000"/>
            </a:solidFill>
            <a:miter lim="800000"/>
            <a:headEnd/>
            <a:tailEnd/>
          </a:ln>
        </p:spPr>
      </p:sp>
      <p:sp>
        <p:nvSpPr>
          <p:cNvPr id="4198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2"/>
          <p:cNvSpPr>
            <a:spLocks noGrp="1" noRot="1" noChangeAspect="1" noTextEdit="1"/>
          </p:cNvSpPr>
          <p:nvPr>
            <p:ph type="sldImg"/>
          </p:nvPr>
        </p:nvSpPr>
        <p:spPr bwMode="auto">
          <a:noFill/>
          <a:ln>
            <a:solidFill>
              <a:srgbClr val="000000"/>
            </a:solidFill>
            <a:miter lim="800000"/>
            <a:headEnd/>
            <a:tailEnd/>
          </a:ln>
        </p:spPr>
      </p:sp>
      <p:sp>
        <p:nvSpPr>
          <p:cNvPr id="42291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2"/>
          <p:cNvSpPr>
            <a:spLocks noGrp="1" noRot="1" noChangeAspect="1" noTextEdit="1"/>
          </p:cNvSpPr>
          <p:nvPr>
            <p:ph type="sldImg"/>
          </p:nvPr>
        </p:nvSpPr>
        <p:spPr bwMode="auto">
          <a:noFill/>
          <a:ln>
            <a:solidFill>
              <a:srgbClr val="000000"/>
            </a:solidFill>
            <a:miter lim="800000"/>
            <a:headEnd/>
            <a:tailEnd/>
          </a:ln>
        </p:spPr>
      </p:sp>
      <p:sp>
        <p:nvSpPr>
          <p:cNvPr id="42393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2"/>
          <p:cNvSpPr>
            <a:spLocks noGrp="1" noRot="1" noChangeAspect="1" noTextEdit="1"/>
          </p:cNvSpPr>
          <p:nvPr>
            <p:ph type="sldImg"/>
          </p:nvPr>
        </p:nvSpPr>
        <p:spPr bwMode="auto">
          <a:noFill/>
          <a:ln>
            <a:solidFill>
              <a:srgbClr val="000000"/>
            </a:solidFill>
            <a:miter lim="800000"/>
            <a:headEnd/>
            <a:tailEnd/>
          </a:ln>
        </p:spPr>
      </p:sp>
      <p:sp>
        <p:nvSpPr>
          <p:cNvPr id="42496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2"/>
          <p:cNvSpPr>
            <a:spLocks noGrp="1" noRot="1" noChangeAspect="1" noTextEdit="1"/>
          </p:cNvSpPr>
          <p:nvPr>
            <p:ph type="sldImg"/>
          </p:nvPr>
        </p:nvSpPr>
        <p:spPr bwMode="auto">
          <a:noFill/>
          <a:ln>
            <a:solidFill>
              <a:srgbClr val="000000"/>
            </a:solidFill>
            <a:miter lim="800000"/>
            <a:headEnd/>
            <a:tailEnd/>
          </a:ln>
        </p:spPr>
      </p:sp>
      <p:sp>
        <p:nvSpPr>
          <p:cNvPr id="42598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2"/>
          <p:cNvSpPr>
            <a:spLocks noGrp="1" noRot="1" noChangeAspect="1" noTextEdit="1"/>
          </p:cNvSpPr>
          <p:nvPr>
            <p:ph type="sldImg"/>
          </p:nvPr>
        </p:nvSpPr>
        <p:spPr bwMode="auto">
          <a:noFill/>
          <a:ln>
            <a:solidFill>
              <a:srgbClr val="000000"/>
            </a:solidFill>
            <a:miter lim="800000"/>
            <a:headEnd/>
            <a:tailEnd/>
          </a:ln>
        </p:spPr>
      </p:sp>
      <p:sp>
        <p:nvSpPr>
          <p:cNvPr id="42701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p:cNvSpPr>
            <a:spLocks noGrp="1" noRot="1" noChangeAspect="1" noTextEdit="1"/>
          </p:cNvSpPr>
          <p:nvPr>
            <p:ph type="sldImg"/>
          </p:nvPr>
        </p:nvSpPr>
        <p:spPr bwMode="auto">
          <a:noFill/>
          <a:ln>
            <a:solidFill>
              <a:srgbClr val="000000"/>
            </a:solidFill>
            <a:miter lim="800000"/>
            <a:headEnd/>
            <a:tailEnd/>
          </a:ln>
        </p:spPr>
      </p:sp>
      <p:sp>
        <p:nvSpPr>
          <p:cNvPr id="4280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2"/>
          <p:cNvSpPr>
            <a:spLocks noGrp="1" noRot="1" noChangeAspect="1" noTextEdit="1"/>
          </p:cNvSpPr>
          <p:nvPr>
            <p:ph type="sldImg"/>
          </p:nvPr>
        </p:nvSpPr>
        <p:spPr bwMode="auto">
          <a:noFill/>
          <a:ln>
            <a:solidFill>
              <a:srgbClr val="000000"/>
            </a:solidFill>
            <a:miter lim="800000"/>
            <a:headEnd/>
            <a:tailEnd/>
          </a:ln>
        </p:spPr>
      </p:sp>
      <p:sp>
        <p:nvSpPr>
          <p:cNvPr id="4311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2F851356-A7A2-45AD-BEF6-FA1BF09610D9}" type="slidenum">
              <a:rPr lang="en-US"/>
              <a:pPr/>
              <a:t>129</a:t>
            </a:fld>
            <a:endParaRPr lang="en-US"/>
          </a:p>
        </p:txBody>
      </p:sp>
      <p:sp>
        <p:nvSpPr>
          <p:cNvPr id="16384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38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a:p>
            <a:pPr>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Rot="1" noChangeAspect="1" noTextEdit="1"/>
          </p:cNvSpPr>
          <p:nvPr>
            <p:ph type="sldImg"/>
          </p:nvPr>
        </p:nvSpPr>
        <p:spPr bwMode="auto">
          <a:noFill/>
          <a:ln>
            <a:solidFill>
              <a:srgbClr val="000000"/>
            </a:solidFill>
            <a:miter lim="800000"/>
            <a:headEnd/>
            <a:tailEnd/>
          </a:ln>
        </p:spPr>
      </p:sp>
      <p:sp>
        <p:nvSpPr>
          <p:cNvPr id="3143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0FED6A43-D6B7-488E-BD5E-6AEFA7BD6049}" type="slidenum">
              <a:rPr lang="en-US"/>
              <a:pPr/>
              <a:t>130</a:t>
            </a:fld>
            <a:endParaRPr lang="en-US"/>
          </a:p>
        </p:txBody>
      </p:sp>
      <p:sp>
        <p:nvSpPr>
          <p:cNvPr id="16589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589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2"/>
          <p:cNvSpPr>
            <a:spLocks noGrp="1" noRot="1" noChangeAspect="1" noTextEdit="1"/>
          </p:cNvSpPr>
          <p:nvPr>
            <p:ph type="sldImg"/>
          </p:nvPr>
        </p:nvSpPr>
        <p:spPr bwMode="auto">
          <a:noFill/>
          <a:ln>
            <a:solidFill>
              <a:srgbClr val="000000"/>
            </a:solidFill>
            <a:miter lim="800000"/>
            <a:headEnd/>
            <a:tailEnd/>
          </a:ln>
        </p:spPr>
      </p:sp>
      <p:sp>
        <p:nvSpPr>
          <p:cNvPr id="4321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25DA8288-F1A9-4F90-9635-0FFE80B1624F}" type="slidenum">
              <a:rPr lang="en-US"/>
              <a:pPr/>
              <a:t>132</a:t>
            </a:fld>
            <a:endParaRPr lang="en-US"/>
          </a:p>
        </p:txBody>
      </p:sp>
      <p:sp>
        <p:nvSpPr>
          <p:cNvPr id="1689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896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B(11)=3595.9</a:t>
            </a: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Rectangle 2"/>
          <p:cNvSpPr>
            <a:spLocks noGrp="1" noRot="1" noChangeAspect="1" noTextEdit="1"/>
          </p:cNvSpPr>
          <p:nvPr>
            <p:ph type="sldImg"/>
          </p:nvPr>
        </p:nvSpPr>
        <p:spPr bwMode="auto">
          <a:noFill/>
          <a:ln>
            <a:solidFill>
              <a:srgbClr val="000000"/>
            </a:solidFill>
            <a:miter lim="800000"/>
            <a:headEnd/>
            <a:tailEnd/>
          </a:ln>
        </p:spPr>
      </p:sp>
      <p:sp>
        <p:nvSpPr>
          <p:cNvPr id="4352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Rot="1" noChangeAspect="1" noTextEdit="1"/>
          </p:cNvSpPr>
          <p:nvPr>
            <p:ph type="sldImg"/>
          </p:nvPr>
        </p:nvSpPr>
        <p:spPr bwMode="auto">
          <a:noFill/>
          <a:ln>
            <a:solidFill>
              <a:srgbClr val="000000"/>
            </a:solidFill>
            <a:miter lim="800000"/>
            <a:headEnd/>
            <a:tailEnd/>
          </a:ln>
        </p:spPr>
      </p:sp>
      <p:sp>
        <p:nvSpPr>
          <p:cNvPr id="4382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Rot="1" noChangeAspect="1" noTextEdit="1"/>
          </p:cNvSpPr>
          <p:nvPr>
            <p:ph type="sldImg"/>
          </p:nvPr>
        </p:nvSpPr>
        <p:spPr bwMode="auto">
          <a:noFill/>
          <a:ln>
            <a:solidFill>
              <a:srgbClr val="000000"/>
            </a:solidFill>
            <a:miter lim="800000"/>
            <a:headEnd/>
            <a:tailEnd/>
          </a:ln>
        </p:spPr>
      </p:sp>
      <p:sp>
        <p:nvSpPr>
          <p:cNvPr id="4392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2"/>
          <p:cNvSpPr>
            <a:spLocks noGrp="1" noRot="1" noChangeAspect="1" noTextEdit="1"/>
          </p:cNvSpPr>
          <p:nvPr>
            <p:ph type="sldImg"/>
          </p:nvPr>
        </p:nvSpPr>
        <p:spPr bwMode="auto">
          <a:noFill/>
          <a:ln>
            <a:solidFill>
              <a:srgbClr val="000000"/>
            </a:solidFill>
            <a:miter lim="800000"/>
            <a:headEnd/>
            <a:tailEnd/>
          </a:ln>
        </p:spPr>
      </p:sp>
      <p:sp>
        <p:nvSpPr>
          <p:cNvPr id="4413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2"/>
          <p:cNvSpPr>
            <a:spLocks noGrp="1" noRot="1" noChangeAspect="1" noTextEdit="1"/>
          </p:cNvSpPr>
          <p:nvPr>
            <p:ph type="sldImg"/>
          </p:nvPr>
        </p:nvSpPr>
        <p:spPr bwMode="auto">
          <a:noFill/>
          <a:ln>
            <a:solidFill>
              <a:srgbClr val="000000"/>
            </a:solidFill>
            <a:miter lim="800000"/>
            <a:headEnd/>
            <a:tailEnd/>
          </a:ln>
        </p:spPr>
      </p:sp>
      <p:sp>
        <p:nvSpPr>
          <p:cNvPr id="4403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Grp="1" noRot="1" noChangeAspect="1" noTextEdit="1"/>
          </p:cNvSpPr>
          <p:nvPr>
            <p:ph type="sldImg"/>
          </p:nvPr>
        </p:nvSpPr>
        <p:spPr bwMode="auto">
          <a:noFill/>
          <a:ln>
            <a:solidFill>
              <a:srgbClr val="000000"/>
            </a:solidFill>
            <a:miter lim="800000"/>
            <a:headEnd/>
            <a:tailEnd/>
          </a:ln>
        </p:spPr>
      </p:sp>
      <p:sp>
        <p:nvSpPr>
          <p:cNvPr id="4423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2"/>
          <p:cNvSpPr>
            <a:spLocks noGrp="1" noRot="1" noChangeAspect="1" noTextEdit="1"/>
          </p:cNvSpPr>
          <p:nvPr>
            <p:ph type="sldImg"/>
          </p:nvPr>
        </p:nvSpPr>
        <p:spPr bwMode="auto">
          <a:noFill/>
          <a:ln>
            <a:solidFill>
              <a:srgbClr val="000000"/>
            </a:solidFill>
            <a:miter lim="800000"/>
            <a:headEnd/>
            <a:tailEnd/>
          </a:ln>
        </p:spPr>
      </p:sp>
      <p:sp>
        <p:nvSpPr>
          <p:cNvPr id="4433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Rot="1" noChangeAspect="1" noTextEdit="1"/>
          </p:cNvSpPr>
          <p:nvPr>
            <p:ph type="sldImg"/>
          </p:nvPr>
        </p:nvSpPr>
        <p:spPr bwMode="auto">
          <a:noFill/>
          <a:ln>
            <a:solidFill>
              <a:srgbClr val="000000"/>
            </a:solidFill>
            <a:miter lim="800000"/>
            <a:headEnd/>
            <a:tailEnd/>
          </a:ln>
        </p:spPr>
      </p:sp>
      <p:sp>
        <p:nvSpPr>
          <p:cNvPr id="3153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2"/>
          <p:cNvSpPr>
            <a:spLocks noGrp="1" noRot="1" noChangeAspect="1" noTextEdit="1"/>
          </p:cNvSpPr>
          <p:nvPr>
            <p:ph type="sldImg"/>
          </p:nvPr>
        </p:nvSpPr>
        <p:spPr bwMode="auto">
          <a:noFill/>
          <a:ln>
            <a:solidFill>
              <a:srgbClr val="000000"/>
            </a:solidFill>
            <a:miter lim="800000"/>
            <a:headEnd/>
            <a:tailEnd/>
          </a:ln>
        </p:spPr>
      </p:sp>
      <p:sp>
        <p:nvSpPr>
          <p:cNvPr id="4454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2"/>
          <p:cNvSpPr>
            <a:spLocks noGrp="1" noRot="1" noChangeAspect="1" noTextEdit="1"/>
          </p:cNvSpPr>
          <p:nvPr>
            <p:ph type="sldImg"/>
          </p:nvPr>
        </p:nvSpPr>
        <p:spPr bwMode="auto">
          <a:noFill/>
          <a:ln>
            <a:solidFill>
              <a:srgbClr val="000000"/>
            </a:solidFill>
            <a:miter lim="800000"/>
            <a:headEnd/>
            <a:tailEnd/>
          </a:ln>
        </p:spPr>
      </p:sp>
      <p:sp>
        <p:nvSpPr>
          <p:cNvPr id="44749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2"/>
          <p:cNvSpPr>
            <a:spLocks noGrp="1" noRot="1" noChangeAspect="1" noTextEdit="1"/>
          </p:cNvSpPr>
          <p:nvPr>
            <p:ph type="sldImg"/>
          </p:nvPr>
        </p:nvSpPr>
        <p:spPr bwMode="auto">
          <a:noFill/>
          <a:ln>
            <a:solidFill>
              <a:srgbClr val="000000"/>
            </a:solidFill>
            <a:miter lim="800000"/>
            <a:headEnd/>
            <a:tailEnd/>
          </a:ln>
        </p:spPr>
      </p:sp>
      <p:sp>
        <p:nvSpPr>
          <p:cNvPr id="4464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Rot="1" noChangeAspect="1" noTextEdit="1"/>
          </p:cNvSpPr>
          <p:nvPr>
            <p:ph type="sldImg"/>
          </p:nvPr>
        </p:nvSpPr>
        <p:spPr bwMode="auto">
          <a:noFill/>
          <a:ln>
            <a:solidFill>
              <a:srgbClr val="000000"/>
            </a:solidFill>
            <a:miter lim="800000"/>
            <a:headEnd/>
            <a:tailEnd/>
          </a:ln>
        </p:spPr>
      </p:sp>
      <p:sp>
        <p:nvSpPr>
          <p:cNvPr id="3164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Rot="1" noChangeAspect="1" noTextEdit="1"/>
          </p:cNvSpPr>
          <p:nvPr>
            <p:ph type="sldImg"/>
          </p:nvPr>
        </p:nvSpPr>
        <p:spPr bwMode="auto">
          <a:noFill/>
          <a:ln>
            <a:solidFill>
              <a:srgbClr val="000000"/>
            </a:solidFill>
            <a:miter lim="800000"/>
            <a:headEnd/>
            <a:tailEnd/>
          </a:ln>
        </p:spPr>
      </p:sp>
      <p:sp>
        <p:nvSpPr>
          <p:cNvPr id="3174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Rot="1" noChangeAspect="1" noTextEdit="1"/>
          </p:cNvSpPr>
          <p:nvPr>
            <p:ph type="sldImg"/>
          </p:nvPr>
        </p:nvSpPr>
        <p:spPr bwMode="auto">
          <a:noFill/>
          <a:ln>
            <a:solidFill>
              <a:srgbClr val="000000"/>
            </a:solidFill>
            <a:miter lim="800000"/>
            <a:headEnd/>
            <a:tailEnd/>
          </a:ln>
        </p:spPr>
      </p:sp>
      <p:sp>
        <p:nvSpPr>
          <p:cNvPr id="3184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p:cNvSpPr>
            <a:spLocks noGrp="1" noRot="1" noChangeAspect="1" noTextEdit="1"/>
          </p:cNvSpPr>
          <p:nvPr>
            <p:ph type="sldImg"/>
          </p:nvPr>
        </p:nvSpPr>
        <p:spPr bwMode="auto">
          <a:noFill/>
          <a:ln>
            <a:solidFill>
              <a:srgbClr val="000000"/>
            </a:solidFill>
            <a:miter lim="800000"/>
            <a:headEnd/>
            <a:tailEnd/>
          </a:ln>
        </p:spPr>
      </p:sp>
      <p:sp>
        <p:nvSpPr>
          <p:cNvPr id="31949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2"/>
          <p:cNvSpPr>
            <a:spLocks noGrp="1" noRot="1" noChangeAspect="1" noTextEdit="1"/>
          </p:cNvSpPr>
          <p:nvPr>
            <p:ph type="sldImg"/>
          </p:nvPr>
        </p:nvSpPr>
        <p:spPr bwMode="auto">
          <a:noFill/>
          <a:ln>
            <a:solidFill>
              <a:srgbClr val="000000"/>
            </a:solidFill>
            <a:miter lim="800000"/>
            <a:headEnd/>
            <a:tailEnd/>
          </a:ln>
        </p:spPr>
      </p:sp>
      <p:sp>
        <p:nvSpPr>
          <p:cNvPr id="32051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Rot="1" noChangeAspect="1" noTextEdit="1"/>
          </p:cNvSpPr>
          <p:nvPr>
            <p:ph type="sldImg"/>
          </p:nvPr>
        </p:nvSpPr>
        <p:spPr bwMode="auto">
          <a:noFill/>
          <a:ln>
            <a:solidFill>
              <a:srgbClr val="000000"/>
            </a:solidFill>
            <a:miter lim="800000"/>
            <a:headEnd/>
            <a:tailEnd/>
          </a:ln>
        </p:spPr>
      </p:sp>
      <p:sp>
        <p:nvSpPr>
          <p:cNvPr id="3031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2"/>
          <p:cNvSpPr>
            <a:spLocks noGrp="1" noRot="1" noChangeAspect="1" noTextEdit="1"/>
          </p:cNvSpPr>
          <p:nvPr>
            <p:ph type="sldImg"/>
          </p:nvPr>
        </p:nvSpPr>
        <p:spPr bwMode="auto">
          <a:noFill/>
          <a:ln>
            <a:solidFill>
              <a:srgbClr val="000000"/>
            </a:solidFill>
            <a:miter lim="800000"/>
            <a:headEnd/>
            <a:tailEnd/>
          </a:ln>
        </p:spPr>
      </p:sp>
      <p:sp>
        <p:nvSpPr>
          <p:cNvPr id="32153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Rot="1" noChangeAspect="1" noTextEdit="1"/>
          </p:cNvSpPr>
          <p:nvPr>
            <p:ph type="sldImg"/>
          </p:nvPr>
        </p:nvSpPr>
        <p:spPr bwMode="auto">
          <a:noFill/>
          <a:ln>
            <a:solidFill>
              <a:srgbClr val="000000"/>
            </a:solidFill>
            <a:miter lim="800000"/>
            <a:headEnd/>
            <a:tailEnd/>
          </a:ln>
        </p:spPr>
      </p:sp>
      <p:sp>
        <p:nvSpPr>
          <p:cNvPr id="32256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Rot="1" noChangeAspect="1" noTextEdit="1"/>
          </p:cNvSpPr>
          <p:nvPr>
            <p:ph type="sldImg"/>
          </p:nvPr>
        </p:nvSpPr>
        <p:spPr bwMode="auto">
          <a:noFill/>
          <a:ln>
            <a:solidFill>
              <a:srgbClr val="000000"/>
            </a:solidFill>
            <a:miter lim="800000"/>
            <a:headEnd/>
            <a:tailEnd/>
          </a:ln>
        </p:spPr>
      </p:sp>
      <p:sp>
        <p:nvSpPr>
          <p:cNvPr id="32358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Grp="1" noRot="1" noChangeAspect="1" noTextEdit="1"/>
          </p:cNvSpPr>
          <p:nvPr>
            <p:ph type="sldImg"/>
          </p:nvPr>
        </p:nvSpPr>
        <p:spPr bwMode="auto">
          <a:noFill/>
          <a:ln>
            <a:solidFill>
              <a:srgbClr val="000000"/>
            </a:solidFill>
            <a:miter lim="800000"/>
            <a:headEnd/>
            <a:tailEnd/>
          </a:ln>
        </p:spPr>
      </p:sp>
      <p:sp>
        <p:nvSpPr>
          <p:cNvPr id="32461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2"/>
          <p:cNvSpPr>
            <a:spLocks noGrp="1" noRot="1" noChangeAspect="1" noTextEdit="1"/>
          </p:cNvSpPr>
          <p:nvPr>
            <p:ph type="sldImg"/>
          </p:nvPr>
        </p:nvSpPr>
        <p:spPr bwMode="auto">
          <a:noFill/>
          <a:ln>
            <a:solidFill>
              <a:srgbClr val="000000"/>
            </a:solidFill>
            <a:miter lim="800000"/>
            <a:headEnd/>
            <a:tailEnd/>
          </a:ln>
        </p:spPr>
      </p:sp>
      <p:sp>
        <p:nvSpPr>
          <p:cNvPr id="3256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2"/>
          <p:cNvSpPr>
            <a:spLocks noGrp="1" noRot="1" noChangeAspect="1" noTextEdit="1"/>
          </p:cNvSpPr>
          <p:nvPr>
            <p:ph type="sldImg"/>
          </p:nvPr>
        </p:nvSpPr>
        <p:spPr bwMode="auto">
          <a:noFill/>
          <a:ln>
            <a:solidFill>
              <a:srgbClr val="000000"/>
            </a:solidFill>
            <a:miter lim="800000"/>
            <a:headEnd/>
            <a:tailEnd/>
          </a:ln>
        </p:spPr>
      </p:sp>
      <p:sp>
        <p:nvSpPr>
          <p:cNvPr id="3266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p:cNvSpPr>
            <a:spLocks noGrp="1" noRot="1" noChangeAspect="1" noTextEdit="1"/>
          </p:cNvSpPr>
          <p:nvPr>
            <p:ph type="sldImg"/>
          </p:nvPr>
        </p:nvSpPr>
        <p:spPr bwMode="auto">
          <a:noFill/>
          <a:ln>
            <a:solidFill>
              <a:srgbClr val="000000"/>
            </a:solidFill>
            <a:miter lim="800000"/>
            <a:headEnd/>
            <a:tailEnd/>
          </a:ln>
        </p:spPr>
      </p:sp>
      <p:sp>
        <p:nvSpPr>
          <p:cNvPr id="3276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2"/>
          <p:cNvSpPr>
            <a:spLocks noGrp="1" noRot="1" noChangeAspect="1" noTextEdit="1"/>
          </p:cNvSpPr>
          <p:nvPr>
            <p:ph type="sldImg"/>
          </p:nvPr>
        </p:nvSpPr>
        <p:spPr bwMode="auto">
          <a:noFill/>
          <a:ln>
            <a:solidFill>
              <a:srgbClr val="000000"/>
            </a:solidFill>
            <a:miter lim="800000"/>
            <a:headEnd/>
            <a:tailEnd/>
          </a:ln>
        </p:spPr>
      </p:sp>
      <p:sp>
        <p:nvSpPr>
          <p:cNvPr id="3287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Rot="1" noChangeAspect="1" noTextEdit="1"/>
          </p:cNvSpPr>
          <p:nvPr>
            <p:ph type="sldImg"/>
          </p:nvPr>
        </p:nvSpPr>
        <p:spPr bwMode="auto">
          <a:noFill/>
          <a:ln>
            <a:solidFill>
              <a:srgbClr val="000000"/>
            </a:solidFill>
            <a:miter lim="800000"/>
            <a:headEnd/>
            <a:tailEnd/>
          </a:ln>
        </p:spPr>
      </p:sp>
      <p:sp>
        <p:nvSpPr>
          <p:cNvPr id="3297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Rot="1" noChangeAspect="1" noTextEdit="1"/>
          </p:cNvSpPr>
          <p:nvPr>
            <p:ph type="sldImg"/>
          </p:nvPr>
        </p:nvSpPr>
        <p:spPr bwMode="auto">
          <a:noFill/>
          <a:ln>
            <a:solidFill>
              <a:srgbClr val="000000"/>
            </a:solidFill>
            <a:miter lim="800000"/>
            <a:headEnd/>
            <a:tailEnd/>
          </a:ln>
        </p:spPr>
      </p:sp>
      <p:sp>
        <p:nvSpPr>
          <p:cNvPr id="3307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Rot="1" noChangeAspect="1" noTextEdit="1"/>
          </p:cNvSpPr>
          <p:nvPr>
            <p:ph type="sldImg"/>
          </p:nvPr>
        </p:nvSpPr>
        <p:spPr bwMode="auto">
          <a:noFill/>
          <a:ln>
            <a:solidFill>
              <a:srgbClr val="000000"/>
            </a:solidFill>
            <a:miter lim="800000"/>
            <a:headEnd/>
            <a:tailEnd/>
          </a:ln>
        </p:spPr>
      </p:sp>
      <p:sp>
        <p:nvSpPr>
          <p:cNvPr id="3041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Rot="1" noChangeAspect="1" noTextEdit="1"/>
          </p:cNvSpPr>
          <p:nvPr>
            <p:ph type="sldImg"/>
          </p:nvPr>
        </p:nvSpPr>
        <p:spPr bwMode="auto">
          <a:noFill/>
          <a:ln>
            <a:solidFill>
              <a:srgbClr val="000000"/>
            </a:solidFill>
            <a:miter lim="800000"/>
            <a:headEnd/>
            <a:tailEnd/>
          </a:ln>
        </p:spPr>
      </p:sp>
      <p:sp>
        <p:nvSpPr>
          <p:cNvPr id="33177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p:cNvSpPr>
            <a:spLocks noGrp="1" noRot="1" noChangeAspect="1" noTextEdit="1"/>
          </p:cNvSpPr>
          <p:nvPr>
            <p:ph type="sldImg"/>
          </p:nvPr>
        </p:nvSpPr>
        <p:spPr bwMode="auto">
          <a:noFill/>
          <a:ln>
            <a:solidFill>
              <a:srgbClr val="000000"/>
            </a:solidFill>
            <a:miter lim="800000"/>
            <a:headEnd/>
            <a:tailEnd/>
          </a:ln>
        </p:spPr>
      </p:sp>
      <p:sp>
        <p:nvSpPr>
          <p:cNvPr id="3328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p:cNvSpPr>
            <a:spLocks noGrp="1" noRot="1" noChangeAspect="1" noTextEdit="1"/>
          </p:cNvSpPr>
          <p:nvPr>
            <p:ph type="sldImg"/>
          </p:nvPr>
        </p:nvSpPr>
        <p:spPr bwMode="auto">
          <a:noFill/>
          <a:ln>
            <a:solidFill>
              <a:srgbClr val="000000"/>
            </a:solidFill>
            <a:miter lim="800000"/>
            <a:headEnd/>
            <a:tailEnd/>
          </a:ln>
        </p:spPr>
      </p:sp>
      <p:sp>
        <p:nvSpPr>
          <p:cNvPr id="3338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2"/>
          <p:cNvSpPr>
            <a:spLocks noGrp="1" noRot="1" noChangeAspect="1" noTextEdit="1"/>
          </p:cNvSpPr>
          <p:nvPr>
            <p:ph type="sldImg"/>
          </p:nvPr>
        </p:nvSpPr>
        <p:spPr bwMode="auto">
          <a:noFill/>
          <a:ln>
            <a:solidFill>
              <a:srgbClr val="000000"/>
            </a:solidFill>
            <a:miter lim="800000"/>
            <a:headEnd/>
            <a:tailEnd/>
          </a:ln>
        </p:spPr>
      </p:sp>
      <p:sp>
        <p:nvSpPr>
          <p:cNvPr id="33485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Rot="1" noChangeAspect="1" noTextEdit="1"/>
          </p:cNvSpPr>
          <p:nvPr>
            <p:ph type="sldImg"/>
          </p:nvPr>
        </p:nvSpPr>
        <p:spPr bwMode="auto">
          <a:noFill/>
          <a:ln>
            <a:solidFill>
              <a:srgbClr val="000000"/>
            </a:solidFill>
            <a:miter lim="800000"/>
            <a:headEnd/>
            <a:tailEnd/>
          </a:ln>
        </p:spPr>
      </p:sp>
      <p:sp>
        <p:nvSpPr>
          <p:cNvPr id="3358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2"/>
          <p:cNvSpPr>
            <a:spLocks noGrp="1" noRot="1" noChangeAspect="1" noTextEdit="1"/>
          </p:cNvSpPr>
          <p:nvPr>
            <p:ph type="sldImg"/>
          </p:nvPr>
        </p:nvSpPr>
        <p:spPr bwMode="auto">
          <a:noFill/>
          <a:ln>
            <a:solidFill>
              <a:srgbClr val="000000"/>
            </a:solidFill>
            <a:miter lim="800000"/>
            <a:headEnd/>
            <a:tailEnd/>
          </a:ln>
        </p:spPr>
      </p:sp>
      <p:sp>
        <p:nvSpPr>
          <p:cNvPr id="3368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Rot="1" noChangeAspect="1" noTextEdit="1"/>
          </p:cNvSpPr>
          <p:nvPr>
            <p:ph type="sldImg"/>
          </p:nvPr>
        </p:nvSpPr>
        <p:spPr bwMode="auto">
          <a:noFill/>
          <a:ln>
            <a:solidFill>
              <a:srgbClr val="000000"/>
            </a:solidFill>
            <a:miter lim="800000"/>
            <a:headEnd/>
            <a:tailEnd/>
          </a:ln>
        </p:spPr>
      </p:sp>
      <p:sp>
        <p:nvSpPr>
          <p:cNvPr id="3379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2"/>
          <p:cNvSpPr>
            <a:spLocks noGrp="1" noRot="1" noChangeAspect="1" noTextEdit="1"/>
          </p:cNvSpPr>
          <p:nvPr>
            <p:ph type="sldImg"/>
          </p:nvPr>
        </p:nvSpPr>
        <p:spPr bwMode="auto">
          <a:noFill/>
          <a:ln>
            <a:solidFill>
              <a:srgbClr val="000000"/>
            </a:solidFill>
            <a:miter lim="800000"/>
            <a:headEnd/>
            <a:tailEnd/>
          </a:ln>
        </p:spPr>
      </p:sp>
      <p:sp>
        <p:nvSpPr>
          <p:cNvPr id="3389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2"/>
          <p:cNvSpPr>
            <a:spLocks noGrp="1" noRot="1" noChangeAspect="1" noTextEdit="1"/>
          </p:cNvSpPr>
          <p:nvPr>
            <p:ph type="sldImg"/>
          </p:nvPr>
        </p:nvSpPr>
        <p:spPr bwMode="auto">
          <a:noFill/>
          <a:ln>
            <a:solidFill>
              <a:srgbClr val="000000"/>
            </a:solidFill>
            <a:miter lim="800000"/>
            <a:headEnd/>
            <a:tailEnd/>
          </a:ln>
        </p:spPr>
      </p:sp>
      <p:sp>
        <p:nvSpPr>
          <p:cNvPr id="3399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Rot="1" noChangeAspect="1" noTextEdit="1"/>
          </p:cNvSpPr>
          <p:nvPr>
            <p:ph type="sldImg"/>
          </p:nvPr>
        </p:nvSpPr>
        <p:spPr bwMode="auto">
          <a:noFill/>
          <a:ln>
            <a:solidFill>
              <a:srgbClr val="000000"/>
            </a:solidFill>
            <a:miter lim="800000"/>
            <a:headEnd/>
            <a:tailEnd/>
          </a:ln>
        </p:spPr>
      </p:sp>
      <p:sp>
        <p:nvSpPr>
          <p:cNvPr id="3409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Rot="1" noChangeAspect="1" noTextEdit="1"/>
          </p:cNvSpPr>
          <p:nvPr>
            <p:ph type="sldImg"/>
          </p:nvPr>
        </p:nvSpPr>
        <p:spPr bwMode="auto">
          <a:noFill/>
          <a:ln>
            <a:solidFill>
              <a:srgbClr val="000000"/>
            </a:solidFill>
            <a:miter lim="800000"/>
            <a:headEnd/>
            <a:tailEnd/>
          </a:ln>
        </p:spPr>
      </p:sp>
      <p:sp>
        <p:nvSpPr>
          <p:cNvPr id="3051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Rot="1" noChangeAspect="1" noTextEdit="1"/>
          </p:cNvSpPr>
          <p:nvPr>
            <p:ph type="sldImg"/>
          </p:nvPr>
        </p:nvSpPr>
        <p:spPr bwMode="auto">
          <a:noFill/>
          <a:ln>
            <a:solidFill>
              <a:srgbClr val="000000"/>
            </a:solidFill>
            <a:miter lim="800000"/>
            <a:headEnd/>
            <a:tailEnd/>
          </a:ln>
        </p:spPr>
      </p:sp>
      <p:sp>
        <p:nvSpPr>
          <p:cNvPr id="3420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Rot="1" noChangeAspect="1" noTextEdit="1"/>
          </p:cNvSpPr>
          <p:nvPr>
            <p:ph type="sldImg"/>
          </p:nvPr>
        </p:nvSpPr>
        <p:spPr bwMode="auto">
          <a:noFill/>
          <a:ln>
            <a:solidFill>
              <a:srgbClr val="000000"/>
            </a:solidFill>
            <a:miter lim="800000"/>
            <a:headEnd/>
            <a:tailEnd/>
          </a:ln>
        </p:spPr>
      </p:sp>
      <p:sp>
        <p:nvSpPr>
          <p:cNvPr id="3430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Rot="1" noChangeAspect="1" noTextEdit="1"/>
          </p:cNvSpPr>
          <p:nvPr>
            <p:ph type="sldImg"/>
          </p:nvPr>
        </p:nvSpPr>
        <p:spPr bwMode="auto">
          <a:noFill/>
          <a:ln>
            <a:solidFill>
              <a:srgbClr val="000000"/>
            </a:solidFill>
            <a:miter lim="800000"/>
            <a:headEnd/>
            <a:tailEnd/>
          </a:ln>
        </p:spPr>
      </p:sp>
      <p:sp>
        <p:nvSpPr>
          <p:cNvPr id="3440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2"/>
          <p:cNvSpPr>
            <a:spLocks noGrp="1" noRot="1" noChangeAspect="1" noTextEdit="1"/>
          </p:cNvSpPr>
          <p:nvPr>
            <p:ph type="sldImg"/>
          </p:nvPr>
        </p:nvSpPr>
        <p:spPr bwMode="auto">
          <a:noFill/>
          <a:ln>
            <a:solidFill>
              <a:srgbClr val="000000"/>
            </a:solidFill>
            <a:miter lim="800000"/>
            <a:headEnd/>
            <a:tailEnd/>
          </a:ln>
        </p:spPr>
      </p:sp>
      <p:sp>
        <p:nvSpPr>
          <p:cNvPr id="34509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noRot="1" noChangeAspect="1" noTextEdit="1"/>
          </p:cNvSpPr>
          <p:nvPr>
            <p:ph type="sldImg"/>
          </p:nvPr>
        </p:nvSpPr>
        <p:spPr bwMode="auto">
          <a:noFill/>
          <a:ln>
            <a:solidFill>
              <a:srgbClr val="000000"/>
            </a:solidFill>
            <a:miter lim="800000"/>
            <a:headEnd/>
            <a:tailEnd/>
          </a:ln>
        </p:spPr>
      </p:sp>
      <p:sp>
        <p:nvSpPr>
          <p:cNvPr id="34611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Rot="1" noChangeAspect="1" noTextEdit="1"/>
          </p:cNvSpPr>
          <p:nvPr>
            <p:ph type="sldImg"/>
          </p:nvPr>
        </p:nvSpPr>
        <p:spPr bwMode="auto">
          <a:noFill/>
          <a:ln>
            <a:solidFill>
              <a:srgbClr val="000000"/>
            </a:solidFill>
            <a:miter lim="800000"/>
            <a:headEnd/>
            <a:tailEnd/>
          </a:ln>
        </p:spPr>
      </p:sp>
      <p:sp>
        <p:nvSpPr>
          <p:cNvPr id="34713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2"/>
          <p:cNvSpPr>
            <a:spLocks noGrp="1" noRot="1" noChangeAspect="1" noTextEdit="1"/>
          </p:cNvSpPr>
          <p:nvPr>
            <p:ph type="sldImg"/>
          </p:nvPr>
        </p:nvSpPr>
        <p:spPr bwMode="auto">
          <a:noFill/>
          <a:ln>
            <a:solidFill>
              <a:srgbClr val="000000"/>
            </a:solidFill>
            <a:miter lim="800000"/>
            <a:headEnd/>
            <a:tailEnd/>
          </a:ln>
        </p:spPr>
      </p:sp>
      <p:sp>
        <p:nvSpPr>
          <p:cNvPr id="34816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Rot="1" noChangeAspect="1" noTextEdit="1"/>
          </p:cNvSpPr>
          <p:nvPr>
            <p:ph type="sldImg"/>
          </p:nvPr>
        </p:nvSpPr>
        <p:spPr bwMode="auto">
          <a:noFill/>
          <a:ln>
            <a:solidFill>
              <a:srgbClr val="000000"/>
            </a:solidFill>
            <a:miter lim="800000"/>
            <a:headEnd/>
            <a:tailEnd/>
          </a:ln>
        </p:spPr>
      </p:sp>
      <p:sp>
        <p:nvSpPr>
          <p:cNvPr id="34918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Grp="1" noRot="1" noChangeAspect="1" noTextEdit="1"/>
          </p:cNvSpPr>
          <p:nvPr>
            <p:ph type="sldImg"/>
          </p:nvPr>
        </p:nvSpPr>
        <p:spPr bwMode="auto">
          <a:noFill/>
          <a:ln>
            <a:solidFill>
              <a:srgbClr val="000000"/>
            </a:solidFill>
            <a:miter lim="800000"/>
            <a:headEnd/>
            <a:tailEnd/>
          </a:ln>
        </p:spPr>
      </p:sp>
      <p:sp>
        <p:nvSpPr>
          <p:cNvPr id="35021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2"/>
          <p:cNvSpPr>
            <a:spLocks noGrp="1" noRot="1" noChangeAspect="1" noTextEdit="1"/>
          </p:cNvSpPr>
          <p:nvPr>
            <p:ph type="sldImg"/>
          </p:nvPr>
        </p:nvSpPr>
        <p:spPr bwMode="auto">
          <a:noFill/>
          <a:ln>
            <a:solidFill>
              <a:srgbClr val="000000"/>
            </a:solidFill>
            <a:miter lim="800000"/>
            <a:headEnd/>
            <a:tailEnd/>
          </a:ln>
        </p:spPr>
      </p:sp>
      <p:sp>
        <p:nvSpPr>
          <p:cNvPr id="3512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Rot="1" noChangeAspect="1" noTextEdit="1"/>
          </p:cNvSpPr>
          <p:nvPr>
            <p:ph type="sldImg"/>
          </p:nvPr>
        </p:nvSpPr>
        <p:spPr bwMode="auto">
          <a:noFill/>
          <a:ln>
            <a:solidFill>
              <a:srgbClr val="000000"/>
            </a:solidFill>
            <a:miter lim="800000"/>
            <a:headEnd/>
            <a:tailEnd/>
          </a:ln>
        </p:spPr>
      </p:sp>
      <p:sp>
        <p:nvSpPr>
          <p:cNvPr id="30617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2"/>
          <p:cNvSpPr>
            <a:spLocks noGrp="1" noRot="1" noChangeAspect="1" noTextEdit="1"/>
          </p:cNvSpPr>
          <p:nvPr>
            <p:ph type="sldImg"/>
          </p:nvPr>
        </p:nvSpPr>
        <p:spPr bwMode="auto">
          <a:noFill/>
          <a:ln>
            <a:solidFill>
              <a:srgbClr val="000000"/>
            </a:solidFill>
            <a:miter lim="800000"/>
            <a:headEnd/>
            <a:tailEnd/>
          </a:ln>
        </p:spPr>
      </p:sp>
      <p:sp>
        <p:nvSpPr>
          <p:cNvPr id="3522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2"/>
          <p:cNvSpPr>
            <a:spLocks noGrp="1" noRot="1" noChangeAspect="1" noTextEdit="1"/>
          </p:cNvSpPr>
          <p:nvPr>
            <p:ph type="sldImg"/>
          </p:nvPr>
        </p:nvSpPr>
        <p:spPr bwMode="auto">
          <a:noFill/>
          <a:ln>
            <a:solidFill>
              <a:srgbClr val="000000"/>
            </a:solidFill>
            <a:miter lim="800000"/>
            <a:headEnd/>
            <a:tailEnd/>
          </a:ln>
        </p:spPr>
      </p:sp>
      <p:sp>
        <p:nvSpPr>
          <p:cNvPr id="3532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2"/>
          <p:cNvSpPr>
            <a:spLocks noGrp="1" noRot="1" noChangeAspect="1" noTextEdit="1"/>
          </p:cNvSpPr>
          <p:nvPr>
            <p:ph type="sldImg"/>
          </p:nvPr>
        </p:nvSpPr>
        <p:spPr bwMode="auto">
          <a:noFill/>
          <a:ln>
            <a:solidFill>
              <a:srgbClr val="000000"/>
            </a:solidFill>
            <a:miter lim="800000"/>
            <a:headEnd/>
            <a:tailEnd/>
          </a:ln>
        </p:spPr>
      </p:sp>
      <p:sp>
        <p:nvSpPr>
          <p:cNvPr id="3543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2"/>
          <p:cNvSpPr>
            <a:spLocks noGrp="1" noRot="1" noChangeAspect="1" noTextEdit="1"/>
          </p:cNvSpPr>
          <p:nvPr>
            <p:ph type="sldImg"/>
          </p:nvPr>
        </p:nvSpPr>
        <p:spPr bwMode="auto">
          <a:noFill/>
          <a:ln>
            <a:solidFill>
              <a:srgbClr val="000000"/>
            </a:solidFill>
            <a:miter lim="800000"/>
            <a:headEnd/>
            <a:tailEnd/>
          </a:ln>
        </p:spPr>
      </p:sp>
      <p:sp>
        <p:nvSpPr>
          <p:cNvPr id="3553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2"/>
          <p:cNvSpPr>
            <a:spLocks noGrp="1" noRot="1" noChangeAspect="1" noTextEdit="1"/>
          </p:cNvSpPr>
          <p:nvPr>
            <p:ph type="sldImg"/>
          </p:nvPr>
        </p:nvSpPr>
        <p:spPr bwMode="auto">
          <a:noFill/>
          <a:ln>
            <a:solidFill>
              <a:srgbClr val="000000"/>
            </a:solidFill>
            <a:miter lim="800000"/>
            <a:headEnd/>
            <a:tailEnd/>
          </a:ln>
        </p:spPr>
      </p:sp>
      <p:sp>
        <p:nvSpPr>
          <p:cNvPr id="3563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2"/>
          <p:cNvSpPr>
            <a:spLocks noGrp="1" noRot="1" noChangeAspect="1" noTextEdit="1"/>
          </p:cNvSpPr>
          <p:nvPr>
            <p:ph type="sldImg"/>
          </p:nvPr>
        </p:nvSpPr>
        <p:spPr bwMode="auto">
          <a:noFill/>
          <a:ln>
            <a:solidFill>
              <a:srgbClr val="000000"/>
            </a:solidFill>
            <a:miter lim="800000"/>
            <a:headEnd/>
            <a:tailEnd/>
          </a:ln>
        </p:spPr>
      </p:sp>
      <p:sp>
        <p:nvSpPr>
          <p:cNvPr id="35737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2"/>
          <p:cNvSpPr>
            <a:spLocks noGrp="1" noRot="1" noChangeAspect="1" noTextEdit="1"/>
          </p:cNvSpPr>
          <p:nvPr>
            <p:ph type="sldImg"/>
          </p:nvPr>
        </p:nvSpPr>
        <p:spPr bwMode="auto">
          <a:noFill/>
          <a:ln>
            <a:solidFill>
              <a:srgbClr val="000000"/>
            </a:solidFill>
            <a:miter lim="800000"/>
            <a:headEnd/>
            <a:tailEnd/>
          </a:ln>
        </p:spPr>
      </p:sp>
      <p:sp>
        <p:nvSpPr>
          <p:cNvPr id="3584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2"/>
          <p:cNvSpPr>
            <a:spLocks noGrp="1" noRot="1" noChangeAspect="1" noTextEdit="1"/>
          </p:cNvSpPr>
          <p:nvPr>
            <p:ph type="sldImg"/>
          </p:nvPr>
        </p:nvSpPr>
        <p:spPr bwMode="auto">
          <a:noFill/>
          <a:ln>
            <a:solidFill>
              <a:srgbClr val="000000"/>
            </a:solidFill>
            <a:miter lim="800000"/>
            <a:headEnd/>
            <a:tailEnd/>
          </a:ln>
        </p:spPr>
      </p:sp>
      <p:sp>
        <p:nvSpPr>
          <p:cNvPr id="3594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2"/>
          <p:cNvSpPr>
            <a:spLocks noGrp="1" noRot="1" noChangeAspect="1" noTextEdit="1"/>
          </p:cNvSpPr>
          <p:nvPr>
            <p:ph type="sldImg"/>
          </p:nvPr>
        </p:nvSpPr>
        <p:spPr bwMode="auto">
          <a:noFill/>
          <a:ln>
            <a:solidFill>
              <a:srgbClr val="000000"/>
            </a:solidFill>
            <a:miter lim="800000"/>
            <a:headEnd/>
            <a:tailEnd/>
          </a:ln>
        </p:spPr>
      </p:sp>
      <p:sp>
        <p:nvSpPr>
          <p:cNvPr id="36045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2"/>
          <p:cNvSpPr>
            <a:spLocks noGrp="1" noRot="1" noChangeAspect="1" noTextEdit="1"/>
          </p:cNvSpPr>
          <p:nvPr>
            <p:ph type="sldImg"/>
          </p:nvPr>
        </p:nvSpPr>
        <p:spPr bwMode="auto">
          <a:noFill/>
          <a:ln>
            <a:solidFill>
              <a:srgbClr val="000000"/>
            </a:solidFill>
            <a:miter lim="800000"/>
            <a:headEnd/>
            <a:tailEnd/>
          </a:ln>
        </p:spPr>
      </p:sp>
      <p:sp>
        <p:nvSpPr>
          <p:cNvPr id="3614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Rot="1" noChangeAspect="1" noTextEdit="1"/>
          </p:cNvSpPr>
          <p:nvPr>
            <p:ph type="sldImg"/>
          </p:nvPr>
        </p:nvSpPr>
        <p:spPr bwMode="auto">
          <a:noFill/>
          <a:ln>
            <a:solidFill>
              <a:srgbClr val="000000"/>
            </a:solidFill>
            <a:miter lim="800000"/>
            <a:headEnd/>
            <a:tailEnd/>
          </a:ln>
        </p:spPr>
      </p:sp>
      <p:sp>
        <p:nvSpPr>
          <p:cNvPr id="3072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Rot="1" noChangeAspect="1" noTextEdit="1"/>
          </p:cNvSpPr>
          <p:nvPr>
            <p:ph type="sldImg"/>
          </p:nvPr>
        </p:nvSpPr>
        <p:spPr bwMode="auto">
          <a:noFill/>
          <a:ln>
            <a:solidFill>
              <a:srgbClr val="000000"/>
            </a:solidFill>
            <a:miter lim="800000"/>
            <a:headEnd/>
            <a:tailEnd/>
          </a:ln>
        </p:spPr>
      </p:sp>
      <p:sp>
        <p:nvSpPr>
          <p:cNvPr id="36249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Grp="1" noRot="1" noChangeAspect="1" noTextEdit="1"/>
          </p:cNvSpPr>
          <p:nvPr>
            <p:ph type="sldImg"/>
          </p:nvPr>
        </p:nvSpPr>
        <p:spPr bwMode="auto">
          <a:noFill/>
          <a:ln>
            <a:solidFill>
              <a:srgbClr val="000000"/>
            </a:solidFill>
            <a:miter lim="800000"/>
            <a:headEnd/>
            <a:tailEnd/>
          </a:ln>
        </p:spPr>
      </p:sp>
      <p:sp>
        <p:nvSpPr>
          <p:cNvPr id="36352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7C066D17-3460-490C-8ADF-0473ADCB043D}" type="slidenum">
              <a:rPr lang="en-US"/>
              <a:pPr/>
              <a:t>62</a:t>
            </a:fld>
            <a:endParaRPr lang="en-US"/>
          </a:p>
        </p:txBody>
      </p:sp>
      <p:sp>
        <p:nvSpPr>
          <p:cNvPr id="798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98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a:p>
            <a:pPr>
              <a:spcBef>
                <a:spcPct val="0"/>
              </a:spcBef>
            </a:pPr>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2"/>
          <p:cNvSpPr>
            <a:spLocks noGrp="1" noRot="1" noChangeAspect="1" noTextEdit="1"/>
          </p:cNvSpPr>
          <p:nvPr>
            <p:ph type="sldImg"/>
          </p:nvPr>
        </p:nvSpPr>
        <p:spPr bwMode="auto">
          <a:noFill/>
          <a:ln>
            <a:solidFill>
              <a:srgbClr val="000000"/>
            </a:solidFill>
            <a:miter lim="800000"/>
            <a:headEnd/>
            <a:tailEnd/>
          </a:ln>
        </p:spPr>
      </p:sp>
      <p:sp>
        <p:nvSpPr>
          <p:cNvPr id="3665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Grp="1" noRot="1" noChangeAspect="1" noTextEdit="1"/>
          </p:cNvSpPr>
          <p:nvPr>
            <p:ph type="sldImg"/>
          </p:nvPr>
        </p:nvSpPr>
        <p:spPr bwMode="auto">
          <a:noFill/>
          <a:ln>
            <a:solidFill>
              <a:srgbClr val="000000"/>
            </a:solidFill>
            <a:miter lim="800000"/>
            <a:headEnd/>
            <a:tailEnd/>
          </a:ln>
        </p:spPr>
      </p:sp>
      <p:sp>
        <p:nvSpPr>
          <p:cNvPr id="3676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p:cNvSpPr>
            <a:spLocks noGrp="1" noRot="1" noChangeAspect="1" noTextEdit="1"/>
          </p:cNvSpPr>
          <p:nvPr>
            <p:ph type="sldImg"/>
          </p:nvPr>
        </p:nvSpPr>
        <p:spPr bwMode="auto">
          <a:noFill/>
          <a:ln>
            <a:solidFill>
              <a:srgbClr val="000000"/>
            </a:solidFill>
            <a:miter lim="800000"/>
            <a:headEnd/>
            <a:tailEnd/>
          </a:ln>
        </p:spPr>
      </p:sp>
      <p:sp>
        <p:nvSpPr>
          <p:cNvPr id="3686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Rot="1" noChangeAspect="1" noTextEdit="1"/>
          </p:cNvSpPr>
          <p:nvPr>
            <p:ph type="sldImg"/>
          </p:nvPr>
        </p:nvSpPr>
        <p:spPr bwMode="auto">
          <a:noFill/>
          <a:ln>
            <a:solidFill>
              <a:srgbClr val="000000"/>
            </a:solidFill>
            <a:miter lim="800000"/>
            <a:headEnd/>
            <a:tailEnd/>
          </a:ln>
        </p:spPr>
      </p:sp>
      <p:sp>
        <p:nvSpPr>
          <p:cNvPr id="3696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2"/>
          <p:cNvSpPr>
            <a:spLocks noGrp="1" noRot="1" noChangeAspect="1" noTextEdit="1"/>
          </p:cNvSpPr>
          <p:nvPr>
            <p:ph type="sldImg"/>
          </p:nvPr>
        </p:nvSpPr>
        <p:spPr bwMode="auto">
          <a:noFill/>
          <a:ln>
            <a:solidFill>
              <a:srgbClr val="000000"/>
            </a:solidFill>
            <a:miter lim="800000"/>
            <a:headEnd/>
            <a:tailEnd/>
          </a:ln>
        </p:spPr>
      </p:sp>
      <p:sp>
        <p:nvSpPr>
          <p:cNvPr id="37069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2"/>
          <p:cNvSpPr>
            <a:spLocks noGrp="1" noRot="1" noChangeAspect="1" noTextEdit="1"/>
          </p:cNvSpPr>
          <p:nvPr>
            <p:ph type="sldImg"/>
          </p:nvPr>
        </p:nvSpPr>
        <p:spPr bwMode="auto">
          <a:noFill/>
          <a:ln>
            <a:solidFill>
              <a:srgbClr val="000000"/>
            </a:solidFill>
            <a:miter lim="800000"/>
            <a:headEnd/>
            <a:tailEnd/>
          </a:ln>
        </p:spPr>
      </p:sp>
      <p:sp>
        <p:nvSpPr>
          <p:cNvPr id="37171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Grp="1" noRot="1" noChangeAspect="1" noTextEdit="1"/>
          </p:cNvSpPr>
          <p:nvPr>
            <p:ph type="sldImg"/>
          </p:nvPr>
        </p:nvSpPr>
        <p:spPr bwMode="auto">
          <a:noFill/>
          <a:ln>
            <a:solidFill>
              <a:srgbClr val="000000"/>
            </a:solidFill>
            <a:miter lim="800000"/>
            <a:headEnd/>
            <a:tailEnd/>
          </a:ln>
        </p:spPr>
      </p:sp>
      <p:sp>
        <p:nvSpPr>
          <p:cNvPr id="37273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Rot="1" noChangeAspect="1" noTextEdit="1"/>
          </p:cNvSpPr>
          <p:nvPr>
            <p:ph type="sldImg"/>
          </p:nvPr>
        </p:nvSpPr>
        <p:spPr bwMode="auto">
          <a:noFill/>
          <a:ln>
            <a:solidFill>
              <a:srgbClr val="000000"/>
            </a:solidFill>
            <a:miter lim="800000"/>
            <a:headEnd/>
            <a:tailEnd/>
          </a:ln>
        </p:spPr>
      </p:sp>
      <p:sp>
        <p:nvSpPr>
          <p:cNvPr id="3082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2"/>
          <p:cNvSpPr>
            <a:spLocks noGrp="1" noRot="1" noChangeAspect="1" noTextEdit="1"/>
          </p:cNvSpPr>
          <p:nvPr>
            <p:ph type="sldImg"/>
          </p:nvPr>
        </p:nvSpPr>
        <p:spPr bwMode="auto">
          <a:noFill/>
          <a:ln>
            <a:solidFill>
              <a:srgbClr val="000000"/>
            </a:solidFill>
            <a:miter lim="800000"/>
            <a:headEnd/>
            <a:tailEnd/>
          </a:ln>
        </p:spPr>
      </p:sp>
      <p:sp>
        <p:nvSpPr>
          <p:cNvPr id="37376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2"/>
          <p:cNvSpPr>
            <a:spLocks noGrp="1" noRot="1" noChangeAspect="1" noTextEdit="1"/>
          </p:cNvSpPr>
          <p:nvPr>
            <p:ph type="sldImg"/>
          </p:nvPr>
        </p:nvSpPr>
        <p:spPr bwMode="auto">
          <a:noFill/>
          <a:ln>
            <a:solidFill>
              <a:srgbClr val="000000"/>
            </a:solidFill>
            <a:miter lim="800000"/>
            <a:headEnd/>
            <a:tailEnd/>
          </a:ln>
        </p:spPr>
      </p:sp>
      <p:sp>
        <p:nvSpPr>
          <p:cNvPr id="37478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p:cNvSpPr>
            <a:spLocks noGrp="1" noRot="1" noChangeAspect="1" noTextEdit="1"/>
          </p:cNvSpPr>
          <p:nvPr>
            <p:ph type="sldImg"/>
          </p:nvPr>
        </p:nvSpPr>
        <p:spPr bwMode="auto">
          <a:noFill/>
          <a:ln>
            <a:solidFill>
              <a:srgbClr val="000000"/>
            </a:solidFill>
            <a:miter lim="800000"/>
            <a:headEnd/>
            <a:tailEnd/>
          </a:ln>
        </p:spPr>
      </p:sp>
      <p:sp>
        <p:nvSpPr>
          <p:cNvPr id="37581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Grp="1" noRot="1" noChangeAspect="1" noTextEdit="1"/>
          </p:cNvSpPr>
          <p:nvPr>
            <p:ph type="sldImg"/>
          </p:nvPr>
        </p:nvSpPr>
        <p:spPr bwMode="auto">
          <a:noFill/>
          <a:ln>
            <a:solidFill>
              <a:srgbClr val="000000"/>
            </a:solidFill>
            <a:miter lim="800000"/>
            <a:headEnd/>
            <a:tailEnd/>
          </a:ln>
        </p:spPr>
      </p:sp>
      <p:sp>
        <p:nvSpPr>
          <p:cNvPr id="37683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Rot="1" noChangeAspect="1" noTextEdit="1"/>
          </p:cNvSpPr>
          <p:nvPr>
            <p:ph type="sldImg"/>
          </p:nvPr>
        </p:nvSpPr>
        <p:spPr bwMode="auto">
          <a:noFill/>
          <a:ln>
            <a:solidFill>
              <a:srgbClr val="000000"/>
            </a:solidFill>
            <a:miter lim="800000"/>
            <a:headEnd/>
            <a:tailEnd/>
          </a:ln>
        </p:spPr>
      </p:sp>
      <p:sp>
        <p:nvSpPr>
          <p:cNvPr id="3778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2"/>
          <p:cNvSpPr>
            <a:spLocks noGrp="1" noRot="1" noChangeAspect="1" noTextEdit="1"/>
          </p:cNvSpPr>
          <p:nvPr>
            <p:ph type="sldImg"/>
          </p:nvPr>
        </p:nvSpPr>
        <p:spPr bwMode="auto">
          <a:noFill/>
          <a:ln>
            <a:solidFill>
              <a:srgbClr val="000000"/>
            </a:solidFill>
            <a:miter lim="800000"/>
            <a:headEnd/>
            <a:tailEnd/>
          </a:ln>
        </p:spPr>
      </p:sp>
      <p:sp>
        <p:nvSpPr>
          <p:cNvPr id="37888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2"/>
          <p:cNvSpPr>
            <a:spLocks noGrp="1" noRot="1" noChangeAspect="1" noTextEdit="1"/>
          </p:cNvSpPr>
          <p:nvPr>
            <p:ph type="sldImg"/>
          </p:nvPr>
        </p:nvSpPr>
        <p:spPr bwMode="auto">
          <a:noFill/>
          <a:ln>
            <a:solidFill>
              <a:srgbClr val="000000"/>
            </a:solidFill>
            <a:miter lim="800000"/>
            <a:headEnd/>
            <a:tailEnd/>
          </a:ln>
        </p:spPr>
      </p:sp>
      <p:sp>
        <p:nvSpPr>
          <p:cNvPr id="3799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2"/>
          <p:cNvSpPr>
            <a:spLocks noGrp="1" noRot="1" noChangeAspect="1" noTextEdit="1"/>
          </p:cNvSpPr>
          <p:nvPr>
            <p:ph type="sldImg"/>
          </p:nvPr>
        </p:nvSpPr>
        <p:spPr bwMode="auto">
          <a:noFill/>
          <a:ln>
            <a:solidFill>
              <a:srgbClr val="000000"/>
            </a:solidFill>
            <a:miter lim="800000"/>
            <a:headEnd/>
            <a:tailEnd/>
          </a:ln>
        </p:spPr>
      </p:sp>
      <p:sp>
        <p:nvSpPr>
          <p:cNvPr id="3809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2"/>
          <p:cNvSpPr>
            <a:spLocks noGrp="1" noRot="1" noChangeAspect="1" noTextEdit="1"/>
          </p:cNvSpPr>
          <p:nvPr>
            <p:ph type="sldImg"/>
          </p:nvPr>
        </p:nvSpPr>
        <p:spPr bwMode="auto">
          <a:noFill/>
          <a:ln>
            <a:solidFill>
              <a:srgbClr val="000000"/>
            </a:solidFill>
            <a:miter lim="800000"/>
            <a:headEnd/>
            <a:tailEnd/>
          </a:ln>
        </p:spPr>
      </p:sp>
      <p:sp>
        <p:nvSpPr>
          <p:cNvPr id="38195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p:cNvSpPr>
            <a:spLocks noGrp="1" noRot="1" noChangeAspect="1" noTextEdit="1"/>
          </p:cNvSpPr>
          <p:nvPr>
            <p:ph type="sldImg"/>
          </p:nvPr>
        </p:nvSpPr>
        <p:spPr bwMode="auto">
          <a:noFill/>
          <a:ln>
            <a:solidFill>
              <a:srgbClr val="000000"/>
            </a:solidFill>
            <a:miter lim="800000"/>
            <a:headEnd/>
            <a:tailEnd/>
          </a:ln>
        </p:spPr>
      </p:sp>
      <p:sp>
        <p:nvSpPr>
          <p:cNvPr id="38297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TextEdit="1"/>
          </p:cNvSpPr>
          <p:nvPr>
            <p:ph type="sldImg"/>
          </p:nvPr>
        </p:nvSpPr>
        <p:spPr bwMode="auto">
          <a:noFill/>
          <a:ln>
            <a:solidFill>
              <a:srgbClr val="000000"/>
            </a:solidFill>
            <a:miter lim="800000"/>
            <a:headEnd/>
            <a:tailEnd/>
          </a:ln>
        </p:spPr>
      </p:sp>
      <p:sp>
        <p:nvSpPr>
          <p:cNvPr id="30925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2"/>
          <p:cNvSpPr>
            <a:spLocks noGrp="1" noRot="1" noChangeAspect="1" noTextEdit="1"/>
          </p:cNvSpPr>
          <p:nvPr>
            <p:ph type="sldImg"/>
          </p:nvPr>
        </p:nvSpPr>
        <p:spPr bwMode="auto">
          <a:noFill/>
          <a:ln>
            <a:solidFill>
              <a:srgbClr val="000000"/>
            </a:solidFill>
            <a:miter lim="800000"/>
            <a:headEnd/>
            <a:tailEnd/>
          </a:ln>
        </p:spPr>
      </p:sp>
      <p:sp>
        <p:nvSpPr>
          <p:cNvPr id="38400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Grp="1" noRot="1" noChangeAspect="1" noTextEdit="1"/>
          </p:cNvSpPr>
          <p:nvPr>
            <p:ph type="sldImg"/>
          </p:nvPr>
        </p:nvSpPr>
        <p:spPr bwMode="auto">
          <a:noFill/>
          <a:ln>
            <a:solidFill>
              <a:srgbClr val="000000"/>
            </a:solidFill>
            <a:miter lim="800000"/>
            <a:headEnd/>
            <a:tailEnd/>
          </a:ln>
        </p:spPr>
      </p:sp>
      <p:sp>
        <p:nvSpPr>
          <p:cNvPr id="38502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2"/>
          <p:cNvSpPr>
            <a:spLocks noGrp="1" noRot="1" noChangeAspect="1" noTextEdit="1"/>
          </p:cNvSpPr>
          <p:nvPr>
            <p:ph type="sldImg"/>
          </p:nvPr>
        </p:nvSpPr>
        <p:spPr bwMode="auto">
          <a:noFill/>
          <a:ln>
            <a:solidFill>
              <a:srgbClr val="000000"/>
            </a:solidFill>
            <a:miter lim="800000"/>
            <a:headEnd/>
            <a:tailEnd/>
          </a:ln>
        </p:spPr>
      </p:sp>
      <p:sp>
        <p:nvSpPr>
          <p:cNvPr id="38605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2"/>
          <p:cNvSpPr>
            <a:spLocks noGrp="1" noRot="1" noChangeAspect="1" noTextEdit="1"/>
          </p:cNvSpPr>
          <p:nvPr>
            <p:ph type="sldImg"/>
          </p:nvPr>
        </p:nvSpPr>
        <p:spPr bwMode="auto">
          <a:noFill/>
          <a:ln>
            <a:solidFill>
              <a:srgbClr val="000000"/>
            </a:solidFill>
            <a:miter lim="800000"/>
            <a:headEnd/>
            <a:tailEnd/>
          </a:ln>
        </p:spPr>
      </p:sp>
      <p:sp>
        <p:nvSpPr>
          <p:cNvPr id="3870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DD5F172C-9732-473F-AFA1-D58B2CE81A85}" type="slidenum">
              <a:rPr lang="en-US"/>
              <a:pPr/>
              <a:t>84</a:t>
            </a:fld>
            <a:endParaRPr lang="en-US"/>
          </a:p>
        </p:txBody>
      </p:sp>
      <p:sp>
        <p:nvSpPr>
          <p:cNvPr id="1054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54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2"/>
          <p:cNvSpPr>
            <a:spLocks noGrp="1" noRot="1" noChangeAspect="1" noTextEdit="1"/>
          </p:cNvSpPr>
          <p:nvPr>
            <p:ph type="sldImg"/>
          </p:nvPr>
        </p:nvSpPr>
        <p:spPr bwMode="auto">
          <a:noFill/>
          <a:ln>
            <a:solidFill>
              <a:srgbClr val="000000"/>
            </a:solidFill>
            <a:miter lim="800000"/>
            <a:headEnd/>
            <a:tailEnd/>
          </a:ln>
        </p:spPr>
      </p:sp>
      <p:sp>
        <p:nvSpPr>
          <p:cNvPr id="39014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2"/>
          <p:cNvSpPr>
            <a:spLocks noGrp="1" noRot="1" noChangeAspect="1" noTextEdit="1"/>
          </p:cNvSpPr>
          <p:nvPr>
            <p:ph type="sldImg"/>
          </p:nvPr>
        </p:nvSpPr>
        <p:spPr bwMode="auto">
          <a:noFill/>
          <a:ln>
            <a:solidFill>
              <a:srgbClr val="000000"/>
            </a:solidFill>
            <a:miter lim="800000"/>
            <a:headEnd/>
            <a:tailEnd/>
          </a:ln>
        </p:spPr>
      </p:sp>
      <p:sp>
        <p:nvSpPr>
          <p:cNvPr id="39117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2"/>
          <p:cNvSpPr>
            <a:spLocks noGrp="1" noRot="1" noChangeAspect="1" noTextEdit="1"/>
          </p:cNvSpPr>
          <p:nvPr>
            <p:ph type="sldImg"/>
          </p:nvPr>
        </p:nvSpPr>
        <p:spPr bwMode="auto">
          <a:noFill/>
          <a:ln>
            <a:solidFill>
              <a:srgbClr val="000000"/>
            </a:solidFill>
            <a:miter lim="800000"/>
            <a:headEnd/>
            <a:tailEnd/>
          </a:ln>
        </p:spPr>
      </p:sp>
      <p:sp>
        <p:nvSpPr>
          <p:cNvPr id="39219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2"/>
          <p:cNvSpPr>
            <a:spLocks noGrp="1" noRot="1" noChangeAspect="1" noTextEdit="1"/>
          </p:cNvSpPr>
          <p:nvPr>
            <p:ph type="sldImg"/>
          </p:nvPr>
        </p:nvSpPr>
        <p:spPr bwMode="auto">
          <a:noFill/>
          <a:ln>
            <a:solidFill>
              <a:srgbClr val="000000"/>
            </a:solidFill>
            <a:miter lim="800000"/>
            <a:headEnd/>
            <a:tailEnd/>
          </a:ln>
        </p:spPr>
      </p:sp>
      <p:sp>
        <p:nvSpPr>
          <p:cNvPr id="39321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Rot="1" noChangeAspect="1" noTextEdit="1"/>
          </p:cNvSpPr>
          <p:nvPr>
            <p:ph type="sldImg"/>
          </p:nvPr>
        </p:nvSpPr>
        <p:spPr bwMode="auto">
          <a:noFill/>
          <a:ln>
            <a:solidFill>
              <a:srgbClr val="000000"/>
            </a:solidFill>
            <a:miter lim="800000"/>
            <a:headEnd/>
            <a:tailEnd/>
          </a:ln>
        </p:spPr>
      </p:sp>
      <p:sp>
        <p:nvSpPr>
          <p:cNvPr id="39424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2"/>
          <p:cNvSpPr>
            <a:spLocks noGrp="1" noRot="1" noChangeAspect="1" noTextEdit="1"/>
          </p:cNvSpPr>
          <p:nvPr>
            <p:ph type="sldImg"/>
          </p:nvPr>
        </p:nvSpPr>
        <p:spPr bwMode="auto">
          <a:noFill/>
          <a:ln>
            <a:solidFill>
              <a:srgbClr val="000000"/>
            </a:solidFill>
            <a:miter lim="800000"/>
            <a:headEnd/>
            <a:tailEnd/>
          </a:ln>
        </p:spPr>
      </p:sp>
      <p:sp>
        <p:nvSpPr>
          <p:cNvPr id="31027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TextEdit="1"/>
          </p:cNvSpPr>
          <p:nvPr>
            <p:ph type="sldImg"/>
          </p:nvPr>
        </p:nvSpPr>
        <p:spPr bwMode="auto">
          <a:noFill/>
          <a:ln>
            <a:solidFill>
              <a:srgbClr val="000000"/>
            </a:solidFill>
            <a:miter lim="800000"/>
            <a:headEnd/>
            <a:tailEnd/>
          </a:ln>
        </p:spPr>
      </p:sp>
      <p:sp>
        <p:nvSpPr>
          <p:cNvPr id="39526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2"/>
          <p:cNvSpPr>
            <a:spLocks noGrp="1" noRot="1" noChangeAspect="1" noTextEdit="1"/>
          </p:cNvSpPr>
          <p:nvPr>
            <p:ph type="sldImg"/>
          </p:nvPr>
        </p:nvSpPr>
        <p:spPr bwMode="auto">
          <a:noFill/>
          <a:ln>
            <a:solidFill>
              <a:srgbClr val="000000"/>
            </a:solidFill>
            <a:miter lim="800000"/>
            <a:headEnd/>
            <a:tailEnd/>
          </a:ln>
        </p:spPr>
      </p:sp>
      <p:sp>
        <p:nvSpPr>
          <p:cNvPr id="39629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2"/>
          <p:cNvSpPr>
            <a:spLocks noGrp="1" noRot="1" noChangeAspect="1" noTextEdit="1"/>
          </p:cNvSpPr>
          <p:nvPr>
            <p:ph type="sldImg"/>
          </p:nvPr>
        </p:nvSpPr>
        <p:spPr bwMode="auto">
          <a:noFill/>
          <a:ln>
            <a:solidFill>
              <a:srgbClr val="000000"/>
            </a:solidFill>
            <a:miter lim="800000"/>
            <a:headEnd/>
            <a:tailEnd/>
          </a:ln>
        </p:spPr>
      </p:sp>
      <p:sp>
        <p:nvSpPr>
          <p:cNvPr id="397315"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2"/>
          <p:cNvSpPr>
            <a:spLocks noGrp="1" noRot="1" noChangeAspect="1" noTextEdit="1"/>
          </p:cNvSpPr>
          <p:nvPr>
            <p:ph type="sldImg"/>
          </p:nvPr>
        </p:nvSpPr>
        <p:spPr bwMode="auto">
          <a:noFill/>
          <a:ln>
            <a:solidFill>
              <a:srgbClr val="000000"/>
            </a:solidFill>
            <a:miter lim="800000"/>
            <a:headEnd/>
            <a:tailEnd/>
          </a:ln>
        </p:spPr>
      </p:sp>
      <p:sp>
        <p:nvSpPr>
          <p:cNvPr id="39833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2"/>
          <p:cNvSpPr>
            <a:spLocks noGrp="1" noRot="1" noChangeAspect="1" noTextEdit="1"/>
          </p:cNvSpPr>
          <p:nvPr>
            <p:ph type="sldImg"/>
          </p:nvPr>
        </p:nvSpPr>
        <p:spPr bwMode="auto">
          <a:noFill/>
          <a:ln>
            <a:solidFill>
              <a:srgbClr val="000000"/>
            </a:solidFill>
            <a:miter lim="800000"/>
            <a:headEnd/>
            <a:tailEnd/>
          </a:ln>
        </p:spPr>
      </p:sp>
      <p:sp>
        <p:nvSpPr>
          <p:cNvPr id="399363"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8D7E517C-BD41-4D6F-9AA2-FCDA3EFA6CC5}" type="slidenum">
              <a:rPr lang="en-US"/>
              <a:pPr/>
              <a:t>95</a:t>
            </a:fld>
            <a:endParaRPr lang="en-US"/>
          </a:p>
        </p:txBody>
      </p:sp>
      <p:sp>
        <p:nvSpPr>
          <p:cNvPr id="1177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63042A9F-1DED-41E6-9135-01412167E1C9}" type="slidenum">
              <a:rPr lang="en-US"/>
              <a:pPr/>
              <a:t>96</a:t>
            </a:fld>
            <a:endParaRPr lang="en-US"/>
          </a:p>
        </p:txBody>
      </p:sp>
      <p:sp>
        <p:nvSpPr>
          <p:cNvPr id="1198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981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84B3EF21-52CA-4E2B-AEFA-4A3287E7AD00}" type="slidenum">
              <a:rPr lang="en-US"/>
              <a:pPr/>
              <a:t>97</a:t>
            </a:fld>
            <a:endParaRPr lang="en-US"/>
          </a:p>
        </p:txBody>
      </p:sp>
      <p:sp>
        <p:nvSpPr>
          <p:cNvPr id="1218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185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6B0E085A-72A5-460A-9019-B413ED57DB8C}" type="slidenum">
              <a:rPr lang="en-US"/>
              <a:pPr/>
              <a:t>98</a:t>
            </a:fld>
            <a:endParaRPr lang="en-US"/>
          </a:p>
        </p:txBody>
      </p:sp>
      <p:sp>
        <p:nvSpPr>
          <p:cNvPr id="1239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39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95119DB2-3674-4F2F-96B5-B1D4EB63064B}" type="slidenum">
              <a:rPr lang="en-US"/>
              <a:pPr/>
              <a:t>99</a:t>
            </a:fld>
            <a:endParaRPr lang="en-US"/>
          </a:p>
        </p:txBody>
      </p:sp>
      <p:sp>
        <p:nvSpPr>
          <p:cNvPr id="1259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59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189D079-2B33-42E5-A953-775F957A87B5}"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748EFD-B07A-41EC-B992-ADF62EA1C01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6A36948-645B-4EC5-AEAD-C11BD85176F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CFEF9BA-2D9A-4046-A605-05DFEB00D15B}"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9E6CBF9-3C24-4FD9-B5AD-5A74BC3EC9F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C962326-50A1-4E77-86F8-9FCEDB977F7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C570102-075D-4A98-B933-FC84837BDE4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E267FD4-3724-4B99-B470-07B15E5DEE0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8174D32-5769-4A00-8ECC-A1789B31A3E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958B6E3-701C-4FCC-BEC4-4B2B3E2B737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706E630-EDB7-40B1-AF94-0AFDCDB9A0C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D7FE43BE-DF60-41DF-A844-2F7FFE302B2D}" type="slidenum">
              <a:rPr lang="en-US"/>
              <a:pPr>
                <a:defRPr/>
              </a:pPr>
              <a:t>‹#›</a:t>
            </a:fld>
            <a:endParaRPr lang="en-US"/>
          </a:p>
        </p:txBody>
      </p:sp>
      <p:pic>
        <p:nvPicPr>
          <p:cNvPr id="2" name="Picture 7" descr="GMU"/>
          <p:cNvPicPr>
            <a:picLocks noChangeAspect="1" noChangeArrowheads="1"/>
          </p:cNvPicPr>
          <p:nvPr userDrawn="1"/>
        </p:nvPicPr>
        <p:blipFill>
          <a:blip r:embed="rId13"/>
          <a:srcRect/>
          <a:stretch>
            <a:fillRect/>
          </a:stretch>
        </p:blipFill>
        <p:spPr bwMode="auto">
          <a:xfrm>
            <a:off x="0" y="0"/>
            <a:ext cx="1143000" cy="711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mathworks.com/help/techdoc/matlab_prog/f0-38052.html"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30.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7.xml"/></Relationships>
</file>

<file path=ppt/slides/_rels/slide231.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slideLayout" Target="../slideLayouts/slideLayout7.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9.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7.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7.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 Target="slide102.xml"/><Relationship Id="rId3" Type="http://schemas.openxmlformats.org/officeDocument/2006/relationships/slide" Target="slide4.xml"/><Relationship Id="rId7" Type="http://schemas.openxmlformats.org/officeDocument/2006/relationships/slide" Target="slide77.xml"/><Relationship Id="rId12" Type="http://schemas.openxmlformats.org/officeDocument/2006/relationships/slide" Target="slide22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slide" Target="slide43.xml"/><Relationship Id="rId11" Type="http://schemas.openxmlformats.org/officeDocument/2006/relationships/slide" Target="slide227.xml"/><Relationship Id="rId5" Type="http://schemas.openxmlformats.org/officeDocument/2006/relationships/slide" Target="slide16.xml"/><Relationship Id="rId10" Type="http://schemas.openxmlformats.org/officeDocument/2006/relationships/slide" Target="slide184.xml"/><Relationship Id="rId4" Type="http://schemas.openxmlformats.org/officeDocument/2006/relationships/slide" Target="slide9.xml"/><Relationship Id="rId9" Type="http://schemas.openxmlformats.org/officeDocument/2006/relationships/slide" Target="slide149.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2"/>
          <p:cNvSpPr txBox="1">
            <a:spLocks noChangeArrowheads="1"/>
          </p:cNvSpPr>
          <p:nvPr/>
        </p:nvSpPr>
        <p:spPr bwMode="auto">
          <a:xfrm>
            <a:off x="1676400" y="838200"/>
            <a:ext cx="5738813" cy="523875"/>
          </a:xfrm>
          <a:prstGeom prst="rect">
            <a:avLst/>
          </a:prstGeom>
          <a:noFill/>
          <a:ln w="9525">
            <a:noFill/>
            <a:miter lim="800000"/>
            <a:headEnd/>
            <a:tailEnd/>
          </a:ln>
        </p:spPr>
        <p:txBody>
          <a:bodyPr wrap="none">
            <a:spAutoFit/>
          </a:bodyPr>
          <a:lstStyle/>
          <a:p>
            <a:pPr algn="ctr"/>
            <a:r>
              <a:rPr lang="en-US" sz="2800" b="1"/>
              <a:t>AN INTRODUCTION TO MATLAB</a:t>
            </a:r>
          </a:p>
        </p:txBody>
      </p:sp>
      <p:sp>
        <p:nvSpPr>
          <p:cNvPr id="14338" name="Text Box 10"/>
          <p:cNvSpPr txBox="1">
            <a:spLocks noChangeArrowheads="1"/>
          </p:cNvSpPr>
          <p:nvPr/>
        </p:nvSpPr>
        <p:spPr bwMode="auto">
          <a:xfrm>
            <a:off x="862013" y="2819400"/>
            <a:ext cx="7464425" cy="1616075"/>
          </a:xfrm>
          <a:prstGeom prst="rect">
            <a:avLst/>
          </a:prstGeom>
          <a:noFill/>
          <a:ln w="9525">
            <a:noFill/>
            <a:miter lim="800000"/>
            <a:headEnd/>
            <a:tailEnd/>
          </a:ln>
        </p:spPr>
        <p:txBody>
          <a:bodyPr wrap="none">
            <a:spAutoFit/>
          </a:bodyPr>
          <a:lstStyle/>
          <a:p>
            <a:pPr algn="ctr"/>
            <a:r>
              <a:rPr lang="en-US" sz="2000"/>
              <a:t>Adopted from the Presentation by</a:t>
            </a:r>
          </a:p>
          <a:p>
            <a:pPr algn="ctr"/>
            <a:endParaRPr lang="en-US" sz="2000"/>
          </a:p>
          <a:p>
            <a:pPr algn="ctr"/>
            <a:r>
              <a:rPr lang="en-US" sz="2000"/>
              <a:t>Jie Zhang, Joseph Marr, Hyun Soo Choi, and Samantha Fleming</a:t>
            </a:r>
          </a:p>
          <a:p>
            <a:pPr algn="ctr"/>
            <a:r>
              <a:rPr lang="en-US" sz="2000"/>
              <a:t>George Mason University</a:t>
            </a:r>
          </a:p>
          <a:p>
            <a:pPr algn="ctr"/>
            <a:r>
              <a:rPr lang="en-US" sz="2000"/>
              <a:t>School of Physics, Astronomy and Computational Sciences</a:t>
            </a:r>
          </a:p>
        </p:txBody>
      </p:sp>
      <p:sp>
        <p:nvSpPr>
          <p:cNvPr id="14339" name="TextBox 1"/>
          <p:cNvSpPr txBox="1">
            <a:spLocks noChangeArrowheads="1"/>
          </p:cNvSpPr>
          <p:nvPr/>
        </p:nvSpPr>
        <p:spPr bwMode="auto">
          <a:xfrm>
            <a:off x="2990850" y="6426200"/>
            <a:ext cx="3140075" cy="307975"/>
          </a:xfrm>
          <a:prstGeom prst="rect">
            <a:avLst/>
          </a:prstGeom>
          <a:noFill/>
          <a:ln w="9525">
            <a:noFill/>
            <a:miter lim="800000"/>
            <a:headEnd/>
            <a:tailEnd/>
          </a:ln>
        </p:spPr>
        <p:txBody>
          <a:bodyPr wrap="none">
            <a:spAutoFit/>
          </a:bodyPr>
          <a:lstStyle/>
          <a:p>
            <a:pPr algn="ctr"/>
            <a:r>
              <a:rPr lang="en-US" sz="1400" b="1"/>
              <a:t>NOTE</a:t>
            </a:r>
            <a:r>
              <a:rPr lang="en-US" sz="1400"/>
              <a:t>:  Subject to frequent revisions!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2"/>
          <p:cNvSpPr txBox="1">
            <a:spLocks noChangeArrowheads="1"/>
          </p:cNvSpPr>
          <p:nvPr/>
        </p:nvSpPr>
        <p:spPr bwMode="auto">
          <a:xfrm>
            <a:off x="2398713" y="304800"/>
            <a:ext cx="4319587" cy="523875"/>
          </a:xfrm>
          <a:prstGeom prst="rect">
            <a:avLst/>
          </a:prstGeom>
          <a:noFill/>
          <a:ln w="9525">
            <a:noFill/>
            <a:miter lim="800000"/>
            <a:headEnd/>
            <a:tailEnd/>
          </a:ln>
        </p:spPr>
        <p:txBody>
          <a:bodyPr wrap="none">
            <a:spAutoFit/>
          </a:bodyPr>
          <a:lstStyle/>
          <a:p>
            <a:pPr algn="ctr"/>
            <a:r>
              <a:rPr lang="en-US" sz="2800" b="1"/>
              <a:t>THE MATLAB DESKTOP</a:t>
            </a:r>
          </a:p>
        </p:txBody>
      </p:sp>
      <p:pic>
        <p:nvPicPr>
          <p:cNvPr id="23554" name="Picture 1"/>
          <p:cNvPicPr>
            <a:picLocks noChangeAspect="1"/>
          </p:cNvPicPr>
          <p:nvPr/>
        </p:nvPicPr>
        <p:blipFill>
          <a:blip r:embed="rId3"/>
          <a:srcRect/>
          <a:stretch>
            <a:fillRect/>
          </a:stretch>
        </p:blipFill>
        <p:spPr bwMode="auto">
          <a:xfrm>
            <a:off x="685800" y="1027113"/>
            <a:ext cx="7772400" cy="5600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bwMode="auto">
          <a:xfrm>
            <a:off x="304800" y="304800"/>
            <a:ext cx="8458200" cy="609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Array and Matrix</a:t>
            </a:r>
          </a:p>
        </p:txBody>
      </p:sp>
      <p:sp>
        <p:nvSpPr>
          <p:cNvPr id="5" name="Rectangle 3"/>
          <p:cNvSpPr txBox="1">
            <a:spLocks noChangeArrowheads="1"/>
          </p:cNvSpPr>
          <p:nvPr/>
        </p:nvSpPr>
        <p:spPr bwMode="auto">
          <a:xfrm>
            <a:off x="381000" y="1295400"/>
            <a:ext cx="7391400" cy="1570038"/>
          </a:xfrm>
          <a:prstGeom prst="rect">
            <a:avLst/>
          </a:prstGeom>
          <a:solidFill>
            <a:schemeClr val="bg1">
              <a:lumMod val="85000"/>
            </a:schemeClr>
          </a:solidFill>
          <a:ln w="9525">
            <a:noFill/>
            <a:miter lim="800000"/>
            <a:headEnd/>
            <a:tailEnd/>
          </a:ln>
        </p:spPr>
        <p:txBody>
          <a:bodyPr>
            <a:spAutoFit/>
          </a:bodyPr>
          <a:lstStyle/>
          <a:p>
            <a:pPr marL="457200" indent="-457200">
              <a:defRPr/>
            </a:pPr>
            <a:r>
              <a:rPr lang="en-US" b="1" dirty="0"/>
              <a:t>Question: </a:t>
            </a:r>
            <a:endParaRPr lang="en-US" b="1" dirty="0"/>
          </a:p>
          <a:p>
            <a:pPr marL="457200" indent="-457200">
              <a:defRPr/>
            </a:pPr>
            <a:endParaRPr lang="en-US" dirty="0"/>
          </a:p>
          <a:p>
            <a:pPr marL="457200" indent="-457200">
              <a:defRPr/>
            </a:pPr>
            <a:r>
              <a:rPr lang="en-US" dirty="0"/>
              <a:t>Create a 11 X 11 matrix A with all elements equal 50? Then change the value at the center to 100?</a:t>
            </a:r>
            <a:endParaRPr lang="en-US"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Grp="1" noChangeArrowheads="1"/>
          </p:cNvSpPr>
          <p:nvPr>
            <p:ph type="title"/>
          </p:nvPr>
        </p:nvSpPr>
        <p:spPr bwMode="auto">
          <a:xfrm>
            <a:off x="304800" y="304800"/>
            <a:ext cx="8458200" cy="609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Array and Matrix</a:t>
            </a:r>
          </a:p>
        </p:txBody>
      </p:sp>
      <p:sp>
        <p:nvSpPr>
          <p:cNvPr id="5" name="Rectangle 3"/>
          <p:cNvSpPr txBox="1">
            <a:spLocks noChangeArrowheads="1"/>
          </p:cNvSpPr>
          <p:nvPr/>
        </p:nvSpPr>
        <p:spPr bwMode="auto">
          <a:xfrm>
            <a:off x="381000" y="1295400"/>
            <a:ext cx="7391400" cy="3046413"/>
          </a:xfrm>
          <a:prstGeom prst="rect">
            <a:avLst/>
          </a:prstGeom>
          <a:solidFill>
            <a:schemeClr val="bg1">
              <a:lumMod val="85000"/>
            </a:schemeClr>
          </a:solidFill>
          <a:ln w="9525">
            <a:noFill/>
            <a:miter lim="800000"/>
            <a:headEnd/>
            <a:tailEnd/>
          </a:ln>
        </p:spPr>
        <p:txBody>
          <a:bodyPr>
            <a:spAutoFit/>
          </a:bodyPr>
          <a:lstStyle/>
          <a:p>
            <a:pPr marL="457200" indent="-457200">
              <a:defRPr/>
            </a:pPr>
            <a:r>
              <a:rPr lang="en-US" b="1" dirty="0"/>
              <a:t>Answer: </a:t>
            </a:r>
            <a:endParaRPr lang="en-US" b="1" dirty="0"/>
          </a:p>
          <a:p>
            <a:pPr marL="457200" indent="-457200">
              <a:defRPr/>
            </a:pPr>
            <a:endParaRPr lang="en-US" dirty="0"/>
          </a:p>
          <a:p>
            <a:pPr marL="457200" indent="-457200">
              <a:defRPr/>
            </a:pPr>
            <a:r>
              <a:rPr lang="en-US" dirty="0"/>
              <a:t>&gt;&gt; A(11,11)=0 %create an 11 X 11 matrix with all elements equal to 0</a:t>
            </a:r>
          </a:p>
          <a:p>
            <a:pPr marL="457200" indent="-457200">
              <a:defRPr/>
            </a:pPr>
            <a:endParaRPr lang="en-US" dirty="0"/>
          </a:p>
          <a:p>
            <a:pPr marL="457200" indent="-457200">
              <a:defRPr/>
            </a:pPr>
            <a:r>
              <a:rPr lang="en-US" dirty="0"/>
              <a:t>&gt;&gt;A=A+10      % all elements in A are added by 10</a:t>
            </a:r>
          </a:p>
          <a:p>
            <a:pPr marL="457200" indent="-457200">
              <a:defRPr/>
            </a:pPr>
            <a:endParaRPr lang="en-US" dirty="0"/>
          </a:p>
          <a:p>
            <a:pPr marL="457200" indent="-457200">
              <a:defRPr/>
            </a:pPr>
            <a:r>
              <a:rPr lang="en-US" dirty="0"/>
              <a:t>&gt;&gt;A(6,6)=100  %element A(6,6) is assigned to 100</a:t>
            </a:r>
            <a:endParaRPr lang="en-US"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Text Box 2"/>
          <p:cNvSpPr txBox="1">
            <a:spLocks noChangeArrowheads="1"/>
          </p:cNvSpPr>
          <p:nvPr/>
        </p:nvSpPr>
        <p:spPr bwMode="auto">
          <a:xfrm>
            <a:off x="2203450" y="2709863"/>
            <a:ext cx="4722813" cy="1385887"/>
          </a:xfrm>
          <a:prstGeom prst="rect">
            <a:avLst/>
          </a:prstGeom>
          <a:noFill/>
          <a:ln w="9525">
            <a:noFill/>
            <a:miter lim="800000"/>
            <a:headEnd/>
            <a:tailEnd/>
          </a:ln>
        </p:spPr>
        <p:txBody>
          <a:bodyPr wrap="none">
            <a:spAutoFit/>
          </a:bodyPr>
          <a:lstStyle/>
          <a:p>
            <a:pPr algn="ctr"/>
            <a:r>
              <a:rPr lang="en-US" sz="2800" b="1"/>
              <a:t>CHAPTER 6</a:t>
            </a:r>
          </a:p>
          <a:p>
            <a:pPr algn="ctr"/>
            <a:endParaRPr lang="en-US" sz="2800" b="1"/>
          </a:p>
          <a:p>
            <a:pPr algn="ctr"/>
            <a:r>
              <a:rPr lang="en-US" sz="2800" b="1"/>
              <a:t>ITERATION I:  FOR LOOPS</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ext Box 2"/>
          <p:cNvSpPr txBox="1">
            <a:spLocks noChangeArrowheads="1"/>
          </p:cNvSpPr>
          <p:nvPr/>
        </p:nvSpPr>
        <p:spPr bwMode="auto">
          <a:xfrm>
            <a:off x="3519488" y="304800"/>
            <a:ext cx="2092325" cy="523875"/>
          </a:xfrm>
          <a:prstGeom prst="rect">
            <a:avLst/>
          </a:prstGeom>
          <a:noFill/>
          <a:ln w="9525">
            <a:noFill/>
            <a:miter lim="800000"/>
            <a:headEnd/>
            <a:tailEnd/>
          </a:ln>
        </p:spPr>
        <p:txBody>
          <a:bodyPr wrap="none">
            <a:spAutoFit/>
          </a:bodyPr>
          <a:lstStyle/>
          <a:p>
            <a:pPr algn="ctr"/>
            <a:r>
              <a:rPr lang="en-US" sz="2800" b="1"/>
              <a:t>ITERATION</a:t>
            </a:r>
          </a:p>
        </p:txBody>
      </p:sp>
      <p:sp>
        <p:nvSpPr>
          <p:cNvPr id="132098" name="Rectangle 5"/>
          <p:cNvSpPr>
            <a:spLocks noChangeArrowheads="1"/>
          </p:cNvSpPr>
          <p:nvPr/>
        </p:nvSpPr>
        <p:spPr bwMode="auto">
          <a:xfrm>
            <a:off x="1422400" y="1193800"/>
            <a:ext cx="6248400" cy="5262563"/>
          </a:xfrm>
          <a:prstGeom prst="rect">
            <a:avLst/>
          </a:prstGeom>
          <a:noFill/>
          <a:ln w="9525">
            <a:noFill/>
            <a:miter lim="800000"/>
            <a:headEnd/>
            <a:tailEnd/>
          </a:ln>
        </p:spPr>
        <p:txBody>
          <a:bodyPr>
            <a:spAutoFit/>
          </a:bodyPr>
          <a:lstStyle/>
          <a:p>
            <a:pPr algn="just">
              <a:buFontTx/>
              <a:buChar char="•"/>
            </a:pPr>
            <a:r>
              <a:rPr lang="en-US"/>
              <a:t> Often times, we’ll want to repeat doing something again, and again, and again, and again…maybe millions of times…or maybe, just enough times to access and change each element of a matrix.</a:t>
            </a:r>
          </a:p>
          <a:p>
            <a:pPr algn="just">
              <a:buFontTx/>
              <a:buChar char="•"/>
            </a:pPr>
            <a:endParaRPr lang="en-US"/>
          </a:p>
          <a:p>
            <a:pPr algn="just">
              <a:buFontTx/>
              <a:buChar char="•"/>
            </a:pPr>
            <a:r>
              <a:rPr lang="en-US"/>
              <a:t> Computers, of course, are great at doing things over and over again</a:t>
            </a:r>
          </a:p>
          <a:p>
            <a:pPr algn="just">
              <a:buFontTx/>
              <a:buChar char="•"/>
            </a:pPr>
            <a:endParaRPr lang="en-US"/>
          </a:p>
          <a:p>
            <a:pPr algn="just">
              <a:buFontTx/>
              <a:buChar char="•"/>
            </a:pPr>
            <a:r>
              <a:rPr lang="en-US"/>
              <a:t> This is called </a:t>
            </a:r>
            <a:r>
              <a:rPr lang="en-US" i="1"/>
              <a:t>ITERATION</a:t>
            </a:r>
            <a:r>
              <a:rPr lang="en-US"/>
              <a:t>.</a:t>
            </a:r>
          </a:p>
          <a:p>
            <a:pPr algn="just">
              <a:buFontTx/>
              <a:buChar char="•"/>
            </a:pPr>
            <a:endParaRPr lang="en-US"/>
          </a:p>
          <a:p>
            <a:pPr algn="just">
              <a:buFontTx/>
              <a:buChar char="•"/>
            </a:pPr>
            <a:r>
              <a:rPr lang="en-US"/>
              <a:t> Iteration is executed with a </a:t>
            </a:r>
            <a:r>
              <a:rPr lang="en-US" i="1"/>
              <a:t>FOR loop, </a:t>
            </a:r>
            <a:r>
              <a:rPr lang="en-US"/>
              <a:t>or, with a </a:t>
            </a:r>
            <a:r>
              <a:rPr lang="en-US" i="1"/>
              <a:t>WHILE loop.</a:t>
            </a:r>
          </a:p>
          <a:p>
            <a:pPr lvl="1" algn="just"/>
            <a:endParaRPr lang="en-US"/>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Text Box 2"/>
          <p:cNvSpPr txBox="1">
            <a:spLocks noChangeArrowheads="1"/>
          </p:cNvSpPr>
          <p:nvPr/>
        </p:nvSpPr>
        <p:spPr bwMode="auto">
          <a:xfrm>
            <a:off x="2447925" y="304800"/>
            <a:ext cx="4235450" cy="519113"/>
          </a:xfrm>
          <a:prstGeom prst="rect">
            <a:avLst/>
          </a:prstGeom>
          <a:noFill/>
          <a:ln w="9525">
            <a:noFill/>
            <a:miter lim="800000"/>
            <a:headEnd/>
            <a:tailEnd/>
          </a:ln>
        </p:spPr>
        <p:txBody>
          <a:bodyPr wrap="none">
            <a:spAutoFit/>
          </a:bodyPr>
          <a:lstStyle/>
          <a:p>
            <a:pPr algn="ctr"/>
            <a:r>
              <a:rPr lang="en-US" sz="2800" b="1"/>
              <a:t>ITERATION (FOR loops)</a:t>
            </a:r>
          </a:p>
        </p:txBody>
      </p:sp>
      <p:sp>
        <p:nvSpPr>
          <p:cNvPr id="133122" name="Rectangle 5"/>
          <p:cNvSpPr>
            <a:spLocks noChangeArrowheads="1"/>
          </p:cNvSpPr>
          <p:nvPr/>
        </p:nvSpPr>
        <p:spPr bwMode="auto">
          <a:xfrm>
            <a:off x="838200" y="1008063"/>
            <a:ext cx="6629400" cy="5140325"/>
          </a:xfrm>
          <a:prstGeom prst="rect">
            <a:avLst/>
          </a:prstGeom>
          <a:noFill/>
          <a:ln w="9525">
            <a:noFill/>
            <a:miter lim="800000"/>
            <a:headEnd/>
            <a:tailEnd/>
          </a:ln>
        </p:spPr>
        <p:txBody>
          <a:bodyPr>
            <a:spAutoFit/>
          </a:bodyPr>
          <a:lstStyle/>
          <a:p>
            <a:pPr algn="just">
              <a:buFontTx/>
              <a:buChar char="•"/>
            </a:pPr>
            <a:r>
              <a:rPr lang="en-US" sz="2000"/>
              <a:t> </a:t>
            </a:r>
            <a:r>
              <a:rPr lang="en-US" sz="2000" b="1"/>
              <a:t>Syntax</a:t>
            </a:r>
            <a:r>
              <a:rPr lang="en-US" sz="2000"/>
              <a:t>:  </a:t>
            </a:r>
            <a:r>
              <a:rPr lang="en-US" sz="2000" b="1" i="1"/>
              <a:t>As shown, and always the same</a:t>
            </a:r>
            <a:r>
              <a:rPr lang="en-US" sz="2000"/>
              <a:t>.  </a:t>
            </a:r>
            <a:r>
              <a:rPr lang="en-US" sz="2000" b="1"/>
              <a:t>NOTE</a:t>
            </a:r>
            <a:r>
              <a:rPr lang="en-US" sz="2000"/>
              <a:t>:  The keywords FOR and END come in a pair—</a:t>
            </a:r>
            <a:r>
              <a:rPr lang="en-US" sz="2000" b="1" i="1"/>
              <a:t>never one without the other</a:t>
            </a:r>
            <a:r>
              <a:rPr lang="en-US" sz="2000"/>
              <a:t>.</a:t>
            </a:r>
          </a:p>
          <a:p>
            <a:pPr algn="just">
              <a:buFontTx/>
              <a:buChar char="•"/>
            </a:pPr>
            <a:endParaRPr lang="en-US"/>
          </a:p>
          <a:p>
            <a:pPr algn="just"/>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n = [1:5]</a:t>
            </a:r>
          </a:p>
          <a:p>
            <a:pPr algn="just"/>
            <a:r>
              <a:rPr lang="en-US" sz="2000">
                <a:latin typeface="Courier New" pitchFamily="49" charset="0"/>
                <a:cs typeface="Courier New" pitchFamily="49" charset="0"/>
              </a:rPr>
              <a:t>	          statements</a:t>
            </a:r>
          </a:p>
          <a:p>
            <a:pPr algn="just"/>
            <a:r>
              <a:rPr lang="en-US" sz="2000" b="1">
                <a:solidFill>
                  <a:srgbClr val="0066FF"/>
                </a:solidFill>
                <a:latin typeface="Courier New" pitchFamily="49" charset="0"/>
                <a:cs typeface="Courier New" pitchFamily="49" charset="0"/>
              </a:rPr>
              <a:t>		  end</a:t>
            </a:r>
          </a:p>
          <a:p>
            <a:pPr algn="just"/>
            <a:endParaRPr lang="en-US"/>
          </a:p>
          <a:p>
            <a:pPr algn="just"/>
            <a:endParaRPr lang="en-US" sz="2000"/>
          </a:p>
          <a:p>
            <a:pPr algn="just">
              <a:buFont typeface="Arial" charset="0"/>
              <a:buChar char="•"/>
            </a:pPr>
            <a:r>
              <a:rPr lang="en-US" sz="2000" b="1"/>
              <a:t>What’s happening</a:t>
            </a:r>
            <a:r>
              <a:rPr lang="en-US" sz="2000"/>
              <a:t>:</a:t>
            </a:r>
          </a:p>
          <a:p>
            <a:pPr lvl="1" algn="just">
              <a:buFont typeface="Arial" charset="0"/>
              <a:buChar char="•"/>
            </a:pPr>
            <a:r>
              <a:rPr lang="en-US" sz="2000"/>
              <a:t> n first assigned the value 1</a:t>
            </a:r>
          </a:p>
          <a:p>
            <a:pPr lvl="1" algn="just">
              <a:buFont typeface="Arial" charset="0"/>
              <a:buChar char="•"/>
            </a:pPr>
            <a:r>
              <a:rPr lang="en-US" sz="2000"/>
              <a:t> the statements are then executed</a:t>
            </a:r>
          </a:p>
          <a:p>
            <a:pPr lvl="1" algn="just">
              <a:buFont typeface="Arial" charset="0"/>
              <a:buChar char="•"/>
            </a:pPr>
            <a:r>
              <a:rPr lang="en-US" sz="2000"/>
              <a:t> END is encountered</a:t>
            </a:r>
          </a:p>
          <a:p>
            <a:pPr lvl="1" algn="just">
              <a:buFont typeface="Arial" charset="0"/>
              <a:buChar char="•"/>
            </a:pPr>
            <a:r>
              <a:rPr lang="en-US" sz="2000"/>
              <a:t> END sends execution back to the top</a:t>
            </a:r>
          </a:p>
          <a:p>
            <a:pPr lvl="1" algn="just">
              <a:buFont typeface="Arial" charset="0"/>
              <a:buChar char="•"/>
            </a:pPr>
            <a:r>
              <a:rPr lang="en-US" sz="2000"/>
              <a:t> Repeat:  n = 2, 3, 4, 5</a:t>
            </a:r>
          </a:p>
          <a:p>
            <a:pPr lvl="1" algn="just">
              <a:buFont typeface="Arial" charset="0"/>
              <a:buChar char="•"/>
            </a:pPr>
            <a:r>
              <a:rPr lang="en-US" sz="2000"/>
              <a:t> Is n at the end of the list?  Then STOP.</a:t>
            </a:r>
          </a:p>
        </p:txBody>
      </p:sp>
      <p:sp>
        <p:nvSpPr>
          <p:cNvPr id="133123" name="AutoShape 6"/>
          <p:cNvSpPr>
            <a:spLocks/>
          </p:cNvSpPr>
          <p:nvPr/>
        </p:nvSpPr>
        <p:spPr bwMode="auto">
          <a:xfrm>
            <a:off x="5029200" y="2667000"/>
            <a:ext cx="76200" cy="228600"/>
          </a:xfrm>
          <a:prstGeom prst="rightBrace">
            <a:avLst>
              <a:gd name="adj1" fmla="val 50000"/>
              <a:gd name="adj2" fmla="val 50000"/>
            </a:avLst>
          </a:prstGeom>
          <a:noFill/>
          <a:ln w="19050">
            <a:solidFill>
              <a:srgbClr val="FF0000"/>
            </a:solidFill>
            <a:round/>
            <a:headEnd/>
            <a:tailEnd/>
          </a:ln>
        </p:spPr>
        <p:txBody>
          <a:bodyPr wrap="none" anchor="ctr"/>
          <a:lstStyle/>
          <a:p>
            <a:endParaRPr lang="en-US"/>
          </a:p>
        </p:txBody>
      </p:sp>
      <p:sp>
        <p:nvSpPr>
          <p:cNvPr id="133124" name="Text Box 8"/>
          <p:cNvSpPr txBox="1">
            <a:spLocks noChangeArrowheads="1"/>
          </p:cNvSpPr>
          <p:nvPr/>
        </p:nvSpPr>
        <p:spPr bwMode="auto">
          <a:xfrm>
            <a:off x="5308600" y="3321050"/>
            <a:ext cx="1974850" cy="641350"/>
          </a:xfrm>
          <a:prstGeom prst="rect">
            <a:avLst/>
          </a:prstGeom>
          <a:noFill/>
          <a:ln w="9525">
            <a:noFill/>
            <a:miter lim="800000"/>
            <a:headEnd/>
            <a:tailEnd/>
          </a:ln>
        </p:spPr>
        <p:txBody>
          <a:bodyPr wrap="none">
            <a:spAutoFit/>
          </a:bodyPr>
          <a:lstStyle/>
          <a:p>
            <a:r>
              <a:rPr lang="en-US" sz="1800">
                <a:solidFill>
                  <a:srgbClr val="FF0000"/>
                </a:solidFill>
              </a:rPr>
              <a:t>“Loop body”</a:t>
            </a:r>
          </a:p>
          <a:p>
            <a:r>
              <a:rPr lang="en-US" sz="1800">
                <a:solidFill>
                  <a:srgbClr val="FF0000"/>
                </a:solidFill>
              </a:rPr>
              <a:t>(always indented)</a:t>
            </a:r>
          </a:p>
        </p:txBody>
      </p:sp>
      <p:sp>
        <p:nvSpPr>
          <p:cNvPr id="133125" name="Text Box 9"/>
          <p:cNvSpPr txBox="1">
            <a:spLocks noChangeArrowheads="1"/>
          </p:cNvSpPr>
          <p:nvPr/>
        </p:nvSpPr>
        <p:spPr bwMode="auto">
          <a:xfrm>
            <a:off x="7200900" y="3998913"/>
            <a:ext cx="1665288" cy="1754187"/>
          </a:xfrm>
          <a:prstGeom prst="rect">
            <a:avLst/>
          </a:prstGeom>
          <a:noFill/>
          <a:ln w="9525">
            <a:noFill/>
            <a:miter lim="800000"/>
            <a:headEnd/>
            <a:tailEnd/>
          </a:ln>
        </p:spPr>
        <p:txBody>
          <a:bodyPr wrap="none">
            <a:spAutoFit/>
          </a:bodyPr>
          <a:lstStyle/>
          <a:p>
            <a:r>
              <a:rPr lang="en-US" sz="1800" b="1"/>
              <a:t>SIDE NOTE</a:t>
            </a:r>
            <a:r>
              <a:rPr lang="en-US" sz="1800"/>
              <a:t>:</a:t>
            </a:r>
          </a:p>
          <a:p>
            <a:r>
              <a:rPr lang="en-US" sz="1800"/>
              <a:t>n = [1:5]</a:t>
            </a:r>
          </a:p>
          <a:p>
            <a:r>
              <a:rPr lang="en-US" sz="1800"/>
              <a:t>same as</a:t>
            </a:r>
          </a:p>
          <a:p>
            <a:r>
              <a:rPr lang="en-US" sz="1800"/>
              <a:t>n = [1,2,3,4,5],</a:t>
            </a:r>
          </a:p>
          <a:p>
            <a:r>
              <a:rPr lang="en-US" sz="1800"/>
              <a:t>same as</a:t>
            </a:r>
          </a:p>
          <a:p>
            <a:r>
              <a:rPr lang="en-US" sz="1800"/>
              <a:t>n = 1:5</a:t>
            </a:r>
          </a:p>
        </p:txBody>
      </p:sp>
      <p:sp>
        <p:nvSpPr>
          <p:cNvPr id="133126" name="Line 10"/>
          <p:cNvSpPr>
            <a:spLocks noChangeShapeType="1"/>
          </p:cNvSpPr>
          <p:nvPr/>
        </p:nvSpPr>
        <p:spPr bwMode="auto">
          <a:xfrm flipH="1">
            <a:off x="3810000" y="2011363"/>
            <a:ext cx="914400" cy="404812"/>
          </a:xfrm>
          <a:prstGeom prst="line">
            <a:avLst/>
          </a:prstGeom>
          <a:noFill/>
          <a:ln w="9525">
            <a:solidFill>
              <a:srgbClr val="FF0000"/>
            </a:solidFill>
            <a:round/>
            <a:headEnd/>
            <a:tailEnd type="arrow" w="med" len="med"/>
          </a:ln>
        </p:spPr>
        <p:txBody>
          <a:bodyPr/>
          <a:lstStyle/>
          <a:p>
            <a:endParaRPr lang="en-US"/>
          </a:p>
        </p:txBody>
      </p:sp>
      <p:sp>
        <p:nvSpPr>
          <p:cNvPr id="133127" name="Text Box 11"/>
          <p:cNvSpPr txBox="1">
            <a:spLocks noChangeArrowheads="1"/>
          </p:cNvSpPr>
          <p:nvPr/>
        </p:nvSpPr>
        <p:spPr bwMode="auto">
          <a:xfrm>
            <a:off x="4686300" y="1828800"/>
            <a:ext cx="1225550" cy="366713"/>
          </a:xfrm>
          <a:prstGeom prst="rect">
            <a:avLst/>
          </a:prstGeom>
          <a:noFill/>
          <a:ln w="9525">
            <a:noFill/>
            <a:miter lim="800000"/>
            <a:headEnd/>
            <a:tailEnd/>
          </a:ln>
        </p:spPr>
        <p:txBody>
          <a:bodyPr wrap="none">
            <a:spAutoFit/>
          </a:bodyPr>
          <a:lstStyle/>
          <a:p>
            <a:r>
              <a:rPr lang="en-US" sz="1800">
                <a:solidFill>
                  <a:srgbClr val="FF0000"/>
                </a:solidFill>
              </a:rPr>
              <a:t>loop index</a:t>
            </a:r>
          </a:p>
        </p:txBody>
      </p:sp>
      <p:cxnSp>
        <p:nvCxnSpPr>
          <p:cNvPr id="133128" name="Elbow Connector 2"/>
          <p:cNvCxnSpPr>
            <a:cxnSpLocks noChangeShapeType="1"/>
          </p:cNvCxnSpPr>
          <p:nvPr/>
        </p:nvCxnSpPr>
        <p:spPr bwMode="auto">
          <a:xfrm rot="10800000">
            <a:off x="5067300" y="2514600"/>
            <a:ext cx="2713038" cy="1460500"/>
          </a:xfrm>
          <a:prstGeom prst="bentConnector3">
            <a:avLst>
              <a:gd name="adj1" fmla="val -306"/>
            </a:avLst>
          </a:prstGeom>
          <a:noFill/>
          <a:ln w="19050">
            <a:solidFill>
              <a:srgbClr val="FF0000"/>
            </a:solidFill>
            <a:round/>
            <a:headEnd/>
            <a:tailEnd type="arrow" w="med" len="med"/>
          </a:ln>
        </p:spPr>
      </p:cxnSp>
      <p:cxnSp>
        <p:nvCxnSpPr>
          <p:cNvPr id="6" name="Elbow Connector 5"/>
          <p:cNvCxnSpPr/>
          <p:nvPr/>
        </p:nvCxnSpPr>
        <p:spPr>
          <a:xfrm rot="16200000" flipV="1">
            <a:off x="5430838" y="2441575"/>
            <a:ext cx="539750" cy="1190625"/>
          </a:xfrm>
          <a:prstGeom prst="bentConnector2">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ext Box 2"/>
          <p:cNvSpPr txBox="1">
            <a:spLocks noChangeArrowheads="1"/>
          </p:cNvSpPr>
          <p:nvPr/>
        </p:nvSpPr>
        <p:spPr bwMode="auto">
          <a:xfrm>
            <a:off x="2447925" y="304800"/>
            <a:ext cx="4235450" cy="519113"/>
          </a:xfrm>
          <a:prstGeom prst="rect">
            <a:avLst/>
          </a:prstGeom>
          <a:noFill/>
          <a:ln w="9525">
            <a:noFill/>
            <a:miter lim="800000"/>
            <a:headEnd/>
            <a:tailEnd/>
          </a:ln>
        </p:spPr>
        <p:txBody>
          <a:bodyPr wrap="none">
            <a:spAutoFit/>
          </a:bodyPr>
          <a:lstStyle/>
          <a:p>
            <a:pPr algn="ctr"/>
            <a:r>
              <a:rPr lang="en-US" sz="2800" b="1"/>
              <a:t>ITERATION (FOR loops)</a:t>
            </a:r>
          </a:p>
        </p:txBody>
      </p:sp>
      <p:sp>
        <p:nvSpPr>
          <p:cNvPr id="134146" name="Rectangle 5"/>
          <p:cNvSpPr>
            <a:spLocks noChangeArrowheads="1"/>
          </p:cNvSpPr>
          <p:nvPr/>
        </p:nvSpPr>
        <p:spPr bwMode="auto">
          <a:xfrm>
            <a:off x="838200" y="1008063"/>
            <a:ext cx="6629400" cy="5140325"/>
          </a:xfrm>
          <a:prstGeom prst="rect">
            <a:avLst/>
          </a:prstGeom>
          <a:noFill/>
          <a:ln w="9525">
            <a:noFill/>
            <a:miter lim="800000"/>
            <a:headEnd/>
            <a:tailEnd/>
          </a:ln>
        </p:spPr>
        <p:txBody>
          <a:bodyPr>
            <a:spAutoFit/>
          </a:bodyPr>
          <a:lstStyle/>
          <a:p>
            <a:pPr algn="just">
              <a:buFontTx/>
              <a:buChar char="•"/>
            </a:pPr>
            <a:r>
              <a:rPr lang="en-US" sz="2000"/>
              <a:t> </a:t>
            </a:r>
            <a:r>
              <a:rPr lang="en-US" sz="2000" b="1"/>
              <a:t>Syntax</a:t>
            </a:r>
            <a:r>
              <a:rPr lang="en-US" sz="2000"/>
              <a:t>:  </a:t>
            </a:r>
            <a:r>
              <a:rPr lang="en-US" sz="2000" b="1" i="1"/>
              <a:t>As shown, and always the same</a:t>
            </a:r>
            <a:r>
              <a:rPr lang="en-US" sz="2000"/>
              <a:t>.  </a:t>
            </a:r>
            <a:r>
              <a:rPr lang="en-US" sz="2000" b="1"/>
              <a:t>NOTE</a:t>
            </a:r>
            <a:r>
              <a:rPr lang="en-US" sz="2000"/>
              <a:t>:  The keywords FOR and END come in a pair—</a:t>
            </a:r>
            <a:r>
              <a:rPr lang="en-US" sz="2000" b="1" i="1"/>
              <a:t>never one without the other</a:t>
            </a:r>
            <a:r>
              <a:rPr lang="en-US" sz="2000"/>
              <a:t>.</a:t>
            </a:r>
          </a:p>
          <a:p>
            <a:pPr algn="just">
              <a:buFontTx/>
              <a:buChar char="•"/>
            </a:pPr>
            <a:endParaRPr lang="en-US"/>
          </a:p>
          <a:p>
            <a:pPr algn="just"/>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n = [1:5]</a:t>
            </a:r>
          </a:p>
          <a:p>
            <a:pPr algn="just"/>
            <a:r>
              <a:rPr lang="en-US" sz="2000">
                <a:latin typeface="Courier New" pitchFamily="49" charset="0"/>
                <a:cs typeface="Courier New" pitchFamily="49" charset="0"/>
              </a:rPr>
              <a:t>	          statements</a:t>
            </a:r>
          </a:p>
          <a:p>
            <a:pPr algn="just"/>
            <a:r>
              <a:rPr lang="en-US" sz="2000" b="1">
                <a:solidFill>
                  <a:srgbClr val="0066FF"/>
                </a:solidFill>
                <a:latin typeface="Courier New" pitchFamily="49" charset="0"/>
                <a:cs typeface="Courier New" pitchFamily="49" charset="0"/>
              </a:rPr>
              <a:t>		  end</a:t>
            </a:r>
          </a:p>
          <a:p>
            <a:pPr algn="just"/>
            <a:endParaRPr lang="en-US"/>
          </a:p>
          <a:p>
            <a:pPr algn="just">
              <a:buFont typeface="Arial" charset="0"/>
              <a:buChar char="•"/>
            </a:pPr>
            <a:endParaRPr lang="en-US" sz="2000"/>
          </a:p>
          <a:p>
            <a:pPr algn="just">
              <a:buFont typeface="Arial" charset="0"/>
              <a:buChar char="•"/>
            </a:pPr>
            <a:r>
              <a:rPr lang="en-US" sz="2000"/>
              <a:t> </a:t>
            </a:r>
            <a:r>
              <a:rPr lang="en-US" sz="2000" b="1"/>
              <a:t>Key Features</a:t>
            </a:r>
            <a:r>
              <a:rPr lang="en-US" sz="2000"/>
              <a:t>:</a:t>
            </a:r>
          </a:p>
          <a:p>
            <a:pPr lvl="1" algn="just">
              <a:buFont typeface="Arial" charset="0"/>
              <a:buChar char="•"/>
            </a:pPr>
            <a:r>
              <a:rPr lang="en-US" sz="2000"/>
              <a:t> The FOR loop executes for a finite </a:t>
            </a:r>
          </a:p>
          <a:p>
            <a:pPr lvl="1" algn="just"/>
            <a:r>
              <a:rPr lang="en-US" sz="2000"/>
              <a:t>     number of steps and then quits.</a:t>
            </a:r>
          </a:p>
          <a:p>
            <a:pPr lvl="1" algn="just">
              <a:buFont typeface="Arial" charset="0"/>
              <a:buChar char="•"/>
            </a:pPr>
            <a:r>
              <a:rPr lang="en-US" sz="2000"/>
              <a:t> Because of this feature, it’s hard to</a:t>
            </a:r>
          </a:p>
          <a:p>
            <a:pPr lvl="1" algn="just"/>
            <a:r>
              <a:rPr lang="en-US" sz="2000"/>
              <a:t>     have an infinite loop with a FOR loop.</a:t>
            </a:r>
          </a:p>
          <a:p>
            <a:pPr lvl="1" algn="just">
              <a:buFont typeface="Arial" charset="0"/>
              <a:buChar char="•"/>
            </a:pPr>
            <a:r>
              <a:rPr lang="en-US" sz="2000"/>
              <a:t> You can NEVER change a FOR loop’s</a:t>
            </a:r>
          </a:p>
          <a:p>
            <a:pPr lvl="1" algn="just"/>
            <a:r>
              <a:rPr lang="en-US" sz="2000"/>
              <a:t>     index counter (here, called “n”).</a:t>
            </a:r>
          </a:p>
        </p:txBody>
      </p:sp>
      <p:sp>
        <p:nvSpPr>
          <p:cNvPr id="134147" name="Text Box 9"/>
          <p:cNvSpPr txBox="1">
            <a:spLocks noChangeArrowheads="1"/>
          </p:cNvSpPr>
          <p:nvPr/>
        </p:nvSpPr>
        <p:spPr bwMode="auto">
          <a:xfrm>
            <a:off x="7200900" y="3998913"/>
            <a:ext cx="1790700" cy="2586037"/>
          </a:xfrm>
          <a:prstGeom prst="rect">
            <a:avLst/>
          </a:prstGeom>
          <a:noFill/>
          <a:ln w="9525">
            <a:noFill/>
            <a:miter lim="800000"/>
            <a:headEnd/>
            <a:tailEnd/>
          </a:ln>
        </p:spPr>
        <p:txBody>
          <a:bodyPr>
            <a:spAutoFit/>
          </a:bodyPr>
          <a:lstStyle/>
          <a:p>
            <a:r>
              <a:rPr lang="en-US" sz="1800" b="1"/>
              <a:t>SIDE NOTE</a:t>
            </a:r>
            <a:r>
              <a:rPr lang="en-US" sz="1800"/>
              <a:t>:</a:t>
            </a:r>
          </a:p>
          <a:p>
            <a:r>
              <a:rPr lang="en-US" sz="1800"/>
              <a:t>n = [1:5]</a:t>
            </a:r>
          </a:p>
          <a:p>
            <a:r>
              <a:rPr lang="en-US" sz="1800"/>
              <a:t>same as</a:t>
            </a:r>
          </a:p>
          <a:p>
            <a:r>
              <a:rPr lang="en-US" sz="1800"/>
              <a:t>n = [1,2,3,4,5],</a:t>
            </a:r>
          </a:p>
          <a:p>
            <a:r>
              <a:rPr lang="en-US" sz="1800"/>
              <a:t>same as</a:t>
            </a:r>
          </a:p>
          <a:p>
            <a:r>
              <a:rPr lang="en-US" sz="1800"/>
              <a:t>n = 1:5</a:t>
            </a:r>
          </a:p>
          <a:p>
            <a:r>
              <a:rPr lang="en-US" sz="1800"/>
              <a:t>Can  be </a:t>
            </a:r>
            <a:r>
              <a:rPr lang="en-US" sz="1800" b="1"/>
              <a:t>any</a:t>
            </a:r>
            <a:r>
              <a:rPr lang="en-US" sz="1800"/>
              <a:t> values, not limited to 1-5!</a:t>
            </a:r>
          </a:p>
        </p:txBody>
      </p:sp>
      <p:sp>
        <p:nvSpPr>
          <p:cNvPr id="134148" name="Line 10"/>
          <p:cNvSpPr>
            <a:spLocks noChangeShapeType="1"/>
          </p:cNvSpPr>
          <p:nvPr/>
        </p:nvSpPr>
        <p:spPr bwMode="auto">
          <a:xfrm flipH="1">
            <a:off x="3810000" y="2133600"/>
            <a:ext cx="914400" cy="228600"/>
          </a:xfrm>
          <a:prstGeom prst="line">
            <a:avLst/>
          </a:prstGeom>
          <a:noFill/>
          <a:ln w="9525">
            <a:solidFill>
              <a:srgbClr val="FF0000"/>
            </a:solidFill>
            <a:round/>
            <a:headEnd/>
            <a:tailEnd type="arrow" w="med" len="med"/>
          </a:ln>
        </p:spPr>
        <p:txBody>
          <a:bodyPr/>
          <a:lstStyle/>
          <a:p>
            <a:endParaRPr lang="en-US"/>
          </a:p>
        </p:txBody>
      </p:sp>
      <p:sp>
        <p:nvSpPr>
          <p:cNvPr id="134149" name="Text Box 11"/>
          <p:cNvSpPr txBox="1">
            <a:spLocks noChangeArrowheads="1"/>
          </p:cNvSpPr>
          <p:nvPr/>
        </p:nvSpPr>
        <p:spPr bwMode="auto">
          <a:xfrm>
            <a:off x="4686300" y="1843088"/>
            <a:ext cx="1225550" cy="366712"/>
          </a:xfrm>
          <a:prstGeom prst="rect">
            <a:avLst/>
          </a:prstGeom>
          <a:noFill/>
          <a:ln w="9525">
            <a:noFill/>
            <a:miter lim="800000"/>
            <a:headEnd/>
            <a:tailEnd/>
          </a:ln>
        </p:spPr>
        <p:txBody>
          <a:bodyPr wrap="none">
            <a:spAutoFit/>
          </a:bodyPr>
          <a:lstStyle/>
          <a:p>
            <a:r>
              <a:rPr lang="en-US" sz="1800">
                <a:solidFill>
                  <a:srgbClr val="FF0000"/>
                </a:solidFill>
              </a:rPr>
              <a:t>loop index</a:t>
            </a:r>
          </a:p>
        </p:txBody>
      </p:sp>
      <p:cxnSp>
        <p:nvCxnSpPr>
          <p:cNvPr id="134150" name="Elbow Connector 2"/>
          <p:cNvCxnSpPr>
            <a:cxnSpLocks noChangeShapeType="1"/>
          </p:cNvCxnSpPr>
          <p:nvPr/>
        </p:nvCxnSpPr>
        <p:spPr bwMode="auto">
          <a:xfrm rot="10800000">
            <a:off x="5029200" y="2514600"/>
            <a:ext cx="2751138" cy="1460500"/>
          </a:xfrm>
          <a:prstGeom prst="bentConnector3">
            <a:avLst>
              <a:gd name="adj1" fmla="val 884"/>
            </a:avLst>
          </a:prstGeom>
          <a:noFill/>
          <a:ln w="19050">
            <a:solidFill>
              <a:srgbClr val="FF0000"/>
            </a:solidFill>
            <a:round/>
            <a:headEnd/>
            <a:tailEnd type="arrow" w="med" len="med"/>
          </a:ln>
        </p:spPr>
      </p:cxnSp>
      <p:sp>
        <p:nvSpPr>
          <p:cNvPr id="134151" name="AutoShape 6"/>
          <p:cNvSpPr>
            <a:spLocks/>
          </p:cNvSpPr>
          <p:nvPr/>
        </p:nvSpPr>
        <p:spPr bwMode="auto">
          <a:xfrm>
            <a:off x="5029200" y="2701925"/>
            <a:ext cx="76200" cy="228600"/>
          </a:xfrm>
          <a:prstGeom prst="rightBrace">
            <a:avLst>
              <a:gd name="adj1" fmla="val 50000"/>
              <a:gd name="adj2" fmla="val 50000"/>
            </a:avLst>
          </a:prstGeom>
          <a:noFill/>
          <a:ln w="19050">
            <a:solidFill>
              <a:srgbClr val="FF0000"/>
            </a:solidFill>
            <a:round/>
            <a:headEnd/>
            <a:tailEnd/>
          </a:ln>
        </p:spPr>
        <p:txBody>
          <a:bodyPr wrap="none" anchor="ctr"/>
          <a:lstStyle/>
          <a:p>
            <a:endParaRPr lang="en-US"/>
          </a:p>
        </p:txBody>
      </p:sp>
      <p:sp>
        <p:nvSpPr>
          <p:cNvPr id="134152" name="Text Box 8"/>
          <p:cNvSpPr txBox="1">
            <a:spLocks noChangeArrowheads="1"/>
          </p:cNvSpPr>
          <p:nvPr/>
        </p:nvSpPr>
        <p:spPr bwMode="auto">
          <a:xfrm>
            <a:off x="5308600" y="3321050"/>
            <a:ext cx="1974850" cy="641350"/>
          </a:xfrm>
          <a:prstGeom prst="rect">
            <a:avLst/>
          </a:prstGeom>
          <a:noFill/>
          <a:ln w="9525">
            <a:noFill/>
            <a:miter lim="800000"/>
            <a:headEnd/>
            <a:tailEnd/>
          </a:ln>
        </p:spPr>
        <p:txBody>
          <a:bodyPr wrap="none">
            <a:spAutoFit/>
          </a:bodyPr>
          <a:lstStyle/>
          <a:p>
            <a:r>
              <a:rPr lang="en-US" sz="1800">
                <a:solidFill>
                  <a:srgbClr val="FF0000"/>
                </a:solidFill>
              </a:rPr>
              <a:t>“Loop body”</a:t>
            </a:r>
          </a:p>
          <a:p>
            <a:r>
              <a:rPr lang="en-US" sz="1800">
                <a:solidFill>
                  <a:srgbClr val="FF0000"/>
                </a:solidFill>
              </a:rPr>
              <a:t>(always indented)</a:t>
            </a:r>
          </a:p>
        </p:txBody>
      </p:sp>
      <p:cxnSp>
        <p:nvCxnSpPr>
          <p:cNvPr id="13" name="Elbow Connector 12"/>
          <p:cNvCxnSpPr>
            <a:stCxn id="134152" idx="0"/>
          </p:cNvCxnSpPr>
          <p:nvPr/>
        </p:nvCxnSpPr>
        <p:spPr>
          <a:xfrm rot="16200000" flipV="1">
            <a:off x="5449888" y="2474912"/>
            <a:ext cx="501650" cy="1190625"/>
          </a:xfrm>
          <a:prstGeom prst="bentConnector2">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ext Box 2"/>
          <p:cNvSpPr txBox="1">
            <a:spLocks noChangeArrowheads="1"/>
          </p:cNvSpPr>
          <p:nvPr/>
        </p:nvSpPr>
        <p:spPr bwMode="auto">
          <a:xfrm>
            <a:off x="2447925" y="304800"/>
            <a:ext cx="4235450" cy="519113"/>
          </a:xfrm>
          <a:prstGeom prst="rect">
            <a:avLst/>
          </a:prstGeom>
          <a:noFill/>
          <a:ln w="9525">
            <a:noFill/>
            <a:miter lim="800000"/>
            <a:headEnd/>
            <a:tailEnd/>
          </a:ln>
        </p:spPr>
        <p:txBody>
          <a:bodyPr wrap="none">
            <a:spAutoFit/>
          </a:bodyPr>
          <a:lstStyle/>
          <a:p>
            <a:pPr algn="ctr"/>
            <a:r>
              <a:rPr lang="en-US" sz="2800" b="1"/>
              <a:t>ITERATION (FOR loops)</a:t>
            </a:r>
          </a:p>
        </p:txBody>
      </p:sp>
      <p:sp>
        <p:nvSpPr>
          <p:cNvPr id="135170" name="Rectangle 5"/>
          <p:cNvSpPr>
            <a:spLocks noChangeArrowheads="1"/>
          </p:cNvSpPr>
          <p:nvPr/>
        </p:nvSpPr>
        <p:spPr bwMode="auto">
          <a:xfrm>
            <a:off x="1422400" y="1008063"/>
            <a:ext cx="6248400" cy="5262562"/>
          </a:xfrm>
          <a:prstGeom prst="rect">
            <a:avLst/>
          </a:prstGeom>
          <a:noFill/>
          <a:ln w="9525">
            <a:noFill/>
            <a:miter lim="800000"/>
            <a:headEnd/>
            <a:tailEnd/>
          </a:ln>
        </p:spPr>
        <p:txBody>
          <a:bodyPr>
            <a:spAutoFit/>
          </a:bodyPr>
          <a:lstStyle/>
          <a:p>
            <a:pPr algn="just">
              <a:buFontTx/>
              <a:buChar char="•"/>
            </a:pPr>
            <a:r>
              <a:rPr lang="en-US"/>
              <a:t> So, a FOR loop is doing “implicit assignment” to the loop index n:  each time “through the loop” (or, one “trip”), the loop index n has a particular value (which can’t be changed by you, only by the FOR loop).  After the trip is complete (when execution reaches END), the loop index is reassigned to the next value in the 1-D matrix, from left to right.  When the rightmost (last) value is reached, the FOR loop stops executing.</a:t>
            </a:r>
          </a:p>
          <a:p>
            <a:pPr algn="just">
              <a:buFontTx/>
              <a:buChar char="•"/>
            </a:pPr>
            <a:endParaRPr lang="en-US"/>
          </a:p>
          <a:p>
            <a:pPr algn="just"/>
            <a:r>
              <a:rPr lang="en-US"/>
              <a:t>And then statements AFTER the FOR loop (following the END keyword) are executed --that is, the FOR loop “exits”.</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Text Box 2"/>
          <p:cNvSpPr txBox="1">
            <a:spLocks noChangeArrowheads="1"/>
          </p:cNvSpPr>
          <p:nvPr/>
        </p:nvSpPr>
        <p:spPr bwMode="auto">
          <a:xfrm>
            <a:off x="1357313" y="304800"/>
            <a:ext cx="6897687" cy="523875"/>
          </a:xfrm>
          <a:prstGeom prst="rect">
            <a:avLst/>
          </a:prstGeom>
          <a:noFill/>
          <a:ln w="9525">
            <a:noFill/>
            <a:miter lim="800000"/>
            <a:headEnd/>
            <a:tailEnd/>
          </a:ln>
        </p:spPr>
        <p:txBody>
          <a:bodyPr wrap="none">
            <a:spAutoFit/>
          </a:bodyPr>
          <a:lstStyle/>
          <a:p>
            <a:pPr algn="ctr"/>
            <a:r>
              <a:rPr lang="en-US" sz="2800" b="1"/>
              <a:t>ITERATION (FOR loops) – YOUR TURN!</a:t>
            </a:r>
          </a:p>
        </p:txBody>
      </p:sp>
      <p:sp>
        <p:nvSpPr>
          <p:cNvPr id="136194" name="Rectangle 5"/>
          <p:cNvSpPr>
            <a:spLocks noChangeArrowheads="1"/>
          </p:cNvSpPr>
          <p:nvPr/>
        </p:nvSpPr>
        <p:spPr bwMode="auto">
          <a:xfrm>
            <a:off x="1247775" y="1066800"/>
            <a:ext cx="6635750" cy="5262563"/>
          </a:xfrm>
          <a:prstGeom prst="rect">
            <a:avLst/>
          </a:prstGeom>
          <a:noFill/>
          <a:ln w="9525">
            <a:noFill/>
            <a:miter lim="800000"/>
            <a:headEnd/>
            <a:tailEnd/>
          </a:ln>
        </p:spPr>
        <p:txBody>
          <a:bodyPr>
            <a:spAutoFit/>
          </a:bodyPr>
          <a:lstStyle/>
          <a:p>
            <a:pPr algn="just"/>
            <a:r>
              <a:rPr lang="en-US" b="1"/>
              <a:t>Instructions:</a:t>
            </a:r>
          </a:p>
          <a:p>
            <a:pPr algn="just"/>
            <a:endParaRPr lang="en-US" b="1"/>
          </a:p>
          <a:p>
            <a:pPr algn="just"/>
            <a:r>
              <a:rPr lang="en-US"/>
              <a:t>For the next several examples, please try to work out the answers without running the code in Matlab.  This is essential, as it will enable you to develop your “Matlab intuition” and also to visualize the sequence of a computation (thus developing your ability to think algorithmically).  Furthermore, you will not be allowed to use Matlab software on exams or quizzes and so it’s better to get the practice now rather than wait until later!  You may, however, use scratch paper to work out answers.</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Text Box 5"/>
          <p:cNvSpPr txBox="1">
            <a:spLocks noChangeArrowheads="1"/>
          </p:cNvSpPr>
          <p:nvPr/>
        </p:nvSpPr>
        <p:spPr bwMode="auto">
          <a:xfrm>
            <a:off x="3803650" y="1498600"/>
            <a:ext cx="2338388" cy="1016000"/>
          </a:xfrm>
          <a:prstGeom prst="rect">
            <a:avLst/>
          </a:prstGeom>
          <a:noFill/>
          <a:ln w="9525">
            <a:noFill/>
            <a:miter lim="800000"/>
            <a:headEnd/>
            <a:tailEnd/>
          </a:ln>
        </p:spPr>
        <p:txBody>
          <a:bodyPr wrap="none">
            <a:spAutoFit/>
          </a:bodyPr>
          <a:lstStyle/>
          <a:p>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[1:5]</a:t>
            </a:r>
          </a:p>
          <a:p>
            <a:r>
              <a:rPr lang="en-US" sz="2000">
                <a:latin typeface="Courier New" pitchFamily="49" charset="0"/>
                <a:cs typeface="Courier New" pitchFamily="49" charset="0"/>
              </a:rPr>
              <a:t>    n</a:t>
            </a:r>
          </a:p>
          <a:p>
            <a:r>
              <a:rPr lang="en-US" sz="2000" b="1">
                <a:solidFill>
                  <a:srgbClr val="0066FF"/>
                </a:solidFill>
                <a:latin typeface="Courier New" pitchFamily="49" charset="0"/>
                <a:cs typeface="Courier New" pitchFamily="49" charset="0"/>
              </a:rPr>
              <a:t>end</a:t>
            </a:r>
            <a:r>
              <a:rPr lang="en-US" sz="2000" b="1">
                <a:latin typeface="Courier New" pitchFamily="49" charset="0"/>
                <a:cs typeface="Courier New" pitchFamily="49" charset="0"/>
              </a:rPr>
              <a:t> </a:t>
            </a:r>
          </a:p>
        </p:txBody>
      </p:sp>
      <p:sp>
        <p:nvSpPr>
          <p:cNvPr id="137218" name="Rectangle 5"/>
          <p:cNvSpPr>
            <a:spLocks noChangeArrowheads="1"/>
          </p:cNvSpPr>
          <p:nvPr/>
        </p:nvSpPr>
        <p:spPr bwMode="auto">
          <a:xfrm>
            <a:off x="1433513" y="2819400"/>
            <a:ext cx="6248400" cy="1568450"/>
          </a:xfrm>
          <a:prstGeom prst="rect">
            <a:avLst/>
          </a:prstGeom>
          <a:noFill/>
          <a:ln w="9525">
            <a:noFill/>
            <a:miter lim="800000"/>
            <a:headEnd/>
            <a:tailEnd/>
          </a:ln>
        </p:spPr>
        <p:txBody>
          <a:bodyPr>
            <a:spAutoFit/>
          </a:bodyPr>
          <a:lstStyle/>
          <a:p>
            <a:pPr algn="just"/>
            <a:r>
              <a:rPr lang="en-US"/>
              <a:t>This will print out the value of n, for each iteration of the loop.  Why?  Because the statement   </a:t>
            </a:r>
            <a:r>
              <a:rPr lang="en-US">
                <a:latin typeface="Courier New" pitchFamily="49" charset="0"/>
                <a:cs typeface="Courier New" pitchFamily="49" charset="0"/>
              </a:rPr>
              <a:t>n</a:t>
            </a:r>
            <a:r>
              <a:rPr lang="en-US"/>
              <a:t>    is NOT terminated with a semi-colon:</a:t>
            </a:r>
          </a:p>
        </p:txBody>
      </p:sp>
      <p:sp>
        <p:nvSpPr>
          <p:cNvPr id="137219" name="TextBox 1"/>
          <p:cNvSpPr txBox="1">
            <a:spLocks noChangeArrowheads="1"/>
          </p:cNvSpPr>
          <p:nvPr/>
        </p:nvSpPr>
        <p:spPr bwMode="auto">
          <a:xfrm>
            <a:off x="3740150" y="4387850"/>
            <a:ext cx="1670050" cy="1631950"/>
          </a:xfrm>
          <a:prstGeom prst="rect">
            <a:avLst/>
          </a:prstGeom>
          <a:noFill/>
          <a:ln w="9525">
            <a:noFill/>
            <a:miter lim="800000"/>
            <a:headEnd/>
            <a:tailEnd/>
          </a:ln>
        </p:spPr>
        <p:txBody>
          <a:bodyPr>
            <a:spAutoFit/>
          </a:bodyPr>
          <a:lstStyle/>
          <a:p>
            <a:r>
              <a:rPr lang="pt-BR" sz="2000">
                <a:latin typeface="Courier New" pitchFamily="49" charset="0"/>
                <a:cs typeface="Courier New" pitchFamily="49" charset="0"/>
              </a:rPr>
              <a:t>ans =  1</a:t>
            </a:r>
          </a:p>
          <a:p>
            <a:r>
              <a:rPr lang="pt-BR" sz="2000">
                <a:latin typeface="Courier New" pitchFamily="49" charset="0"/>
                <a:cs typeface="Courier New" pitchFamily="49" charset="0"/>
              </a:rPr>
              <a:t>ans =  2</a:t>
            </a:r>
          </a:p>
          <a:p>
            <a:r>
              <a:rPr lang="pt-BR" sz="2000">
                <a:latin typeface="Courier New" pitchFamily="49" charset="0"/>
                <a:cs typeface="Courier New" pitchFamily="49" charset="0"/>
              </a:rPr>
              <a:t>ans =  3</a:t>
            </a:r>
          </a:p>
          <a:p>
            <a:r>
              <a:rPr lang="pt-BR" sz="2000">
                <a:latin typeface="Courier New" pitchFamily="49" charset="0"/>
                <a:cs typeface="Courier New" pitchFamily="49" charset="0"/>
              </a:rPr>
              <a:t>ans =  4</a:t>
            </a:r>
          </a:p>
          <a:p>
            <a:r>
              <a:rPr lang="pt-BR" sz="2000">
                <a:latin typeface="Courier New" pitchFamily="49" charset="0"/>
                <a:cs typeface="Courier New" pitchFamily="49" charset="0"/>
              </a:rPr>
              <a:t>ans =  5</a:t>
            </a:r>
            <a:endParaRPr lang="en-US" sz="2000">
              <a:latin typeface="Courier New" pitchFamily="49" charset="0"/>
              <a:cs typeface="Courier New" pitchFamily="49" charset="0"/>
            </a:endParaRPr>
          </a:p>
        </p:txBody>
      </p:sp>
      <p:sp>
        <p:nvSpPr>
          <p:cNvPr id="137220" name="Text Box 2"/>
          <p:cNvSpPr txBox="1">
            <a:spLocks noChangeArrowheads="1"/>
          </p:cNvSpPr>
          <p:nvPr/>
        </p:nvSpPr>
        <p:spPr bwMode="auto">
          <a:xfrm>
            <a:off x="1357313" y="304800"/>
            <a:ext cx="6897687" cy="523875"/>
          </a:xfrm>
          <a:prstGeom prst="rect">
            <a:avLst/>
          </a:prstGeom>
          <a:noFill/>
          <a:ln w="9525">
            <a:noFill/>
            <a:miter lim="800000"/>
            <a:headEnd/>
            <a:tailEnd/>
          </a:ln>
        </p:spPr>
        <p:txBody>
          <a:bodyPr wrap="none">
            <a:spAutoFit/>
          </a:bodyPr>
          <a:lstStyle/>
          <a:p>
            <a:pPr algn="ctr"/>
            <a:r>
              <a:rPr lang="en-US" sz="2800" b="1"/>
              <a:t>ITERATION (FOR loops) – YOUR TURN!</a:t>
            </a:r>
          </a:p>
        </p:txBody>
      </p:sp>
      <p:sp>
        <p:nvSpPr>
          <p:cNvPr id="137221" name="Rectangle 5"/>
          <p:cNvSpPr>
            <a:spLocks noChangeArrowheads="1"/>
          </p:cNvSpPr>
          <p:nvPr/>
        </p:nvSpPr>
        <p:spPr bwMode="auto">
          <a:xfrm>
            <a:off x="1295400" y="1452563"/>
            <a:ext cx="2057400" cy="460375"/>
          </a:xfrm>
          <a:prstGeom prst="rect">
            <a:avLst/>
          </a:prstGeom>
          <a:noFill/>
          <a:ln w="9525">
            <a:noFill/>
            <a:miter lim="800000"/>
            <a:headEnd/>
            <a:tailEnd/>
          </a:ln>
        </p:spPr>
        <p:txBody>
          <a:bodyPr>
            <a:spAutoFit/>
          </a:bodyPr>
          <a:lstStyle/>
          <a:p>
            <a:r>
              <a:rPr lang="en-US" b="1"/>
              <a:t>Example 10:</a:t>
            </a: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Text Box 5"/>
          <p:cNvSpPr txBox="1">
            <a:spLocks noChangeArrowheads="1"/>
          </p:cNvSpPr>
          <p:nvPr/>
        </p:nvSpPr>
        <p:spPr bwMode="auto">
          <a:xfrm>
            <a:off x="3803650" y="1498600"/>
            <a:ext cx="2338388" cy="1016000"/>
          </a:xfrm>
          <a:prstGeom prst="rect">
            <a:avLst/>
          </a:prstGeom>
          <a:noFill/>
          <a:ln w="9525">
            <a:noFill/>
            <a:miter lim="800000"/>
            <a:headEnd/>
            <a:tailEnd/>
          </a:ln>
        </p:spPr>
        <p:txBody>
          <a:bodyPr wrap="none">
            <a:spAutoFit/>
          </a:bodyPr>
          <a:lstStyle/>
          <a:p>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[1:5]</a:t>
            </a:r>
          </a:p>
          <a:p>
            <a:r>
              <a:rPr lang="en-US" sz="2000">
                <a:latin typeface="Courier New" pitchFamily="49" charset="0"/>
                <a:cs typeface="Courier New" pitchFamily="49" charset="0"/>
              </a:rPr>
              <a:t>    n^2</a:t>
            </a:r>
          </a:p>
          <a:p>
            <a:r>
              <a:rPr lang="en-US" sz="2000" b="1">
                <a:solidFill>
                  <a:srgbClr val="0066FF"/>
                </a:solidFill>
                <a:latin typeface="Courier New" pitchFamily="49" charset="0"/>
                <a:cs typeface="Courier New" pitchFamily="49" charset="0"/>
              </a:rPr>
              <a:t>end</a:t>
            </a:r>
            <a:r>
              <a:rPr lang="en-US" sz="2000" b="1">
                <a:latin typeface="Courier New" pitchFamily="49" charset="0"/>
                <a:cs typeface="Courier New" pitchFamily="49" charset="0"/>
              </a:rPr>
              <a:t> </a:t>
            </a:r>
          </a:p>
        </p:txBody>
      </p:sp>
      <p:sp>
        <p:nvSpPr>
          <p:cNvPr id="138242" name="TextBox 1"/>
          <p:cNvSpPr txBox="1">
            <a:spLocks noChangeArrowheads="1"/>
          </p:cNvSpPr>
          <p:nvPr/>
        </p:nvSpPr>
        <p:spPr bwMode="auto">
          <a:xfrm>
            <a:off x="3740150" y="4043363"/>
            <a:ext cx="1974850" cy="1630362"/>
          </a:xfrm>
          <a:prstGeom prst="rect">
            <a:avLst/>
          </a:prstGeom>
          <a:noFill/>
          <a:ln w="9525">
            <a:noFill/>
            <a:miter lim="800000"/>
            <a:headEnd/>
            <a:tailEnd/>
          </a:ln>
        </p:spPr>
        <p:txBody>
          <a:bodyPr>
            <a:spAutoFit/>
          </a:bodyPr>
          <a:lstStyle/>
          <a:p>
            <a:r>
              <a:rPr lang="pt-BR" sz="2000">
                <a:latin typeface="Courier New" pitchFamily="49" charset="0"/>
                <a:cs typeface="Courier New" pitchFamily="49" charset="0"/>
              </a:rPr>
              <a:t>ans =  1</a:t>
            </a:r>
          </a:p>
          <a:p>
            <a:r>
              <a:rPr lang="pt-BR" sz="2000">
                <a:latin typeface="Courier New" pitchFamily="49" charset="0"/>
                <a:cs typeface="Courier New" pitchFamily="49" charset="0"/>
              </a:rPr>
              <a:t>ans =  4</a:t>
            </a:r>
          </a:p>
          <a:p>
            <a:r>
              <a:rPr lang="pt-BR" sz="2000">
                <a:latin typeface="Courier New" pitchFamily="49" charset="0"/>
                <a:cs typeface="Courier New" pitchFamily="49" charset="0"/>
              </a:rPr>
              <a:t>ans =  9</a:t>
            </a:r>
          </a:p>
          <a:p>
            <a:r>
              <a:rPr lang="pt-BR" sz="2000">
                <a:latin typeface="Courier New" pitchFamily="49" charset="0"/>
                <a:cs typeface="Courier New" pitchFamily="49" charset="0"/>
              </a:rPr>
              <a:t>ans =  16</a:t>
            </a:r>
          </a:p>
          <a:p>
            <a:r>
              <a:rPr lang="pt-BR" sz="2000">
                <a:latin typeface="Courier New" pitchFamily="49" charset="0"/>
                <a:cs typeface="Courier New" pitchFamily="49" charset="0"/>
              </a:rPr>
              <a:t>ans =  25</a:t>
            </a:r>
            <a:endParaRPr lang="en-US" sz="2000">
              <a:latin typeface="Courier New" pitchFamily="49" charset="0"/>
              <a:cs typeface="Courier New" pitchFamily="49" charset="0"/>
            </a:endParaRPr>
          </a:p>
        </p:txBody>
      </p:sp>
      <p:sp>
        <p:nvSpPr>
          <p:cNvPr id="138243" name="Rectangle 5"/>
          <p:cNvSpPr>
            <a:spLocks noChangeArrowheads="1"/>
          </p:cNvSpPr>
          <p:nvPr/>
        </p:nvSpPr>
        <p:spPr bwMode="auto">
          <a:xfrm>
            <a:off x="1433513" y="3195638"/>
            <a:ext cx="6248400" cy="461962"/>
          </a:xfrm>
          <a:prstGeom prst="rect">
            <a:avLst/>
          </a:prstGeom>
          <a:noFill/>
          <a:ln w="9525">
            <a:noFill/>
            <a:miter lim="800000"/>
            <a:headEnd/>
            <a:tailEnd/>
          </a:ln>
        </p:spPr>
        <p:txBody>
          <a:bodyPr>
            <a:spAutoFit/>
          </a:bodyPr>
          <a:lstStyle/>
          <a:p>
            <a:r>
              <a:rPr lang="en-US"/>
              <a:t>This FOR loop will print out:</a:t>
            </a:r>
          </a:p>
        </p:txBody>
      </p:sp>
      <p:sp>
        <p:nvSpPr>
          <p:cNvPr id="138244" name="Text Box 2"/>
          <p:cNvSpPr txBox="1">
            <a:spLocks noChangeArrowheads="1"/>
          </p:cNvSpPr>
          <p:nvPr/>
        </p:nvSpPr>
        <p:spPr bwMode="auto">
          <a:xfrm>
            <a:off x="1357313" y="304800"/>
            <a:ext cx="6897687" cy="523875"/>
          </a:xfrm>
          <a:prstGeom prst="rect">
            <a:avLst/>
          </a:prstGeom>
          <a:noFill/>
          <a:ln w="9525">
            <a:noFill/>
            <a:miter lim="800000"/>
            <a:headEnd/>
            <a:tailEnd/>
          </a:ln>
        </p:spPr>
        <p:txBody>
          <a:bodyPr wrap="none">
            <a:spAutoFit/>
          </a:bodyPr>
          <a:lstStyle/>
          <a:p>
            <a:pPr algn="ctr"/>
            <a:r>
              <a:rPr lang="en-US" sz="2800" b="1"/>
              <a:t>ITERATION (FOR loops) – YOUR TURN!</a:t>
            </a:r>
          </a:p>
        </p:txBody>
      </p:sp>
      <p:sp>
        <p:nvSpPr>
          <p:cNvPr id="138245" name="Rectangle 5"/>
          <p:cNvSpPr>
            <a:spLocks noChangeArrowheads="1"/>
          </p:cNvSpPr>
          <p:nvPr/>
        </p:nvSpPr>
        <p:spPr bwMode="auto">
          <a:xfrm>
            <a:off x="1295400" y="1452563"/>
            <a:ext cx="2057400" cy="460375"/>
          </a:xfrm>
          <a:prstGeom prst="rect">
            <a:avLst/>
          </a:prstGeom>
          <a:noFill/>
          <a:ln w="9525">
            <a:noFill/>
            <a:miter lim="800000"/>
            <a:headEnd/>
            <a:tailEnd/>
          </a:ln>
        </p:spPr>
        <p:txBody>
          <a:bodyPr>
            <a:spAutoFit/>
          </a:bodyPr>
          <a:lstStyle/>
          <a:p>
            <a:r>
              <a:rPr lang="en-US" b="1"/>
              <a:t>Example 11:</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2"/>
          <p:cNvSpPr txBox="1">
            <a:spLocks noChangeArrowheads="1"/>
          </p:cNvSpPr>
          <p:nvPr/>
        </p:nvSpPr>
        <p:spPr bwMode="auto">
          <a:xfrm>
            <a:off x="2398713" y="304800"/>
            <a:ext cx="4319587" cy="523875"/>
          </a:xfrm>
          <a:prstGeom prst="rect">
            <a:avLst/>
          </a:prstGeom>
          <a:noFill/>
          <a:ln w="9525">
            <a:noFill/>
            <a:miter lim="800000"/>
            <a:headEnd/>
            <a:tailEnd/>
          </a:ln>
        </p:spPr>
        <p:txBody>
          <a:bodyPr wrap="none">
            <a:spAutoFit/>
          </a:bodyPr>
          <a:lstStyle/>
          <a:p>
            <a:pPr algn="ctr"/>
            <a:r>
              <a:rPr lang="en-US" sz="2800" b="1"/>
              <a:t>THE MATLAB DESKTOP</a:t>
            </a:r>
          </a:p>
        </p:txBody>
      </p:sp>
      <p:pic>
        <p:nvPicPr>
          <p:cNvPr id="24578" name="Picture 1"/>
          <p:cNvPicPr>
            <a:picLocks noChangeAspect="1"/>
          </p:cNvPicPr>
          <p:nvPr/>
        </p:nvPicPr>
        <p:blipFill>
          <a:blip r:embed="rId3"/>
          <a:srcRect/>
          <a:stretch>
            <a:fillRect/>
          </a:stretch>
        </p:blipFill>
        <p:spPr bwMode="auto">
          <a:xfrm>
            <a:off x="685800" y="1027113"/>
            <a:ext cx="7772400" cy="5600700"/>
          </a:xfrm>
          <a:prstGeom prst="rect">
            <a:avLst/>
          </a:prstGeom>
          <a:noFill/>
          <a:ln w="9525">
            <a:noFill/>
            <a:miter lim="800000"/>
            <a:headEnd/>
            <a:tailEnd/>
          </a:ln>
        </p:spPr>
      </p:pic>
      <p:sp>
        <p:nvSpPr>
          <p:cNvPr id="3" name="Oval 2"/>
          <p:cNvSpPr/>
          <p:nvPr/>
        </p:nvSpPr>
        <p:spPr>
          <a:xfrm>
            <a:off x="1524000" y="4132263"/>
            <a:ext cx="6477000" cy="24971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580" name="TextBox 3"/>
          <p:cNvSpPr txBox="1">
            <a:spLocks noChangeArrowheads="1"/>
          </p:cNvSpPr>
          <p:nvPr/>
        </p:nvSpPr>
        <p:spPr bwMode="auto">
          <a:xfrm>
            <a:off x="2813050" y="6324600"/>
            <a:ext cx="3486150" cy="461963"/>
          </a:xfrm>
          <a:prstGeom prst="rect">
            <a:avLst/>
          </a:prstGeom>
          <a:solidFill>
            <a:schemeClr val="bg1">
              <a:alpha val="74117"/>
            </a:schemeClr>
          </a:solidFill>
          <a:ln w="9525">
            <a:noFill/>
            <a:miter lim="800000"/>
            <a:headEnd/>
            <a:tailEnd/>
          </a:ln>
        </p:spPr>
        <p:txBody>
          <a:bodyPr wrap="none">
            <a:spAutoFit/>
          </a:bodyPr>
          <a:lstStyle/>
          <a:p>
            <a:r>
              <a:rPr lang="en-US">
                <a:solidFill>
                  <a:srgbClr val="FF0000"/>
                </a:solidFill>
              </a:rPr>
              <a:t>COMMAND LINE AREA</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extBox 1"/>
          <p:cNvSpPr txBox="1">
            <a:spLocks noChangeArrowheads="1"/>
          </p:cNvSpPr>
          <p:nvPr/>
        </p:nvSpPr>
        <p:spPr bwMode="auto">
          <a:xfrm>
            <a:off x="3740150" y="4043363"/>
            <a:ext cx="1898650" cy="1630362"/>
          </a:xfrm>
          <a:prstGeom prst="rect">
            <a:avLst/>
          </a:prstGeom>
          <a:noFill/>
          <a:ln w="9525">
            <a:noFill/>
            <a:miter lim="800000"/>
            <a:headEnd/>
            <a:tailEnd/>
          </a:ln>
        </p:spPr>
        <p:txBody>
          <a:bodyPr>
            <a:spAutoFit/>
          </a:bodyPr>
          <a:lstStyle/>
          <a:p>
            <a:r>
              <a:rPr lang="pt-BR" sz="2000">
                <a:latin typeface="Courier New" pitchFamily="49" charset="0"/>
                <a:cs typeface="Courier New" pitchFamily="49" charset="0"/>
              </a:rPr>
              <a:t>ans =  ?</a:t>
            </a:r>
          </a:p>
          <a:p>
            <a:r>
              <a:rPr lang="pt-BR" sz="2000">
                <a:latin typeface="Courier New" pitchFamily="49" charset="0"/>
                <a:cs typeface="Courier New" pitchFamily="49" charset="0"/>
              </a:rPr>
              <a:t>ans =  ?</a:t>
            </a:r>
          </a:p>
          <a:p>
            <a:r>
              <a:rPr lang="pt-BR" sz="2000">
                <a:latin typeface="Courier New" pitchFamily="49" charset="0"/>
                <a:cs typeface="Courier New" pitchFamily="49" charset="0"/>
              </a:rPr>
              <a:t>ans =  ?</a:t>
            </a:r>
          </a:p>
          <a:p>
            <a:r>
              <a:rPr lang="pt-BR" sz="2000">
                <a:latin typeface="Courier New" pitchFamily="49" charset="0"/>
                <a:cs typeface="Courier New" pitchFamily="49" charset="0"/>
              </a:rPr>
              <a:t>ans =  ?</a:t>
            </a:r>
          </a:p>
          <a:p>
            <a:r>
              <a:rPr lang="pt-BR" sz="2000">
                <a:latin typeface="Courier New" pitchFamily="49" charset="0"/>
                <a:cs typeface="Courier New" pitchFamily="49" charset="0"/>
              </a:rPr>
              <a:t>ans =  ?</a:t>
            </a:r>
            <a:endParaRPr lang="en-US" sz="2000">
              <a:latin typeface="Courier New" pitchFamily="49" charset="0"/>
              <a:cs typeface="Courier New" pitchFamily="49" charset="0"/>
            </a:endParaRPr>
          </a:p>
        </p:txBody>
      </p:sp>
      <p:sp>
        <p:nvSpPr>
          <p:cNvPr id="139266" name="Rectangle 5"/>
          <p:cNvSpPr>
            <a:spLocks noChangeArrowheads="1"/>
          </p:cNvSpPr>
          <p:nvPr/>
        </p:nvSpPr>
        <p:spPr bwMode="auto">
          <a:xfrm>
            <a:off x="1433513" y="3195638"/>
            <a:ext cx="6248400" cy="461962"/>
          </a:xfrm>
          <a:prstGeom prst="rect">
            <a:avLst/>
          </a:prstGeom>
          <a:noFill/>
          <a:ln w="9525">
            <a:noFill/>
            <a:miter lim="800000"/>
            <a:headEnd/>
            <a:tailEnd/>
          </a:ln>
        </p:spPr>
        <p:txBody>
          <a:bodyPr>
            <a:spAutoFit/>
          </a:bodyPr>
          <a:lstStyle/>
          <a:p>
            <a:r>
              <a:rPr lang="en-US"/>
              <a:t>What will this FOR loop print out?</a:t>
            </a:r>
          </a:p>
        </p:txBody>
      </p:sp>
      <p:sp>
        <p:nvSpPr>
          <p:cNvPr id="139267" name="Text Box 5"/>
          <p:cNvSpPr txBox="1">
            <a:spLocks noChangeArrowheads="1"/>
          </p:cNvSpPr>
          <p:nvPr/>
        </p:nvSpPr>
        <p:spPr bwMode="auto">
          <a:xfrm>
            <a:off x="3803650" y="1498600"/>
            <a:ext cx="2338388" cy="1016000"/>
          </a:xfrm>
          <a:prstGeom prst="rect">
            <a:avLst/>
          </a:prstGeom>
          <a:noFill/>
          <a:ln w="9525">
            <a:noFill/>
            <a:miter lim="800000"/>
            <a:headEnd/>
            <a:tailEnd/>
          </a:ln>
        </p:spPr>
        <p:txBody>
          <a:bodyPr wrap="none">
            <a:spAutoFit/>
          </a:bodyPr>
          <a:lstStyle/>
          <a:p>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[1:5]</a:t>
            </a:r>
          </a:p>
          <a:p>
            <a:r>
              <a:rPr lang="en-US" sz="2000">
                <a:latin typeface="Courier New" pitchFamily="49" charset="0"/>
                <a:cs typeface="Courier New" pitchFamily="49" charset="0"/>
              </a:rPr>
              <a:t>    n^3 - 5</a:t>
            </a:r>
          </a:p>
          <a:p>
            <a:r>
              <a:rPr lang="en-US" sz="2000" b="1">
                <a:solidFill>
                  <a:srgbClr val="0066FF"/>
                </a:solidFill>
                <a:latin typeface="Courier New" pitchFamily="49" charset="0"/>
                <a:cs typeface="Courier New" pitchFamily="49" charset="0"/>
              </a:rPr>
              <a:t>end</a:t>
            </a:r>
            <a:r>
              <a:rPr lang="en-US" sz="2000" b="1">
                <a:latin typeface="Courier New" pitchFamily="49" charset="0"/>
                <a:cs typeface="Courier New" pitchFamily="49" charset="0"/>
              </a:rPr>
              <a:t> </a:t>
            </a:r>
          </a:p>
        </p:txBody>
      </p:sp>
      <p:sp>
        <p:nvSpPr>
          <p:cNvPr id="139268" name="Text Box 2"/>
          <p:cNvSpPr txBox="1">
            <a:spLocks noChangeArrowheads="1"/>
          </p:cNvSpPr>
          <p:nvPr/>
        </p:nvSpPr>
        <p:spPr bwMode="auto">
          <a:xfrm>
            <a:off x="1357313" y="304800"/>
            <a:ext cx="6897687" cy="523875"/>
          </a:xfrm>
          <a:prstGeom prst="rect">
            <a:avLst/>
          </a:prstGeom>
          <a:noFill/>
          <a:ln w="9525">
            <a:noFill/>
            <a:miter lim="800000"/>
            <a:headEnd/>
            <a:tailEnd/>
          </a:ln>
        </p:spPr>
        <p:txBody>
          <a:bodyPr wrap="none">
            <a:spAutoFit/>
          </a:bodyPr>
          <a:lstStyle/>
          <a:p>
            <a:pPr algn="ctr"/>
            <a:r>
              <a:rPr lang="en-US" sz="2800" b="1"/>
              <a:t>ITERATION (FOR loops) – YOUR TURN!</a:t>
            </a:r>
          </a:p>
        </p:txBody>
      </p:sp>
      <p:sp>
        <p:nvSpPr>
          <p:cNvPr id="139269" name="Rectangle 5"/>
          <p:cNvSpPr>
            <a:spLocks noChangeArrowheads="1"/>
          </p:cNvSpPr>
          <p:nvPr/>
        </p:nvSpPr>
        <p:spPr bwMode="auto">
          <a:xfrm>
            <a:off x="1295400" y="1452563"/>
            <a:ext cx="2057400" cy="460375"/>
          </a:xfrm>
          <a:prstGeom prst="rect">
            <a:avLst/>
          </a:prstGeom>
          <a:noFill/>
          <a:ln w="9525">
            <a:noFill/>
            <a:miter lim="800000"/>
            <a:headEnd/>
            <a:tailEnd/>
          </a:ln>
        </p:spPr>
        <p:txBody>
          <a:bodyPr>
            <a:spAutoFit/>
          </a:bodyPr>
          <a:lstStyle/>
          <a:p>
            <a:r>
              <a:rPr lang="en-US" b="1"/>
              <a:t>Example 12:</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extBox 1"/>
          <p:cNvSpPr txBox="1">
            <a:spLocks noChangeArrowheads="1"/>
          </p:cNvSpPr>
          <p:nvPr/>
        </p:nvSpPr>
        <p:spPr bwMode="auto">
          <a:xfrm>
            <a:off x="3740150" y="4043363"/>
            <a:ext cx="1898650" cy="1630362"/>
          </a:xfrm>
          <a:prstGeom prst="rect">
            <a:avLst/>
          </a:prstGeom>
          <a:noFill/>
          <a:ln w="9525">
            <a:noFill/>
            <a:miter lim="800000"/>
            <a:headEnd/>
            <a:tailEnd/>
          </a:ln>
        </p:spPr>
        <p:txBody>
          <a:bodyPr>
            <a:spAutoFit/>
          </a:bodyPr>
          <a:lstStyle/>
          <a:p>
            <a:r>
              <a:rPr lang="fr-FR" sz="2000" b="1">
                <a:solidFill>
                  <a:srgbClr val="FF0000"/>
                </a:solidFill>
                <a:latin typeface="Courier New" pitchFamily="49" charset="0"/>
                <a:cs typeface="Courier New" pitchFamily="49" charset="0"/>
              </a:rPr>
              <a:t>ans =  -4</a:t>
            </a:r>
          </a:p>
          <a:p>
            <a:r>
              <a:rPr lang="fr-FR" sz="2000" b="1">
                <a:solidFill>
                  <a:srgbClr val="FF0000"/>
                </a:solidFill>
                <a:latin typeface="Courier New" pitchFamily="49" charset="0"/>
                <a:cs typeface="Courier New" pitchFamily="49" charset="0"/>
              </a:rPr>
              <a:t>ans =  3</a:t>
            </a:r>
          </a:p>
          <a:p>
            <a:r>
              <a:rPr lang="fr-FR" sz="2000" b="1">
                <a:solidFill>
                  <a:srgbClr val="FF0000"/>
                </a:solidFill>
                <a:latin typeface="Courier New" pitchFamily="49" charset="0"/>
                <a:cs typeface="Courier New" pitchFamily="49" charset="0"/>
              </a:rPr>
              <a:t>ans =  22</a:t>
            </a:r>
          </a:p>
          <a:p>
            <a:r>
              <a:rPr lang="fr-FR" sz="2000" b="1">
                <a:solidFill>
                  <a:srgbClr val="FF0000"/>
                </a:solidFill>
                <a:latin typeface="Courier New" pitchFamily="49" charset="0"/>
                <a:cs typeface="Courier New" pitchFamily="49" charset="0"/>
              </a:rPr>
              <a:t>ans =  59</a:t>
            </a:r>
          </a:p>
          <a:p>
            <a:r>
              <a:rPr lang="fr-FR" sz="2000" b="1">
                <a:solidFill>
                  <a:srgbClr val="FF0000"/>
                </a:solidFill>
                <a:latin typeface="Courier New" pitchFamily="49" charset="0"/>
                <a:cs typeface="Courier New" pitchFamily="49" charset="0"/>
              </a:rPr>
              <a:t>ans =  120</a:t>
            </a:r>
            <a:endParaRPr lang="en-US" sz="2000" b="1">
              <a:solidFill>
                <a:srgbClr val="FF0000"/>
              </a:solidFill>
              <a:latin typeface="Courier New" pitchFamily="49" charset="0"/>
              <a:cs typeface="Courier New" pitchFamily="49" charset="0"/>
            </a:endParaRPr>
          </a:p>
        </p:txBody>
      </p:sp>
      <p:sp>
        <p:nvSpPr>
          <p:cNvPr id="140290" name="Rectangle 5"/>
          <p:cNvSpPr>
            <a:spLocks noChangeArrowheads="1"/>
          </p:cNvSpPr>
          <p:nvPr/>
        </p:nvSpPr>
        <p:spPr bwMode="auto">
          <a:xfrm>
            <a:off x="1433513" y="3195638"/>
            <a:ext cx="6248400" cy="461962"/>
          </a:xfrm>
          <a:prstGeom prst="rect">
            <a:avLst/>
          </a:prstGeom>
          <a:noFill/>
          <a:ln w="9525">
            <a:noFill/>
            <a:miter lim="800000"/>
            <a:headEnd/>
            <a:tailEnd/>
          </a:ln>
        </p:spPr>
        <p:txBody>
          <a:bodyPr>
            <a:spAutoFit/>
          </a:bodyPr>
          <a:lstStyle/>
          <a:p>
            <a:r>
              <a:rPr lang="en-US"/>
              <a:t>What will this FOR loop print out?</a:t>
            </a:r>
          </a:p>
        </p:txBody>
      </p:sp>
      <p:sp>
        <p:nvSpPr>
          <p:cNvPr id="140291" name="Text Box 5"/>
          <p:cNvSpPr txBox="1">
            <a:spLocks noChangeArrowheads="1"/>
          </p:cNvSpPr>
          <p:nvPr/>
        </p:nvSpPr>
        <p:spPr bwMode="auto">
          <a:xfrm>
            <a:off x="3803650" y="1498600"/>
            <a:ext cx="2338388" cy="1016000"/>
          </a:xfrm>
          <a:prstGeom prst="rect">
            <a:avLst/>
          </a:prstGeom>
          <a:noFill/>
          <a:ln w="9525">
            <a:noFill/>
            <a:miter lim="800000"/>
            <a:headEnd/>
            <a:tailEnd/>
          </a:ln>
        </p:spPr>
        <p:txBody>
          <a:bodyPr wrap="none">
            <a:spAutoFit/>
          </a:bodyPr>
          <a:lstStyle/>
          <a:p>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[1:5]</a:t>
            </a:r>
          </a:p>
          <a:p>
            <a:r>
              <a:rPr lang="en-US" sz="2000">
                <a:latin typeface="Courier New" pitchFamily="49" charset="0"/>
                <a:cs typeface="Courier New" pitchFamily="49" charset="0"/>
              </a:rPr>
              <a:t>    n^3 - 5</a:t>
            </a:r>
          </a:p>
          <a:p>
            <a:r>
              <a:rPr lang="en-US" sz="2000" b="1">
                <a:solidFill>
                  <a:srgbClr val="0066FF"/>
                </a:solidFill>
                <a:latin typeface="Courier New" pitchFamily="49" charset="0"/>
                <a:cs typeface="Courier New" pitchFamily="49" charset="0"/>
              </a:rPr>
              <a:t>end</a:t>
            </a:r>
            <a:r>
              <a:rPr lang="en-US" sz="2000" b="1">
                <a:latin typeface="Courier New" pitchFamily="49" charset="0"/>
                <a:cs typeface="Courier New" pitchFamily="49" charset="0"/>
              </a:rPr>
              <a:t> </a:t>
            </a:r>
          </a:p>
        </p:txBody>
      </p:sp>
      <p:sp>
        <p:nvSpPr>
          <p:cNvPr id="140292" name="Text Box 2"/>
          <p:cNvSpPr txBox="1">
            <a:spLocks noChangeArrowheads="1"/>
          </p:cNvSpPr>
          <p:nvPr/>
        </p:nvSpPr>
        <p:spPr bwMode="auto">
          <a:xfrm>
            <a:off x="1357313" y="304800"/>
            <a:ext cx="6897687" cy="523875"/>
          </a:xfrm>
          <a:prstGeom prst="rect">
            <a:avLst/>
          </a:prstGeom>
          <a:noFill/>
          <a:ln w="9525">
            <a:noFill/>
            <a:miter lim="800000"/>
            <a:headEnd/>
            <a:tailEnd/>
          </a:ln>
        </p:spPr>
        <p:txBody>
          <a:bodyPr wrap="none">
            <a:spAutoFit/>
          </a:bodyPr>
          <a:lstStyle/>
          <a:p>
            <a:pPr algn="ctr"/>
            <a:r>
              <a:rPr lang="en-US" sz="2800" b="1"/>
              <a:t>ITERATION (FOR loops) – YOUR TURN!</a:t>
            </a:r>
          </a:p>
        </p:txBody>
      </p:sp>
      <p:sp>
        <p:nvSpPr>
          <p:cNvPr id="140293" name="Rectangle 5"/>
          <p:cNvSpPr>
            <a:spLocks noChangeArrowheads="1"/>
          </p:cNvSpPr>
          <p:nvPr/>
        </p:nvSpPr>
        <p:spPr bwMode="auto">
          <a:xfrm>
            <a:off x="1295400" y="1452563"/>
            <a:ext cx="2057400" cy="460375"/>
          </a:xfrm>
          <a:prstGeom prst="rect">
            <a:avLst/>
          </a:prstGeom>
          <a:noFill/>
          <a:ln w="9525">
            <a:noFill/>
            <a:miter lim="800000"/>
            <a:headEnd/>
            <a:tailEnd/>
          </a:ln>
        </p:spPr>
        <p:txBody>
          <a:bodyPr>
            <a:spAutoFit/>
          </a:bodyPr>
          <a:lstStyle/>
          <a:p>
            <a:r>
              <a:rPr lang="en-US" b="1"/>
              <a:t>Example 12:</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ext Box 5"/>
          <p:cNvSpPr txBox="1">
            <a:spLocks noChangeArrowheads="1"/>
          </p:cNvSpPr>
          <p:nvPr/>
        </p:nvSpPr>
        <p:spPr bwMode="auto">
          <a:xfrm>
            <a:off x="3733800" y="1495425"/>
            <a:ext cx="4032250" cy="1323975"/>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[1:5]</a:t>
            </a:r>
          </a:p>
          <a:p>
            <a:r>
              <a:rPr lang="en-US" sz="2000">
                <a:latin typeface="Courier New" pitchFamily="49" charset="0"/>
                <a:cs typeface="Courier New" pitchFamily="49" charset="0"/>
              </a:rPr>
              <a:t>    counter = counter + n</a:t>
            </a:r>
          </a:p>
          <a:p>
            <a:r>
              <a:rPr lang="en-US" sz="2000" b="1">
                <a:solidFill>
                  <a:srgbClr val="0066FF"/>
                </a:solidFill>
                <a:latin typeface="Courier New" pitchFamily="49" charset="0"/>
                <a:cs typeface="Courier New" pitchFamily="49" charset="0"/>
              </a:rPr>
              <a:t>end</a:t>
            </a:r>
            <a:r>
              <a:rPr lang="en-US" sz="2000" b="1">
                <a:latin typeface="Courier New" pitchFamily="49" charset="0"/>
                <a:cs typeface="Courier New" pitchFamily="49" charset="0"/>
              </a:rPr>
              <a:t> </a:t>
            </a:r>
          </a:p>
        </p:txBody>
      </p:sp>
      <p:sp>
        <p:nvSpPr>
          <p:cNvPr id="141314" name="Rectangle 5"/>
          <p:cNvSpPr>
            <a:spLocks noChangeArrowheads="1"/>
          </p:cNvSpPr>
          <p:nvPr/>
        </p:nvSpPr>
        <p:spPr bwMode="auto">
          <a:xfrm>
            <a:off x="1433513" y="3195638"/>
            <a:ext cx="6248400" cy="461962"/>
          </a:xfrm>
          <a:prstGeom prst="rect">
            <a:avLst/>
          </a:prstGeom>
          <a:noFill/>
          <a:ln w="9525">
            <a:noFill/>
            <a:miter lim="800000"/>
            <a:headEnd/>
            <a:tailEnd/>
          </a:ln>
        </p:spPr>
        <p:txBody>
          <a:bodyPr>
            <a:spAutoFit/>
          </a:bodyPr>
          <a:lstStyle/>
          <a:p>
            <a:r>
              <a:rPr lang="en-US"/>
              <a:t>What will this FOR loop print out?</a:t>
            </a:r>
          </a:p>
        </p:txBody>
      </p:sp>
      <p:sp>
        <p:nvSpPr>
          <p:cNvPr id="141315" name="Text Box 2"/>
          <p:cNvSpPr txBox="1">
            <a:spLocks noChangeArrowheads="1"/>
          </p:cNvSpPr>
          <p:nvPr/>
        </p:nvSpPr>
        <p:spPr bwMode="auto">
          <a:xfrm>
            <a:off x="1357313" y="304800"/>
            <a:ext cx="6897687" cy="523875"/>
          </a:xfrm>
          <a:prstGeom prst="rect">
            <a:avLst/>
          </a:prstGeom>
          <a:noFill/>
          <a:ln w="9525">
            <a:noFill/>
            <a:miter lim="800000"/>
            <a:headEnd/>
            <a:tailEnd/>
          </a:ln>
        </p:spPr>
        <p:txBody>
          <a:bodyPr wrap="none">
            <a:spAutoFit/>
          </a:bodyPr>
          <a:lstStyle/>
          <a:p>
            <a:pPr algn="ctr"/>
            <a:r>
              <a:rPr lang="en-US" sz="2800" b="1"/>
              <a:t>ITERATION (FOR loops) – YOUR TURN!</a:t>
            </a:r>
          </a:p>
        </p:txBody>
      </p:sp>
      <p:sp>
        <p:nvSpPr>
          <p:cNvPr id="141316" name="TextBox 8"/>
          <p:cNvSpPr txBox="1">
            <a:spLocks noChangeArrowheads="1"/>
          </p:cNvSpPr>
          <p:nvPr/>
        </p:nvSpPr>
        <p:spPr bwMode="auto">
          <a:xfrm>
            <a:off x="3360738" y="4043363"/>
            <a:ext cx="2395537" cy="1630362"/>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counter</a:t>
            </a:r>
            <a:r>
              <a:rPr lang="pt-BR" sz="2000">
                <a:latin typeface="Courier New" pitchFamily="49" charset="0"/>
                <a:cs typeface="Courier New" pitchFamily="49" charset="0"/>
              </a:rPr>
              <a:t> =  ?</a:t>
            </a:r>
          </a:p>
          <a:p>
            <a:r>
              <a:rPr lang="en-US" sz="2000">
                <a:latin typeface="Courier New" pitchFamily="49" charset="0"/>
                <a:cs typeface="Courier New" pitchFamily="49" charset="0"/>
              </a:rPr>
              <a:t>counter</a:t>
            </a:r>
            <a:r>
              <a:rPr lang="pt-BR" sz="2000">
                <a:latin typeface="Courier New" pitchFamily="49" charset="0"/>
                <a:cs typeface="Courier New" pitchFamily="49" charset="0"/>
              </a:rPr>
              <a:t> =  ?</a:t>
            </a:r>
          </a:p>
          <a:p>
            <a:r>
              <a:rPr lang="en-US" sz="2000">
                <a:latin typeface="Courier New" pitchFamily="49" charset="0"/>
                <a:cs typeface="Courier New" pitchFamily="49" charset="0"/>
              </a:rPr>
              <a:t>counter</a:t>
            </a:r>
            <a:r>
              <a:rPr lang="pt-BR" sz="2000">
                <a:latin typeface="Courier New" pitchFamily="49" charset="0"/>
                <a:cs typeface="Courier New" pitchFamily="49" charset="0"/>
              </a:rPr>
              <a:t> =  ?</a:t>
            </a:r>
          </a:p>
          <a:p>
            <a:r>
              <a:rPr lang="en-US" sz="2000">
                <a:latin typeface="Courier New" pitchFamily="49" charset="0"/>
                <a:cs typeface="Courier New" pitchFamily="49" charset="0"/>
              </a:rPr>
              <a:t>counter</a:t>
            </a:r>
            <a:r>
              <a:rPr lang="pt-BR" sz="2000">
                <a:latin typeface="Courier New" pitchFamily="49" charset="0"/>
                <a:cs typeface="Courier New" pitchFamily="49" charset="0"/>
              </a:rPr>
              <a:t> =  ?</a:t>
            </a:r>
          </a:p>
          <a:p>
            <a:r>
              <a:rPr lang="en-US" sz="2000">
                <a:latin typeface="Courier New" pitchFamily="49" charset="0"/>
                <a:cs typeface="Courier New" pitchFamily="49" charset="0"/>
              </a:rPr>
              <a:t>counter</a:t>
            </a:r>
            <a:r>
              <a:rPr lang="pt-BR" sz="2000">
                <a:latin typeface="Courier New" pitchFamily="49" charset="0"/>
                <a:cs typeface="Courier New" pitchFamily="49" charset="0"/>
              </a:rPr>
              <a:t> =  ?</a:t>
            </a:r>
            <a:endParaRPr lang="en-US" sz="2000">
              <a:latin typeface="Courier New" pitchFamily="49" charset="0"/>
              <a:cs typeface="Courier New" pitchFamily="49" charset="0"/>
            </a:endParaRPr>
          </a:p>
        </p:txBody>
      </p:sp>
      <p:cxnSp>
        <p:nvCxnSpPr>
          <p:cNvPr id="6" name="Straight Arrow Connector 5"/>
          <p:cNvCxnSpPr/>
          <p:nvPr/>
        </p:nvCxnSpPr>
        <p:spPr>
          <a:xfrm flipH="1">
            <a:off x="5756275" y="4857750"/>
            <a:ext cx="893763"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Right Brace 10"/>
          <p:cNvSpPr/>
          <p:nvPr/>
        </p:nvSpPr>
        <p:spPr>
          <a:xfrm>
            <a:off x="5486400" y="4119563"/>
            <a:ext cx="187325" cy="1443037"/>
          </a:xfrm>
          <a:prstGeom prst="righ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41319" name="TextBox 11"/>
          <p:cNvSpPr txBox="1">
            <a:spLocks noChangeArrowheads="1"/>
          </p:cNvSpPr>
          <p:nvPr/>
        </p:nvSpPr>
        <p:spPr bwMode="auto">
          <a:xfrm>
            <a:off x="6751638" y="4392613"/>
            <a:ext cx="2239962" cy="923925"/>
          </a:xfrm>
          <a:prstGeom prst="rect">
            <a:avLst/>
          </a:prstGeom>
          <a:noFill/>
          <a:ln w="9525">
            <a:noFill/>
            <a:miter lim="800000"/>
            <a:headEnd/>
            <a:tailEnd/>
          </a:ln>
        </p:spPr>
        <p:txBody>
          <a:bodyPr>
            <a:spAutoFit/>
          </a:bodyPr>
          <a:lstStyle/>
          <a:p>
            <a:r>
              <a:rPr lang="en-US" sz="1800" b="1">
                <a:solidFill>
                  <a:srgbClr val="FF0000"/>
                </a:solidFill>
              </a:rPr>
              <a:t>Why, all of a sudden, “counter” and NOT “ans”?</a:t>
            </a:r>
          </a:p>
        </p:txBody>
      </p:sp>
      <p:sp>
        <p:nvSpPr>
          <p:cNvPr id="141320" name="Rectangle 5"/>
          <p:cNvSpPr>
            <a:spLocks noChangeArrowheads="1"/>
          </p:cNvSpPr>
          <p:nvPr/>
        </p:nvSpPr>
        <p:spPr bwMode="auto">
          <a:xfrm>
            <a:off x="1295400" y="1452563"/>
            <a:ext cx="2057400" cy="460375"/>
          </a:xfrm>
          <a:prstGeom prst="rect">
            <a:avLst/>
          </a:prstGeom>
          <a:noFill/>
          <a:ln w="9525">
            <a:noFill/>
            <a:miter lim="800000"/>
            <a:headEnd/>
            <a:tailEnd/>
          </a:ln>
        </p:spPr>
        <p:txBody>
          <a:bodyPr>
            <a:spAutoFit/>
          </a:bodyPr>
          <a:lstStyle/>
          <a:p>
            <a:r>
              <a:rPr lang="en-US" b="1"/>
              <a:t>Example 13:</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Text Box 5"/>
          <p:cNvSpPr txBox="1">
            <a:spLocks noChangeArrowheads="1"/>
          </p:cNvSpPr>
          <p:nvPr/>
        </p:nvSpPr>
        <p:spPr bwMode="auto">
          <a:xfrm>
            <a:off x="3733800" y="1495425"/>
            <a:ext cx="4032250" cy="1323975"/>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[1:5]</a:t>
            </a:r>
          </a:p>
          <a:p>
            <a:r>
              <a:rPr lang="en-US" sz="2000">
                <a:latin typeface="Courier New" pitchFamily="49" charset="0"/>
                <a:cs typeface="Courier New" pitchFamily="49" charset="0"/>
              </a:rPr>
              <a:t>    counter = counter + n</a:t>
            </a:r>
          </a:p>
          <a:p>
            <a:r>
              <a:rPr lang="en-US" sz="2000" b="1">
                <a:solidFill>
                  <a:srgbClr val="0066FF"/>
                </a:solidFill>
                <a:latin typeface="Courier New" pitchFamily="49" charset="0"/>
                <a:cs typeface="Courier New" pitchFamily="49" charset="0"/>
              </a:rPr>
              <a:t>end</a:t>
            </a:r>
            <a:r>
              <a:rPr lang="en-US" sz="2000" b="1">
                <a:latin typeface="Courier New" pitchFamily="49" charset="0"/>
                <a:cs typeface="Courier New" pitchFamily="49" charset="0"/>
              </a:rPr>
              <a:t> </a:t>
            </a:r>
          </a:p>
        </p:txBody>
      </p:sp>
      <p:sp>
        <p:nvSpPr>
          <p:cNvPr id="142338" name="Rectangle 5"/>
          <p:cNvSpPr>
            <a:spLocks noChangeArrowheads="1"/>
          </p:cNvSpPr>
          <p:nvPr/>
        </p:nvSpPr>
        <p:spPr bwMode="auto">
          <a:xfrm>
            <a:off x="1433513" y="3195638"/>
            <a:ext cx="6248400" cy="461962"/>
          </a:xfrm>
          <a:prstGeom prst="rect">
            <a:avLst/>
          </a:prstGeom>
          <a:noFill/>
          <a:ln w="9525">
            <a:noFill/>
            <a:miter lim="800000"/>
            <a:headEnd/>
            <a:tailEnd/>
          </a:ln>
        </p:spPr>
        <p:txBody>
          <a:bodyPr>
            <a:spAutoFit/>
          </a:bodyPr>
          <a:lstStyle/>
          <a:p>
            <a:r>
              <a:rPr lang="en-US"/>
              <a:t>What will this FOR loop print out?</a:t>
            </a:r>
          </a:p>
        </p:txBody>
      </p:sp>
      <p:sp>
        <p:nvSpPr>
          <p:cNvPr id="142339" name="Text Box 2"/>
          <p:cNvSpPr txBox="1">
            <a:spLocks noChangeArrowheads="1"/>
          </p:cNvSpPr>
          <p:nvPr/>
        </p:nvSpPr>
        <p:spPr bwMode="auto">
          <a:xfrm>
            <a:off x="1357313" y="304800"/>
            <a:ext cx="6897687" cy="523875"/>
          </a:xfrm>
          <a:prstGeom prst="rect">
            <a:avLst/>
          </a:prstGeom>
          <a:noFill/>
          <a:ln w="9525">
            <a:noFill/>
            <a:miter lim="800000"/>
            <a:headEnd/>
            <a:tailEnd/>
          </a:ln>
        </p:spPr>
        <p:txBody>
          <a:bodyPr wrap="none">
            <a:spAutoFit/>
          </a:bodyPr>
          <a:lstStyle/>
          <a:p>
            <a:pPr algn="ctr"/>
            <a:r>
              <a:rPr lang="en-US" sz="2800" b="1"/>
              <a:t>ITERATION (FOR loops) – YOUR TURN!</a:t>
            </a:r>
          </a:p>
        </p:txBody>
      </p:sp>
      <p:sp>
        <p:nvSpPr>
          <p:cNvPr id="142340" name="TextBox 8"/>
          <p:cNvSpPr txBox="1">
            <a:spLocks noChangeArrowheads="1"/>
          </p:cNvSpPr>
          <p:nvPr/>
        </p:nvSpPr>
        <p:spPr bwMode="auto">
          <a:xfrm>
            <a:off x="3368675" y="4043363"/>
            <a:ext cx="2395538" cy="1630362"/>
          </a:xfrm>
          <a:prstGeom prst="rect">
            <a:avLst/>
          </a:prstGeom>
          <a:noFill/>
          <a:ln w="9525">
            <a:noFill/>
            <a:miter lim="800000"/>
            <a:headEnd/>
            <a:tailEnd/>
          </a:ln>
        </p:spPr>
        <p:txBody>
          <a:bodyPr>
            <a:spAutoFit/>
          </a:bodyPr>
          <a:lstStyle/>
          <a:p>
            <a:r>
              <a:rPr lang="en-US" sz="2000" b="1">
                <a:solidFill>
                  <a:srgbClr val="FF0000"/>
                </a:solidFill>
                <a:latin typeface="Courier New" pitchFamily="49" charset="0"/>
                <a:cs typeface="Courier New" pitchFamily="49" charset="0"/>
              </a:rPr>
              <a:t>counter =  2</a:t>
            </a:r>
          </a:p>
          <a:p>
            <a:r>
              <a:rPr lang="en-US" sz="2000" b="1">
                <a:solidFill>
                  <a:srgbClr val="FF0000"/>
                </a:solidFill>
                <a:latin typeface="Courier New" pitchFamily="49" charset="0"/>
                <a:cs typeface="Courier New" pitchFamily="49" charset="0"/>
              </a:rPr>
              <a:t>counter =  4</a:t>
            </a:r>
          </a:p>
          <a:p>
            <a:r>
              <a:rPr lang="en-US" sz="2000" b="1">
                <a:solidFill>
                  <a:srgbClr val="FF0000"/>
                </a:solidFill>
                <a:latin typeface="Courier New" pitchFamily="49" charset="0"/>
                <a:cs typeface="Courier New" pitchFamily="49" charset="0"/>
              </a:rPr>
              <a:t>counter =  7</a:t>
            </a:r>
          </a:p>
          <a:p>
            <a:r>
              <a:rPr lang="en-US" sz="2000" b="1">
                <a:solidFill>
                  <a:srgbClr val="FF0000"/>
                </a:solidFill>
                <a:latin typeface="Courier New" pitchFamily="49" charset="0"/>
                <a:cs typeface="Courier New" pitchFamily="49" charset="0"/>
              </a:rPr>
              <a:t>counter =  11</a:t>
            </a:r>
          </a:p>
          <a:p>
            <a:r>
              <a:rPr lang="en-US" sz="2000" b="1">
                <a:solidFill>
                  <a:srgbClr val="FF0000"/>
                </a:solidFill>
                <a:latin typeface="Courier New" pitchFamily="49" charset="0"/>
                <a:cs typeface="Courier New" pitchFamily="49" charset="0"/>
              </a:rPr>
              <a:t>counter =  16</a:t>
            </a:r>
          </a:p>
        </p:txBody>
      </p:sp>
      <p:cxnSp>
        <p:nvCxnSpPr>
          <p:cNvPr id="6" name="Straight Arrow Connector 5"/>
          <p:cNvCxnSpPr/>
          <p:nvPr/>
        </p:nvCxnSpPr>
        <p:spPr>
          <a:xfrm flipH="1">
            <a:off x="5756275" y="4857750"/>
            <a:ext cx="893763"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Right Brace 10"/>
          <p:cNvSpPr/>
          <p:nvPr/>
        </p:nvSpPr>
        <p:spPr>
          <a:xfrm>
            <a:off x="5486400" y="4119563"/>
            <a:ext cx="187325" cy="1443037"/>
          </a:xfrm>
          <a:prstGeom prst="righ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42343" name="TextBox 11"/>
          <p:cNvSpPr txBox="1">
            <a:spLocks noChangeArrowheads="1"/>
          </p:cNvSpPr>
          <p:nvPr/>
        </p:nvSpPr>
        <p:spPr bwMode="auto">
          <a:xfrm>
            <a:off x="6751638" y="4392613"/>
            <a:ext cx="2239962" cy="923925"/>
          </a:xfrm>
          <a:prstGeom prst="rect">
            <a:avLst/>
          </a:prstGeom>
          <a:noFill/>
          <a:ln w="9525">
            <a:noFill/>
            <a:miter lim="800000"/>
            <a:headEnd/>
            <a:tailEnd/>
          </a:ln>
        </p:spPr>
        <p:txBody>
          <a:bodyPr>
            <a:spAutoFit/>
          </a:bodyPr>
          <a:lstStyle/>
          <a:p>
            <a:r>
              <a:rPr lang="en-US" sz="1800" b="1">
                <a:solidFill>
                  <a:srgbClr val="FF0000"/>
                </a:solidFill>
              </a:rPr>
              <a:t>Why, all of a sudden, “counter” and NOT “ans”?</a:t>
            </a:r>
          </a:p>
        </p:txBody>
      </p:sp>
      <p:sp>
        <p:nvSpPr>
          <p:cNvPr id="142344" name="Rectangle 5"/>
          <p:cNvSpPr>
            <a:spLocks noChangeArrowheads="1"/>
          </p:cNvSpPr>
          <p:nvPr/>
        </p:nvSpPr>
        <p:spPr bwMode="auto">
          <a:xfrm>
            <a:off x="1295400" y="1452563"/>
            <a:ext cx="2057400" cy="460375"/>
          </a:xfrm>
          <a:prstGeom prst="rect">
            <a:avLst/>
          </a:prstGeom>
          <a:noFill/>
          <a:ln w="9525">
            <a:noFill/>
            <a:miter lim="800000"/>
            <a:headEnd/>
            <a:tailEnd/>
          </a:ln>
        </p:spPr>
        <p:txBody>
          <a:bodyPr>
            <a:spAutoFit/>
          </a:bodyPr>
          <a:lstStyle/>
          <a:p>
            <a:r>
              <a:rPr lang="en-US" b="1"/>
              <a:t>Example 13:</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Text Box 5"/>
          <p:cNvSpPr txBox="1">
            <a:spLocks noChangeArrowheads="1"/>
          </p:cNvSpPr>
          <p:nvPr/>
        </p:nvSpPr>
        <p:spPr bwMode="auto">
          <a:xfrm>
            <a:off x="3733800" y="1495425"/>
            <a:ext cx="4032250" cy="1323975"/>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[1:5]</a:t>
            </a:r>
          </a:p>
          <a:p>
            <a:r>
              <a:rPr lang="en-US" sz="2000">
                <a:latin typeface="Courier New" pitchFamily="49" charset="0"/>
                <a:cs typeface="Courier New" pitchFamily="49" charset="0"/>
              </a:rPr>
              <a:t>    counter = counter - n</a:t>
            </a:r>
          </a:p>
          <a:p>
            <a:r>
              <a:rPr lang="en-US" sz="2000" b="1">
                <a:solidFill>
                  <a:srgbClr val="0066FF"/>
                </a:solidFill>
                <a:latin typeface="Courier New" pitchFamily="49" charset="0"/>
                <a:cs typeface="Courier New" pitchFamily="49" charset="0"/>
              </a:rPr>
              <a:t>end</a:t>
            </a:r>
            <a:r>
              <a:rPr lang="en-US" sz="2000" b="1">
                <a:latin typeface="Courier New" pitchFamily="49" charset="0"/>
                <a:cs typeface="Courier New" pitchFamily="49" charset="0"/>
              </a:rPr>
              <a:t> </a:t>
            </a:r>
          </a:p>
        </p:txBody>
      </p:sp>
      <p:sp>
        <p:nvSpPr>
          <p:cNvPr id="143362" name="Rectangle 5"/>
          <p:cNvSpPr>
            <a:spLocks noChangeArrowheads="1"/>
          </p:cNvSpPr>
          <p:nvPr/>
        </p:nvSpPr>
        <p:spPr bwMode="auto">
          <a:xfrm>
            <a:off x="1433513" y="3195638"/>
            <a:ext cx="6248400" cy="461962"/>
          </a:xfrm>
          <a:prstGeom prst="rect">
            <a:avLst/>
          </a:prstGeom>
          <a:noFill/>
          <a:ln w="9525">
            <a:noFill/>
            <a:miter lim="800000"/>
            <a:headEnd/>
            <a:tailEnd/>
          </a:ln>
        </p:spPr>
        <p:txBody>
          <a:bodyPr>
            <a:spAutoFit/>
          </a:bodyPr>
          <a:lstStyle/>
          <a:p>
            <a:r>
              <a:rPr lang="en-US"/>
              <a:t>What will this FOR loop print out?</a:t>
            </a:r>
          </a:p>
        </p:txBody>
      </p:sp>
      <p:sp>
        <p:nvSpPr>
          <p:cNvPr id="143363" name="Text Box 2"/>
          <p:cNvSpPr txBox="1">
            <a:spLocks noChangeArrowheads="1"/>
          </p:cNvSpPr>
          <p:nvPr/>
        </p:nvSpPr>
        <p:spPr bwMode="auto">
          <a:xfrm>
            <a:off x="1357313" y="304800"/>
            <a:ext cx="6897687" cy="523875"/>
          </a:xfrm>
          <a:prstGeom prst="rect">
            <a:avLst/>
          </a:prstGeom>
          <a:noFill/>
          <a:ln w="9525">
            <a:noFill/>
            <a:miter lim="800000"/>
            <a:headEnd/>
            <a:tailEnd/>
          </a:ln>
        </p:spPr>
        <p:txBody>
          <a:bodyPr wrap="none">
            <a:spAutoFit/>
          </a:bodyPr>
          <a:lstStyle/>
          <a:p>
            <a:pPr algn="ctr"/>
            <a:r>
              <a:rPr lang="en-US" sz="2800" b="1"/>
              <a:t>ITERATION (FOR loops) – YOUR TURN!</a:t>
            </a:r>
          </a:p>
        </p:txBody>
      </p:sp>
      <p:sp>
        <p:nvSpPr>
          <p:cNvPr id="143364" name="TextBox 8"/>
          <p:cNvSpPr txBox="1">
            <a:spLocks noChangeArrowheads="1"/>
          </p:cNvSpPr>
          <p:nvPr/>
        </p:nvSpPr>
        <p:spPr bwMode="auto">
          <a:xfrm>
            <a:off x="3360738" y="4043363"/>
            <a:ext cx="2395537" cy="1630362"/>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counter</a:t>
            </a:r>
            <a:r>
              <a:rPr lang="pt-BR" sz="2000">
                <a:latin typeface="Courier New" pitchFamily="49" charset="0"/>
                <a:cs typeface="Courier New" pitchFamily="49" charset="0"/>
              </a:rPr>
              <a:t> =  ?</a:t>
            </a:r>
          </a:p>
          <a:p>
            <a:r>
              <a:rPr lang="en-US" sz="2000">
                <a:latin typeface="Courier New" pitchFamily="49" charset="0"/>
                <a:cs typeface="Courier New" pitchFamily="49" charset="0"/>
              </a:rPr>
              <a:t>counter</a:t>
            </a:r>
            <a:r>
              <a:rPr lang="pt-BR" sz="2000">
                <a:latin typeface="Courier New" pitchFamily="49" charset="0"/>
                <a:cs typeface="Courier New" pitchFamily="49" charset="0"/>
              </a:rPr>
              <a:t> =  ?</a:t>
            </a:r>
          </a:p>
          <a:p>
            <a:r>
              <a:rPr lang="en-US" sz="2000">
                <a:latin typeface="Courier New" pitchFamily="49" charset="0"/>
                <a:cs typeface="Courier New" pitchFamily="49" charset="0"/>
              </a:rPr>
              <a:t>counter</a:t>
            </a:r>
            <a:r>
              <a:rPr lang="pt-BR" sz="2000">
                <a:latin typeface="Courier New" pitchFamily="49" charset="0"/>
                <a:cs typeface="Courier New" pitchFamily="49" charset="0"/>
              </a:rPr>
              <a:t> =  ?</a:t>
            </a:r>
          </a:p>
          <a:p>
            <a:r>
              <a:rPr lang="en-US" sz="2000">
                <a:latin typeface="Courier New" pitchFamily="49" charset="0"/>
                <a:cs typeface="Courier New" pitchFamily="49" charset="0"/>
              </a:rPr>
              <a:t>counter</a:t>
            </a:r>
            <a:r>
              <a:rPr lang="pt-BR" sz="2000">
                <a:latin typeface="Courier New" pitchFamily="49" charset="0"/>
                <a:cs typeface="Courier New" pitchFamily="49" charset="0"/>
              </a:rPr>
              <a:t> =  ?</a:t>
            </a:r>
          </a:p>
          <a:p>
            <a:r>
              <a:rPr lang="en-US" sz="2000">
                <a:latin typeface="Courier New" pitchFamily="49" charset="0"/>
                <a:cs typeface="Courier New" pitchFamily="49" charset="0"/>
              </a:rPr>
              <a:t>counter</a:t>
            </a:r>
            <a:r>
              <a:rPr lang="pt-BR" sz="2000">
                <a:latin typeface="Courier New" pitchFamily="49" charset="0"/>
                <a:cs typeface="Courier New" pitchFamily="49" charset="0"/>
              </a:rPr>
              <a:t> =  ?</a:t>
            </a:r>
            <a:endParaRPr lang="en-US" sz="2000">
              <a:latin typeface="Courier New" pitchFamily="49" charset="0"/>
              <a:cs typeface="Courier New" pitchFamily="49" charset="0"/>
            </a:endParaRPr>
          </a:p>
        </p:txBody>
      </p:sp>
      <p:sp>
        <p:nvSpPr>
          <p:cNvPr id="143365" name="Rectangle 5"/>
          <p:cNvSpPr>
            <a:spLocks noChangeArrowheads="1"/>
          </p:cNvSpPr>
          <p:nvPr/>
        </p:nvSpPr>
        <p:spPr bwMode="auto">
          <a:xfrm>
            <a:off x="1295400" y="1452563"/>
            <a:ext cx="2057400" cy="460375"/>
          </a:xfrm>
          <a:prstGeom prst="rect">
            <a:avLst/>
          </a:prstGeom>
          <a:noFill/>
          <a:ln w="9525">
            <a:noFill/>
            <a:miter lim="800000"/>
            <a:headEnd/>
            <a:tailEnd/>
          </a:ln>
        </p:spPr>
        <p:txBody>
          <a:bodyPr>
            <a:spAutoFit/>
          </a:bodyPr>
          <a:lstStyle/>
          <a:p>
            <a:r>
              <a:rPr lang="en-US" b="1"/>
              <a:t>Example 14:</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Text Box 5"/>
          <p:cNvSpPr txBox="1">
            <a:spLocks noChangeArrowheads="1"/>
          </p:cNvSpPr>
          <p:nvPr/>
        </p:nvSpPr>
        <p:spPr bwMode="auto">
          <a:xfrm>
            <a:off x="3733800" y="1495425"/>
            <a:ext cx="4032250" cy="1323975"/>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[1:5]</a:t>
            </a:r>
          </a:p>
          <a:p>
            <a:r>
              <a:rPr lang="en-US" sz="2000">
                <a:latin typeface="Courier New" pitchFamily="49" charset="0"/>
                <a:cs typeface="Courier New" pitchFamily="49" charset="0"/>
              </a:rPr>
              <a:t>    counter = counter - n</a:t>
            </a:r>
          </a:p>
          <a:p>
            <a:r>
              <a:rPr lang="en-US" sz="2000" b="1">
                <a:solidFill>
                  <a:srgbClr val="0066FF"/>
                </a:solidFill>
                <a:latin typeface="Courier New" pitchFamily="49" charset="0"/>
                <a:cs typeface="Courier New" pitchFamily="49" charset="0"/>
              </a:rPr>
              <a:t>end</a:t>
            </a:r>
            <a:r>
              <a:rPr lang="en-US" sz="2000" b="1">
                <a:latin typeface="Courier New" pitchFamily="49" charset="0"/>
                <a:cs typeface="Courier New" pitchFamily="49" charset="0"/>
              </a:rPr>
              <a:t> </a:t>
            </a:r>
          </a:p>
        </p:txBody>
      </p:sp>
      <p:sp>
        <p:nvSpPr>
          <p:cNvPr id="144386" name="Rectangle 5"/>
          <p:cNvSpPr>
            <a:spLocks noChangeArrowheads="1"/>
          </p:cNvSpPr>
          <p:nvPr/>
        </p:nvSpPr>
        <p:spPr bwMode="auto">
          <a:xfrm>
            <a:off x="1433513" y="3195638"/>
            <a:ext cx="6248400" cy="461962"/>
          </a:xfrm>
          <a:prstGeom prst="rect">
            <a:avLst/>
          </a:prstGeom>
          <a:noFill/>
          <a:ln w="9525">
            <a:noFill/>
            <a:miter lim="800000"/>
            <a:headEnd/>
            <a:tailEnd/>
          </a:ln>
        </p:spPr>
        <p:txBody>
          <a:bodyPr>
            <a:spAutoFit/>
          </a:bodyPr>
          <a:lstStyle/>
          <a:p>
            <a:r>
              <a:rPr lang="en-US"/>
              <a:t>What will this FOR loop print out?</a:t>
            </a:r>
          </a:p>
        </p:txBody>
      </p:sp>
      <p:sp>
        <p:nvSpPr>
          <p:cNvPr id="144387" name="Text Box 2"/>
          <p:cNvSpPr txBox="1">
            <a:spLocks noChangeArrowheads="1"/>
          </p:cNvSpPr>
          <p:nvPr/>
        </p:nvSpPr>
        <p:spPr bwMode="auto">
          <a:xfrm>
            <a:off x="1357313" y="304800"/>
            <a:ext cx="6897687" cy="523875"/>
          </a:xfrm>
          <a:prstGeom prst="rect">
            <a:avLst/>
          </a:prstGeom>
          <a:noFill/>
          <a:ln w="9525">
            <a:noFill/>
            <a:miter lim="800000"/>
            <a:headEnd/>
            <a:tailEnd/>
          </a:ln>
        </p:spPr>
        <p:txBody>
          <a:bodyPr wrap="none">
            <a:spAutoFit/>
          </a:bodyPr>
          <a:lstStyle/>
          <a:p>
            <a:pPr algn="ctr"/>
            <a:r>
              <a:rPr lang="en-US" sz="2800" b="1"/>
              <a:t>ITERATION (FOR loops) – YOUR TURN!</a:t>
            </a:r>
          </a:p>
        </p:txBody>
      </p:sp>
      <p:sp>
        <p:nvSpPr>
          <p:cNvPr id="144388" name="TextBox 8"/>
          <p:cNvSpPr txBox="1">
            <a:spLocks noChangeArrowheads="1"/>
          </p:cNvSpPr>
          <p:nvPr/>
        </p:nvSpPr>
        <p:spPr bwMode="auto">
          <a:xfrm>
            <a:off x="3352800" y="4043363"/>
            <a:ext cx="2395538" cy="1630362"/>
          </a:xfrm>
          <a:prstGeom prst="rect">
            <a:avLst/>
          </a:prstGeom>
          <a:noFill/>
          <a:ln w="9525">
            <a:noFill/>
            <a:miter lim="800000"/>
            <a:headEnd/>
            <a:tailEnd/>
          </a:ln>
        </p:spPr>
        <p:txBody>
          <a:bodyPr>
            <a:spAutoFit/>
          </a:bodyPr>
          <a:lstStyle/>
          <a:p>
            <a:r>
              <a:rPr lang="en-US" sz="2000" b="1">
                <a:solidFill>
                  <a:srgbClr val="FF0000"/>
                </a:solidFill>
                <a:latin typeface="Courier New" pitchFamily="49" charset="0"/>
                <a:cs typeface="Courier New" pitchFamily="49" charset="0"/>
              </a:rPr>
              <a:t>counter =  0</a:t>
            </a:r>
          </a:p>
          <a:p>
            <a:r>
              <a:rPr lang="en-US" sz="2000" b="1">
                <a:solidFill>
                  <a:srgbClr val="FF0000"/>
                </a:solidFill>
                <a:latin typeface="Courier New" pitchFamily="49" charset="0"/>
                <a:cs typeface="Courier New" pitchFamily="49" charset="0"/>
              </a:rPr>
              <a:t>counter =  -2</a:t>
            </a:r>
          </a:p>
          <a:p>
            <a:r>
              <a:rPr lang="en-US" sz="2000" b="1">
                <a:solidFill>
                  <a:srgbClr val="FF0000"/>
                </a:solidFill>
                <a:latin typeface="Courier New" pitchFamily="49" charset="0"/>
                <a:cs typeface="Courier New" pitchFamily="49" charset="0"/>
              </a:rPr>
              <a:t>counter =  -5</a:t>
            </a:r>
          </a:p>
          <a:p>
            <a:r>
              <a:rPr lang="en-US" sz="2000" b="1">
                <a:solidFill>
                  <a:srgbClr val="FF0000"/>
                </a:solidFill>
                <a:latin typeface="Courier New" pitchFamily="49" charset="0"/>
                <a:cs typeface="Courier New" pitchFamily="49" charset="0"/>
              </a:rPr>
              <a:t>counter =  -9</a:t>
            </a:r>
          </a:p>
          <a:p>
            <a:r>
              <a:rPr lang="en-US" sz="2000" b="1">
                <a:solidFill>
                  <a:srgbClr val="FF0000"/>
                </a:solidFill>
                <a:latin typeface="Courier New" pitchFamily="49" charset="0"/>
                <a:cs typeface="Courier New" pitchFamily="49" charset="0"/>
              </a:rPr>
              <a:t>counter =  -14</a:t>
            </a:r>
          </a:p>
        </p:txBody>
      </p:sp>
      <p:sp>
        <p:nvSpPr>
          <p:cNvPr id="144389" name="Rectangle 5"/>
          <p:cNvSpPr>
            <a:spLocks noChangeArrowheads="1"/>
          </p:cNvSpPr>
          <p:nvPr/>
        </p:nvSpPr>
        <p:spPr bwMode="auto">
          <a:xfrm>
            <a:off x="1295400" y="1452563"/>
            <a:ext cx="2057400" cy="460375"/>
          </a:xfrm>
          <a:prstGeom prst="rect">
            <a:avLst/>
          </a:prstGeom>
          <a:noFill/>
          <a:ln w="9525">
            <a:noFill/>
            <a:miter lim="800000"/>
            <a:headEnd/>
            <a:tailEnd/>
          </a:ln>
        </p:spPr>
        <p:txBody>
          <a:bodyPr>
            <a:spAutoFit/>
          </a:bodyPr>
          <a:lstStyle/>
          <a:p>
            <a:r>
              <a:rPr lang="en-US" b="1"/>
              <a:t>Example 14:</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Text Box 5"/>
          <p:cNvSpPr txBox="1">
            <a:spLocks noChangeArrowheads="1"/>
          </p:cNvSpPr>
          <p:nvPr/>
        </p:nvSpPr>
        <p:spPr bwMode="auto">
          <a:xfrm>
            <a:off x="3733800" y="1495425"/>
            <a:ext cx="3724275" cy="1323975"/>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[1:5]</a:t>
            </a:r>
          </a:p>
          <a:p>
            <a:r>
              <a:rPr lang="en-US" sz="2000">
                <a:latin typeface="Courier New" pitchFamily="49" charset="0"/>
                <a:cs typeface="Courier New" pitchFamily="49" charset="0"/>
              </a:rPr>
              <a:t>    counter = counter*n</a:t>
            </a:r>
          </a:p>
          <a:p>
            <a:r>
              <a:rPr lang="en-US" sz="2000" b="1">
                <a:solidFill>
                  <a:srgbClr val="0066FF"/>
                </a:solidFill>
                <a:latin typeface="Courier New" pitchFamily="49" charset="0"/>
                <a:cs typeface="Courier New" pitchFamily="49" charset="0"/>
              </a:rPr>
              <a:t>end</a:t>
            </a:r>
            <a:r>
              <a:rPr lang="en-US" sz="2000" b="1">
                <a:latin typeface="Courier New" pitchFamily="49" charset="0"/>
                <a:cs typeface="Courier New" pitchFamily="49" charset="0"/>
              </a:rPr>
              <a:t> </a:t>
            </a:r>
          </a:p>
        </p:txBody>
      </p:sp>
      <p:sp>
        <p:nvSpPr>
          <p:cNvPr id="145410" name="Rectangle 5"/>
          <p:cNvSpPr>
            <a:spLocks noChangeArrowheads="1"/>
          </p:cNvSpPr>
          <p:nvPr/>
        </p:nvSpPr>
        <p:spPr bwMode="auto">
          <a:xfrm>
            <a:off x="1433513" y="3195638"/>
            <a:ext cx="6248400" cy="461962"/>
          </a:xfrm>
          <a:prstGeom prst="rect">
            <a:avLst/>
          </a:prstGeom>
          <a:noFill/>
          <a:ln w="9525">
            <a:noFill/>
            <a:miter lim="800000"/>
            <a:headEnd/>
            <a:tailEnd/>
          </a:ln>
        </p:spPr>
        <p:txBody>
          <a:bodyPr>
            <a:spAutoFit/>
          </a:bodyPr>
          <a:lstStyle/>
          <a:p>
            <a:r>
              <a:rPr lang="en-US"/>
              <a:t>What will this FOR loop print out?</a:t>
            </a:r>
          </a:p>
        </p:txBody>
      </p:sp>
      <p:sp>
        <p:nvSpPr>
          <p:cNvPr id="145411" name="TextBox 1"/>
          <p:cNvSpPr txBox="1">
            <a:spLocks noChangeArrowheads="1"/>
          </p:cNvSpPr>
          <p:nvPr/>
        </p:nvSpPr>
        <p:spPr bwMode="auto">
          <a:xfrm>
            <a:off x="3360738" y="4043363"/>
            <a:ext cx="2395537" cy="1630362"/>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counter</a:t>
            </a:r>
            <a:r>
              <a:rPr lang="pt-BR" sz="2000">
                <a:latin typeface="Courier New" pitchFamily="49" charset="0"/>
                <a:cs typeface="Courier New" pitchFamily="49" charset="0"/>
              </a:rPr>
              <a:t> =  ?</a:t>
            </a:r>
          </a:p>
          <a:p>
            <a:r>
              <a:rPr lang="en-US" sz="2000">
                <a:latin typeface="Courier New" pitchFamily="49" charset="0"/>
                <a:cs typeface="Courier New" pitchFamily="49" charset="0"/>
              </a:rPr>
              <a:t>counter</a:t>
            </a:r>
            <a:r>
              <a:rPr lang="pt-BR" sz="2000">
                <a:latin typeface="Courier New" pitchFamily="49" charset="0"/>
                <a:cs typeface="Courier New" pitchFamily="49" charset="0"/>
              </a:rPr>
              <a:t> =  ?</a:t>
            </a:r>
          </a:p>
          <a:p>
            <a:r>
              <a:rPr lang="en-US" sz="2000">
                <a:latin typeface="Courier New" pitchFamily="49" charset="0"/>
                <a:cs typeface="Courier New" pitchFamily="49" charset="0"/>
              </a:rPr>
              <a:t>counter</a:t>
            </a:r>
            <a:r>
              <a:rPr lang="pt-BR" sz="2000">
                <a:latin typeface="Courier New" pitchFamily="49" charset="0"/>
                <a:cs typeface="Courier New" pitchFamily="49" charset="0"/>
              </a:rPr>
              <a:t> =  ?</a:t>
            </a:r>
          </a:p>
          <a:p>
            <a:r>
              <a:rPr lang="en-US" sz="2000">
                <a:latin typeface="Courier New" pitchFamily="49" charset="0"/>
                <a:cs typeface="Courier New" pitchFamily="49" charset="0"/>
              </a:rPr>
              <a:t>counter</a:t>
            </a:r>
            <a:r>
              <a:rPr lang="pt-BR" sz="2000">
                <a:latin typeface="Courier New" pitchFamily="49" charset="0"/>
                <a:cs typeface="Courier New" pitchFamily="49" charset="0"/>
              </a:rPr>
              <a:t> =  ?</a:t>
            </a:r>
          </a:p>
          <a:p>
            <a:r>
              <a:rPr lang="en-US" sz="2000">
                <a:latin typeface="Courier New" pitchFamily="49" charset="0"/>
                <a:cs typeface="Courier New" pitchFamily="49" charset="0"/>
              </a:rPr>
              <a:t>counter</a:t>
            </a:r>
            <a:r>
              <a:rPr lang="pt-BR" sz="2000">
                <a:latin typeface="Courier New" pitchFamily="49" charset="0"/>
                <a:cs typeface="Courier New" pitchFamily="49" charset="0"/>
              </a:rPr>
              <a:t> =  ?</a:t>
            </a:r>
            <a:endParaRPr lang="en-US" sz="2000">
              <a:latin typeface="Courier New" pitchFamily="49" charset="0"/>
              <a:cs typeface="Courier New" pitchFamily="49" charset="0"/>
            </a:endParaRPr>
          </a:p>
        </p:txBody>
      </p:sp>
      <p:sp>
        <p:nvSpPr>
          <p:cNvPr id="145412" name="Text Box 2"/>
          <p:cNvSpPr txBox="1">
            <a:spLocks noChangeArrowheads="1"/>
          </p:cNvSpPr>
          <p:nvPr/>
        </p:nvSpPr>
        <p:spPr bwMode="auto">
          <a:xfrm>
            <a:off x="1357313" y="304800"/>
            <a:ext cx="6897687" cy="523875"/>
          </a:xfrm>
          <a:prstGeom prst="rect">
            <a:avLst/>
          </a:prstGeom>
          <a:noFill/>
          <a:ln w="9525">
            <a:noFill/>
            <a:miter lim="800000"/>
            <a:headEnd/>
            <a:tailEnd/>
          </a:ln>
        </p:spPr>
        <p:txBody>
          <a:bodyPr wrap="none">
            <a:spAutoFit/>
          </a:bodyPr>
          <a:lstStyle/>
          <a:p>
            <a:pPr algn="ctr"/>
            <a:r>
              <a:rPr lang="en-US" sz="2800" b="1"/>
              <a:t>ITERATION (FOR loops) – YOUR TURN!</a:t>
            </a:r>
          </a:p>
        </p:txBody>
      </p:sp>
      <p:sp>
        <p:nvSpPr>
          <p:cNvPr id="145413" name="Rectangle 5"/>
          <p:cNvSpPr>
            <a:spLocks noChangeArrowheads="1"/>
          </p:cNvSpPr>
          <p:nvPr/>
        </p:nvSpPr>
        <p:spPr bwMode="auto">
          <a:xfrm>
            <a:off x="1295400" y="1452563"/>
            <a:ext cx="2057400" cy="460375"/>
          </a:xfrm>
          <a:prstGeom prst="rect">
            <a:avLst/>
          </a:prstGeom>
          <a:noFill/>
          <a:ln w="9525">
            <a:noFill/>
            <a:miter lim="800000"/>
            <a:headEnd/>
            <a:tailEnd/>
          </a:ln>
        </p:spPr>
        <p:txBody>
          <a:bodyPr>
            <a:spAutoFit/>
          </a:bodyPr>
          <a:lstStyle/>
          <a:p>
            <a:r>
              <a:rPr lang="en-US" b="1"/>
              <a:t>Example 15:</a:t>
            </a: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Text Box 5"/>
          <p:cNvSpPr txBox="1">
            <a:spLocks noChangeArrowheads="1"/>
          </p:cNvSpPr>
          <p:nvPr/>
        </p:nvSpPr>
        <p:spPr bwMode="auto">
          <a:xfrm>
            <a:off x="3733800" y="1495425"/>
            <a:ext cx="3724275" cy="1323975"/>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[1:5]</a:t>
            </a:r>
          </a:p>
          <a:p>
            <a:r>
              <a:rPr lang="en-US" sz="2000">
                <a:latin typeface="Courier New" pitchFamily="49" charset="0"/>
                <a:cs typeface="Courier New" pitchFamily="49" charset="0"/>
              </a:rPr>
              <a:t>    counter = counter*n</a:t>
            </a:r>
          </a:p>
          <a:p>
            <a:r>
              <a:rPr lang="en-US" sz="2000" b="1">
                <a:solidFill>
                  <a:srgbClr val="0066FF"/>
                </a:solidFill>
                <a:latin typeface="Courier New" pitchFamily="49" charset="0"/>
                <a:cs typeface="Courier New" pitchFamily="49" charset="0"/>
              </a:rPr>
              <a:t>end</a:t>
            </a:r>
            <a:r>
              <a:rPr lang="en-US" sz="2000" b="1">
                <a:latin typeface="Courier New" pitchFamily="49" charset="0"/>
                <a:cs typeface="Courier New" pitchFamily="49" charset="0"/>
              </a:rPr>
              <a:t> </a:t>
            </a:r>
          </a:p>
        </p:txBody>
      </p:sp>
      <p:sp>
        <p:nvSpPr>
          <p:cNvPr id="146434" name="Rectangle 5"/>
          <p:cNvSpPr>
            <a:spLocks noChangeArrowheads="1"/>
          </p:cNvSpPr>
          <p:nvPr/>
        </p:nvSpPr>
        <p:spPr bwMode="auto">
          <a:xfrm>
            <a:off x="1433513" y="3195638"/>
            <a:ext cx="6248400" cy="461962"/>
          </a:xfrm>
          <a:prstGeom prst="rect">
            <a:avLst/>
          </a:prstGeom>
          <a:noFill/>
          <a:ln w="9525">
            <a:noFill/>
            <a:miter lim="800000"/>
            <a:headEnd/>
            <a:tailEnd/>
          </a:ln>
        </p:spPr>
        <p:txBody>
          <a:bodyPr>
            <a:spAutoFit/>
          </a:bodyPr>
          <a:lstStyle/>
          <a:p>
            <a:r>
              <a:rPr lang="en-US"/>
              <a:t>What will this FOR loop print out?</a:t>
            </a:r>
          </a:p>
        </p:txBody>
      </p:sp>
      <p:sp>
        <p:nvSpPr>
          <p:cNvPr id="146435" name="TextBox 1"/>
          <p:cNvSpPr txBox="1">
            <a:spLocks noChangeArrowheads="1"/>
          </p:cNvSpPr>
          <p:nvPr/>
        </p:nvSpPr>
        <p:spPr bwMode="auto">
          <a:xfrm>
            <a:off x="3360738" y="4043363"/>
            <a:ext cx="2395537" cy="1630362"/>
          </a:xfrm>
          <a:prstGeom prst="rect">
            <a:avLst/>
          </a:prstGeom>
          <a:noFill/>
          <a:ln w="9525">
            <a:noFill/>
            <a:miter lim="800000"/>
            <a:headEnd/>
            <a:tailEnd/>
          </a:ln>
        </p:spPr>
        <p:txBody>
          <a:bodyPr>
            <a:spAutoFit/>
          </a:bodyPr>
          <a:lstStyle/>
          <a:p>
            <a:r>
              <a:rPr lang="en-US" sz="2000" b="1">
                <a:solidFill>
                  <a:srgbClr val="FF0000"/>
                </a:solidFill>
                <a:latin typeface="Courier New" pitchFamily="49" charset="0"/>
                <a:cs typeface="Courier New" pitchFamily="49" charset="0"/>
              </a:rPr>
              <a:t>counter =  1</a:t>
            </a:r>
          </a:p>
          <a:p>
            <a:r>
              <a:rPr lang="en-US" sz="2000" b="1">
                <a:solidFill>
                  <a:srgbClr val="FF0000"/>
                </a:solidFill>
                <a:latin typeface="Courier New" pitchFamily="49" charset="0"/>
                <a:cs typeface="Courier New" pitchFamily="49" charset="0"/>
              </a:rPr>
              <a:t>counter =  2</a:t>
            </a:r>
          </a:p>
          <a:p>
            <a:r>
              <a:rPr lang="en-US" sz="2000" b="1">
                <a:solidFill>
                  <a:srgbClr val="FF0000"/>
                </a:solidFill>
                <a:latin typeface="Courier New" pitchFamily="49" charset="0"/>
                <a:cs typeface="Courier New" pitchFamily="49" charset="0"/>
              </a:rPr>
              <a:t>counter =  6</a:t>
            </a:r>
          </a:p>
          <a:p>
            <a:r>
              <a:rPr lang="en-US" sz="2000" b="1">
                <a:solidFill>
                  <a:srgbClr val="FF0000"/>
                </a:solidFill>
                <a:latin typeface="Courier New" pitchFamily="49" charset="0"/>
                <a:cs typeface="Courier New" pitchFamily="49" charset="0"/>
              </a:rPr>
              <a:t>counter =  24</a:t>
            </a:r>
          </a:p>
          <a:p>
            <a:r>
              <a:rPr lang="en-US" sz="2000" b="1">
                <a:solidFill>
                  <a:srgbClr val="FF0000"/>
                </a:solidFill>
                <a:latin typeface="Courier New" pitchFamily="49" charset="0"/>
                <a:cs typeface="Courier New" pitchFamily="49" charset="0"/>
              </a:rPr>
              <a:t>counter =  120</a:t>
            </a:r>
          </a:p>
        </p:txBody>
      </p:sp>
      <p:sp>
        <p:nvSpPr>
          <p:cNvPr id="146436" name="Text Box 2"/>
          <p:cNvSpPr txBox="1">
            <a:spLocks noChangeArrowheads="1"/>
          </p:cNvSpPr>
          <p:nvPr/>
        </p:nvSpPr>
        <p:spPr bwMode="auto">
          <a:xfrm>
            <a:off x="1357313" y="304800"/>
            <a:ext cx="6897687" cy="523875"/>
          </a:xfrm>
          <a:prstGeom prst="rect">
            <a:avLst/>
          </a:prstGeom>
          <a:noFill/>
          <a:ln w="9525">
            <a:noFill/>
            <a:miter lim="800000"/>
            <a:headEnd/>
            <a:tailEnd/>
          </a:ln>
        </p:spPr>
        <p:txBody>
          <a:bodyPr wrap="none">
            <a:spAutoFit/>
          </a:bodyPr>
          <a:lstStyle/>
          <a:p>
            <a:pPr algn="ctr"/>
            <a:r>
              <a:rPr lang="en-US" sz="2800" b="1"/>
              <a:t>ITERATION (FOR loops) – YOUR TURN!</a:t>
            </a:r>
          </a:p>
        </p:txBody>
      </p:sp>
      <p:sp>
        <p:nvSpPr>
          <p:cNvPr id="146437" name="Rectangle 5"/>
          <p:cNvSpPr>
            <a:spLocks noChangeArrowheads="1"/>
          </p:cNvSpPr>
          <p:nvPr/>
        </p:nvSpPr>
        <p:spPr bwMode="auto">
          <a:xfrm>
            <a:off x="1295400" y="1452563"/>
            <a:ext cx="2057400" cy="460375"/>
          </a:xfrm>
          <a:prstGeom prst="rect">
            <a:avLst/>
          </a:prstGeom>
          <a:noFill/>
          <a:ln w="9525">
            <a:noFill/>
            <a:miter lim="800000"/>
            <a:headEnd/>
            <a:tailEnd/>
          </a:ln>
        </p:spPr>
        <p:txBody>
          <a:bodyPr>
            <a:spAutoFit/>
          </a:bodyPr>
          <a:lstStyle/>
          <a:p>
            <a:r>
              <a:rPr lang="en-US" b="1"/>
              <a:t>Example 15:</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Text Box 5"/>
          <p:cNvSpPr txBox="1">
            <a:spLocks noChangeArrowheads="1"/>
          </p:cNvSpPr>
          <p:nvPr/>
        </p:nvSpPr>
        <p:spPr bwMode="auto">
          <a:xfrm>
            <a:off x="3733800" y="1495425"/>
            <a:ext cx="2646363" cy="1323975"/>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A = [5 4 3 2 1];</a:t>
            </a:r>
          </a:p>
          <a:p>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[1:5]</a:t>
            </a:r>
          </a:p>
          <a:p>
            <a:r>
              <a:rPr lang="en-US" sz="2000">
                <a:latin typeface="Courier New" pitchFamily="49" charset="0"/>
                <a:cs typeface="Courier New" pitchFamily="49" charset="0"/>
              </a:rPr>
              <a:t>    A(1,n)</a:t>
            </a:r>
          </a:p>
          <a:p>
            <a:r>
              <a:rPr lang="en-US" sz="2000" b="1">
                <a:solidFill>
                  <a:srgbClr val="0066FF"/>
                </a:solidFill>
                <a:latin typeface="Courier New" pitchFamily="49" charset="0"/>
                <a:cs typeface="Courier New" pitchFamily="49" charset="0"/>
              </a:rPr>
              <a:t>end</a:t>
            </a:r>
            <a:r>
              <a:rPr lang="en-US" sz="2000" b="1">
                <a:latin typeface="Courier New" pitchFamily="49" charset="0"/>
                <a:cs typeface="Courier New" pitchFamily="49" charset="0"/>
              </a:rPr>
              <a:t> </a:t>
            </a:r>
          </a:p>
        </p:txBody>
      </p:sp>
      <p:sp>
        <p:nvSpPr>
          <p:cNvPr id="147458" name="Rectangle 5"/>
          <p:cNvSpPr>
            <a:spLocks noChangeArrowheads="1"/>
          </p:cNvSpPr>
          <p:nvPr/>
        </p:nvSpPr>
        <p:spPr bwMode="auto">
          <a:xfrm>
            <a:off x="1433513" y="3195638"/>
            <a:ext cx="6248400" cy="461962"/>
          </a:xfrm>
          <a:prstGeom prst="rect">
            <a:avLst/>
          </a:prstGeom>
          <a:noFill/>
          <a:ln w="9525">
            <a:noFill/>
            <a:miter lim="800000"/>
            <a:headEnd/>
            <a:tailEnd/>
          </a:ln>
        </p:spPr>
        <p:txBody>
          <a:bodyPr>
            <a:spAutoFit/>
          </a:bodyPr>
          <a:lstStyle/>
          <a:p>
            <a:r>
              <a:rPr lang="en-US"/>
              <a:t>What will this FOR loop print out?</a:t>
            </a:r>
          </a:p>
        </p:txBody>
      </p:sp>
      <p:sp>
        <p:nvSpPr>
          <p:cNvPr id="147459" name="TextBox 1"/>
          <p:cNvSpPr txBox="1">
            <a:spLocks noChangeArrowheads="1"/>
          </p:cNvSpPr>
          <p:nvPr/>
        </p:nvSpPr>
        <p:spPr bwMode="auto">
          <a:xfrm>
            <a:off x="3616325" y="4043363"/>
            <a:ext cx="1863725" cy="1630362"/>
          </a:xfrm>
          <a:prstGeom prst="rect">
            <a:avLst/>
          </a:prstGeom>
          <a:noFill/>
          <a:ln w="9525">
            <a:noFill/>
            <a:miter lim="800000"/>
            <a:headEnd/>
            <a:tailEnd/>
          </a:ln>
        </p:spPr>
        <p:txBody>
          <a:bodyPr>
            <a:spAutoFit/>
          </a:bodyPr>
          <a:lstStyle/>
          <a:p>
            <a:r>
              <a:rPr lang="pt-BR" sz="2000">
                <a:latin typeface="Courier New" pitchFamily="49" charset="0"/>
                <a:cs typeface="Courier New" pitchFamily="49" charset="0"/>
              </a:rPr>
              <a:t>ans  =  ?</a:t>
            </a:r>
          </a:p>
          <a:p>
            <a:r>
              <a:rPr lang="pt-BR" sz="2000">
                <a:latin typeface="Courier New" pitchFamily="49" charset="0"/>
                <a:cs typeface="Courier New" pitchFamily="49" charset="0"/>
              </a:rPr>
              <a:t>ans  =  ?</a:t>
            </a:r>
          </a:p>
          <a:p>
            <a:r>
              <a:rPr lang="pt-BR" sz="2000">
                <a:latin typeface="Courier New" pitchFamily="49" charset="0"/>
                <a:cs typeface="Courier New" pitchFamily="49" charset="0"/>
              </a:rPr>
              <a:t>ans  =  ?</a:t>
            </a:r>
          </a:p>
          <a:p>
            <a:r>
              <a:rPr lang="pt-BR" sz="2000">
                <a:latin typeface="Courier New" pitchFamily="49" charset="0"/>
                <a:cs typeface="Courier New" pitchFamily="49" charset="0"/>
              </a:rPr>
              <a:t>ans  =  ?</a:t>
            </a:r>
          </a:p>
          <a:p>
            <a:r>
              <a:rPr lang="pt-BR" sz="2000">
                <a:latin typeface="Courier New" pitchFamily="49" charset="0"/>
                <a:cs typeface="Courier New" pitchFamily="49" charset="0"/>
              </a:rPr>
              <a:t>ans  =  ?</a:t>
            </a:r>
            <a:endParaRPr lang="en-US" sz="2000">
              <a:latin typeface="Courier New" pitchFamily="49" charset="0"/>
              <a:cs typeface="Courier New" pitchFamily="49" charset="0"/>
            </a:endParaRPr>
          </a:p>
        </p:txBody>
      </p:sp>
      <p:sp>
        <p:nvSpPr>
          <p:cNvPr id="147460" name="Text Box 2"/>
          <p:cNvSpPr txBox="1">
            <a:spLocks noChangeArrowheads="1"/>
          </p:cNvSpPr>
          <p:nvPr/>
        </p:nvSpPr>
        <p:spPr bwMode="auto">
          <a:xfrm>
            <a:off x="1357313" y="304800"/>
            <a:ext cx="6897687" cy="523875"/>
          </a:xfrm>
          <a:prstGeom prst="rect">
            <a:avLst/>
          </a:prstGeom>
          <a:noFill/>
          <a:ln w="9525">
            <a:noFill/>
            <a:miter lim="800000"/>
            <a:headEnd/>
            <a:tailEnd/>
          </a:ln>
        </p:spPr>
        <p:txBody>
          <a:bodyPr wrap="none">
            <a:spAutoFit/>
          </a:bodyPr>
          <a:lstStyle/>
          <a:p>
            <a:pPr algn="ctr"/>
            <a:r>
              <a:rPr lang="en-US" sz="2800" b="1"/>
              <a:t>ITERATION (FOR loops) – YOUR TURN!</a:t>
            </a:r>
          </a:p>
        </p:txBody>
      </p:sp>
      <p:sp>
        <p:nvSpPr>
          <p:cNvPr id="11" name="Right Brace 10"/>
          <p:cNvSpPr/>
          <p:nvPr/>
        </p:nvSpPr>
        <p:spPr>
          <a:xfrm>
            <a:off x="5486400" y="4119563"/>
            <a:ext cx="187325" cy="1443037"/>
          </a:xfrm>
          <a:prstGeom prst="righ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47462" name="Rectangle 5"/>
          <p:cNvSpPr>
            <a:spLocks noChangeArrowheads="1"/>
          </p:cNvSpPr>
          <p:nvPr/>
        </p:nvSpPr>
        <p:spPr bwMode="auto">
          <a:xfrm>
            <a:off x="1295400" y="1452563"/>
            <a:ext cx="2057400" cy="460375"/>
          </a:xfrm>
          <a:prstGeom prst="rect">
            <a:avLst/>
          </a:prstGeom>
          <a:noFill/>
          <a:ln w="9525">
            <a:noFill/>
            <a:miter lim="800000"/>
            <a:headEnd/>
            <a:tailEnd/>
          </a:ln>
        </p:spPr>
        <p:txBody>
          <a:bodyPr>
            <a:spAutoFit/>
          </a:bodyPr>
          <a:lstStyle/>
          <a:p>
            <a:r>
              <a:rPr lang="en-US" b="1"/>
              <a:t>Example 16:</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Text Box 5"/>
          <p:cNvSpPr txBox="1">
            <a:spLocks noChangeArrowheads="1"/>
          </p:cNvSpPr>
          <p:nvPr/>
        </p:nvSpPr>
        <p:spPr bwMode="auto">
          <a:xfrm>
            <a:off x="3733800" y="1495425"/>
            <a:ext cx="2646363" cy="1323975"/>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A = [5 4 3 2 1];</a:t>
            </a:r>
          </a:p>
          <a:p>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[1:5]</a:t>
            </a:r>
          </a:p>
          <a:p>
            <a:r>
              <a:rPr lang="en-US" sz="2000">
                <a:latin typeface="Courier New" pitchFamily="49" charset="0"/>
                <a:cs typeface="Courier New" pitchFamily="49" charset="0"/>
              </a:rPr>
              <a:t>    A(1,n)</a:t>
            </a:r>
          </a:p>
          <a:p>
            <a:r>
              <a:rPr lang="en-US" sz="2000" b="1">
                <a:solidFill>
                  <a:srgbClr val="0066FF"/>
                </a:solidFill>
                <a:latin typeface="Courier New" pitchFamily="49" charset="0"/>
                <a:cs typeface="Courier New" pitchFamily="49" charset="0"/>
              </a:rPr>
              <a:t>end</a:t>
            </a:r>
            <a:r>
              <a:rPr lang="en-US" sz="2000" b="1">
                <a:latin typeface="Courier New" pitchFamily="49" charset="0"/>
                <a:cs typeface="Courier New" pitchFamily="49" charset="0"/>
              </a:rPr>
              <a:t> </a:t>
            </a:r>
          </a:p>
        </p:txBody>
      </p:sp>
      <p:sp>
        <p:nvSpPr>
          <p:cNvPr id="148482" name="Rectangle 5"/>
          <p:cNvSpPr>
            <a:spLocks noChangeArrowheads="1"/>
          </p:cNvSpPr>
          <p:nvPr/>
        </p:nvSpPr>
        <p:spPr bwMode="auto">
          <a:xfrm>
            <a:off x="1433513" y="3195638"/>
            <a:ext cx="6248400" cy="461962"/>
          </a:xfrm>
          <a:prstGeom prst="rect">
            <a:avLst/>
          </a:prstGeom>
          <a:noFill/>
          <a:ln w="9525">
            <a:noFill/>
            <a:miter lim="800000"/>
            <a:headEnd/>
            <a:tailEnd/>
          </a:ln>
        </p:spPr>
        <p:txBody>
          <a:bodyPr>
            <a:spAutoFit/>
          </a:bodyPr>
          <a:lstStyle/>
          <a:p>
            <a:r>
              <a:rPr lang="en-US"/>
              <a:t>What will this FOR loop print out?</a:t>
            </a:r>
          </a:p>
        </p:txBody>
      </p:sp>
      <p:sp>
        <p:nvSpPr>
          <p:cNvPr id="148483" name="TextBox 1"/>
          <p:cNvSpPr txBox="1">
            <a:spLocks noChangeArrowheads="1"/>
          </p:cNvSpPr>
          <p:nvPr/>
        </p:nvSpPr>
        <p:spPr bwMode="auto">
          <a:xfrm>
            <a:off x="3616325" y="4043363"/>
            <a:ext cx="1863725" cy="1630362"/>
          </a:xfrm>
          <a:prstGeom prst="rect">
            <a:avLst/>
          </a:prstGeom>
          <a:noFill/>
          <a:ln w="9525">
            <a:noFill/>
            <a:miter lim="800000"/>
            <a:headEnd/>
            <a:tailEnd/>
          </a:ln>
        </p:spPr>
        <p:txBody>
          <a:bodyPr>
            <a:spAutoFit/>
          </a:bodyPr>
          <a:lstStyle/>
          <a:p>
            <a:r>
              <a:rPr lang="fr-FR" sz="2000" b="1">
                <a:solidFill>
                  <a:srgbClr val="FF0000"/>
                </a:solidFill>
                <a:latin typeface="Courier New" pitchFamily="49" charset="0"/>
                <a:cs typeface="Courier New" pitchFamily="49" charset="0"/>
              </a:rPr>
              <a:t>ans =  5</a:t>
            </a:r>
          </a:p>
          <a:p>
            <a:r>
              <a:rPr lang="fr-FR" sz="2000" b="1">
                <a:solidFill>
                  <a:srgbClr val="FF0000"/>
                </a:solidFill>
                <a:latin typeface="Courier New" pitchFamily="49" charset="0"/>
                <a:cs typeface="Courier New" pitchFamily="49" charset="0"/>
              </a:rPr>
              <a:t>ans =  4</a:t>
            </a:r>
          </a:p>
          <a:p>
            <a:r>
              <a:rPr lang="fr-FR" sz="2000" b="1">
                <a:solidFill>
                  <a:srgbClr val="FF0000"/>
                </a:solidFill>
                <a:latin typeface="Courier New" pitchFamily="49" charset="0"/>
                <a:cs typeface="Courier New" pitchFamily="49" charset="0"/>
              </a:rPr>
              <a:t>ans =  3</a:t>
            </a:r>
          </a:p>
          <a:p>
            <a:r>
              <a:rPr lang="fr-FR" sz="2000" b="1">
                <a:solidFill>
                  <a:srgbClr val="FF0000"/>
                </a:solidFill>
                <a:latin typeface="Courier New" pitchFamily="49" charset="0"/>
                <a:cs typeface="Courier New" pitchFamily="49" charset="0"/>
              </a:rPr>
              <a:t>ans =  2</a:t>
            </a:r>
          </a:p>
          <a:p>
            <a:r>
              <a:rPr lang="fr-FR" sz="2000" b="1">
                <a:solidFill>
                  <a:srgbClr val="FF0000"/>
                </a:solidFill>
                <a:latin typeface="Courier New" pitchFamily="49" charset="0"/>
                <a:cs typeface="Courier New" pitchFamily="49" charset="0"/>
              </a:rPr>
              <a:t>ans =  1</a:t>
            </a:r>
            <a:endParaRPr lang="en-US" sz="2000" b="1">
              <a:solidFill>
                <a:srgbClr val="FF0000"/>
              </a:solidFill>
              <a:latin typeface="Courier New" pitchFamily="49" charset="0"/>
              <a:cs typeface="Courier New" pitchFamily="49" charset="0"/>
            </a:endParaRPr>
          </a:p>
        </p:txBody>
      </p:sp>
      <p:sp>
        <p:nvSpPr>
          <p:cNvPr id="148484" name="Text Box 2"/>
          <p:cNvSpPr txBox="1">
            <a:spLocks noChangeArrowheads="1"/>
          </p:cNvSpPr>
          <p:nvPr/>
        </p:nvSpPr>
        <p:spPr bwMode="auto">
          <a:xfrm>
            <a:off x="1357313" y="304800"/>
            <a:ext cx="6897687" cy="523875"/>
          </a:xfrm>
          <a:prstGeom prst="rect">
            <a:avLst/>
          </a:prstGeom>
          <a:noFill/>
          <a:ln w="9525">
            <a:noFill/>
            <a:miter lim="800000"/>
            <a:headEnd/>
            <a:tailEnd/>
          </a:ln>
        </p:spPr>
        <p:txBody>
          <a:bodyPr wrap="none">
            <a:spAutoFit/>
          </a:bodyPr>
          <a:lstStyle/>
          <a:p>
            <a:pPr algn="ctr"/>
            <a:r>
              <a:rPr lang="en-US" sz="2800" b="1"/>
              <a:t>ITERATION (FOR loops) – YOUR TURN!</a:t>
            </a:r>
          </a:p>
        </p:txBody>
      </p:sp>
      <p:sp>
        <p:nvSpPr>
          <p:cNvPr id="11" name="Right Brace 10"/>
          <p:cNvSpPr/>
          <p:nvPr/>
        </p:nvSpPr>
        <p:spPr>
          <a:xfrm>
            <a:off x="5486400" y="4119563"/>
            <a:ext cx="187325" cy="1443037"/>
          </a:xfrm>
          <a:prstGeom prst="righ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48486" name="Rectangle 5"/>
          <p:cNvSpPr>
            <a:spLocks noChangeArrowheads="1"/>
          </p:cNvSpPr>
          <p:nvPr/>
        </p:nvSpPr>
        <p:spPr bwMode="auto">
          <a:xfrm>
            <a:off x="1295400" y="1452563"/>
            <a:ext cx="2057400" cy="460375"/>
          </a:xfrm>
          <a:prstGeom prst="rect">
            <a:avLst/>
          </a:prstGeom>
          <a:noFill/>
          <a:ln w="9525">
            <a:noFill/>
            <a:miter lim="800000"/>
            <a:headEnd/>
            <a:tailEnd/>
          </a:ln>
        </p:spPr>
        <p:txBody>
          <a:bodyPr>
            <a:spAutoFit/>
          </a:bodyPr>
          <a:lstStyle/>
          <a:p>
            <a:r>
              <a:rPr lang="en-US" b="1"/>
              <a:t>Example 16:</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 Box 2"/>
          <p:cNvSpPr txBox="1">
            <a:spLocks noChangeArrowheads="1"/>
          </p:cNvSpPr>
          <p:nvPr/>
        </p:nvSpPr>
        <p:spPr bwMode="auto">
          <a:xfrm>
            <a:off x="2398713" y="304800"/>
            <a:ext cx="4319587" cy="523875"/>
          </a:xfrm>
          <a:prstGeom prst="rect">
            <a:avLst/>
          </a:prstGeom>
          <a:noFill/>
          <a:ln w="9525">
            <a:noFill/>
            <a:miter lim="800000"/>
            <a:headEnd/>
            <a:tailEnd/>
          </a:ln>
        </p:spPr>
        <p:txBody>
          <a:bodyPr wrap="none">
            <a:spAutoFit/>
          </a:bodyPr>
          <a:lstStyle/>
          <a:p>
            <a:pPr algn="ctr"/>
            <a:r>
              <a:rPr lang="en-US" sz="2800" b="1"/>
              <a:t>THE MATLAB DESKTOP</a:t>
            </a:r>
          </a:p>
        </p:txBody>
      </p:sp>
      <p:pic>
        <p:nvPicPr>
          <p:cNvPr id="25602" name="Picture 1"/>
          <p:cNvPicPr>
            <a:picLocks noChangeAspect="1"/>
          </p:cNvPicPr>
          <p:nvPr/>
        </p:nvPicPr>
        <p:blipFill>
          <a:blip r:embed="rId3"/>
          <a:srcRect/>
          <a:stretch>
            <a:fillRect/>
          </a:stretch>
        </p:blipFill>
        <p:spPr bwMode="auto">
          <a:xfrm>
            <a:off x="685800" y="1027113"/>
            <a:ext cx="7772400" cy="5600700"/>
          </a:xfrm>
          <a:prstGeom prst="rect">
            <a:avLst/>
          </a:prstGeom>
          <a:noFill/>
          <a:ln w="9525">
            <a:noFill/>
            <a:miter lim="800000"/>
            <a:headEnd/>
            <a:tailEnd/>
          </a:ln>
        </p:spPr>
      </p:pic>
      <p:sp>
        <p:nvSpPr>
          <p:cNvPr id="3" name="Oval 2"/>
          <p:cNvSpPr/>
          <p:nvPr/>
        </p:nvSpPr>
        <p:spPr>
          <a:xfrm>
            <a:off x="1524000" y="2057400"/>
            <a:ext cx="6477000" cy="24971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604" name="TextBox 3"/>
          <p:cNvSpPr txBox="1">
            <a:spLocks noChangeArrowheads="1"/>
          </p:cNvSpPr>
          <p:nvPr/>
        </p:nvSpPr>
        <p:spPr bwMode="auto">
          <a:xfrm>
            <a:off x="3467100" y="1828800"/>
            <a:ext cx="2247900" cy="461963"/>
          </a:xfrm>
          <a:prstGeom prst="rect">
            <a:avLst/>
          </a:prstGeom>
          <a:solidFill>
            <a:schemeClr val="bg1">
              <a:alpha val="74117"/>
            </a:schemeClr>
          </a:solidFill>
          <a:ln w="9525">
            <a:noFill/>
            <a:miter lim="800000"/>
            <a:headEnd/>
            <a:tailEnd/>
          </a:ln>
        </p:spPr>
        <p:txBody>
          <a:bodyPr wrap="none">
            <a:spAutoFit/>
          </a:bodyPr>
          <a:lstStyle/>
          <a:p>
            <a:r>
              <a:rPr lang="en-US">
                <a:solidFill>
                  <a:srgbClr val="FF0000"/>
                </a:solidFill>
              </a:rPr>
              <a:t>EDITOR AREA</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Text Box 5"/>
          <p:cNvSpPr txBox="1">
            <a:spLocks noChangeArrowheads="1"/>
          </p:cNvSpPr>
          <p:nvPr/>
        </p:nvSpPr>
        <p:spPr bwMode="auto">
          <a:xfrm>
            <a:off x="3352800" y="1490663"/>
            <a:ext cx="4648200" cy="2246312"/>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A = [5 4 3 2 1];</a:t>
            </a:r>
          </a:p>
          <a:p>
            <a:r>
              <a:rPr lang="en-US" sz="2000">
                <a:latin typeface="Courier New" pitchFamily="49" charset="0"/>
                <a:cs typeface="Courier New" pitchFamily="49" charset="0"/>
              </a:rPr>
              <a:t>counter = 0;</a:t>
            </a:r>
          </a:p>
          <a:p>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[1:5]</a:t>
            </a:r>
          </a:p>
          <a:p>
            <a:r>
              <a:rPr lang="en-US" sz="2000">
                <a:latin typeface="Courier New" pitchFamily="49" charset="0"/>
                <a:cs typeface="Courier New" pitchFamily="49" charset="0"/>
              </a:rPr>
              <a:t>    A(1,n)= A(1,n) + counter;</a:t>
            </a:r>
          </a:p>
          <a:p>
            <a:r>
              <a:rPr lang="en-US" sz="2000">
                <a:latin typeface="Courier New" pitchFamily="49" charset="0"/>
                <a:cs typeface="Courier New" pitchFamily="49" charset="0"/>
              </a:rPr>
              <a:t>    counter = counter + 1;</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a:p>
            <a:r>
              <a:rPr lang="en-US" sz="2000">
                <a:latin typeface="Courier New" pitchFamily="49" charset="0"/>
                <a:cs typeface="Courier New" pitchFamily="49" charset="0"/>
              </a:rPr>
              <a:t>A</a:t>
            </a:r>
          </a:p>
        </p:txBody>
      </p:sp>
      <p:sp>
        <p:nvSpPr>
          <p:cNvPr id="149506" name="Text Box 2"/>
          <p:cNvSpPr txBox="1">
            <a:spLocks noChangeArrowheads="1"/>
          </p:cNvSpPr>
          <p:nvPr/>
        </p:nvSpPr>
        <p:spPr bwMode="auto">
          <a:xfrm>
            <a:off x="1357313" y="304800"/>
            <a:ext cx="6897687" cy="523875"/>
          </a:xfrm>
          <a:prstGeom prst="rect">
            <a:avLst/>
          </a:prstGeom>
          <a:noFill/>
          <a:ln w="9525">
            <a:noFill/>
            <a:miter lim="800000"/>
            <a:headEnd/>
            <a:tailEnd/>
          </a:ln>
        </p:spPr>
        <p:txBody>
          <a:bodyPr wrap="none">
            <a:spAutoFit/>
          </a:bodyPr>
          <a:lstStyle/>
          <a:p>
            <a:pPr algn="ctr"/>
            <a:r>
              <a:rPr lang="en-US" sz="2800" b="1"/>
              <a:t>ITERATION (FOR loops) – YOUR TURN!</a:t>
            </a:r>
          </a:p>
        </p:txBody>
      </p:sp>
      <p:sp>
        <p:nvSpPr>
          <p:cNvPr id="149507" name="TextBox 10"/>
          <p:cNvSpPr txBox="1">
            <a:spLocks noChangeArrowheads="1"/>
          </p:cNvSpPr>
          <p:nvPr/>
        </p:nvSpPr>
        <p:spPr bwMode="auto">
          <a:xfrm>
            <a:off x="3919538" y="5162550"/>
            <a:ext cx="1289050" cy="400050"/>
          </a:xfrm>
          <a:prstGeom prst="rect">
            <a:avLst/>
          </a:prstGeom>
          <a:noFill/>
          <a:ln w="9525">
            <a:noFill/>
            <a:miter lim="800000"/>
            <a:headEnd/>
            <a:tailEnd/>
          </a:ln>
        </p:spPr>
        <p:txBody>
          <a:bodyPr>
            <a:spAutoFit/>
          </a:bodyPr>
          <a:lstStyle/>
          <a:p>
            <a:pPr algn="ctr"/>
            <a:r>
              <a:rPr lang="pt-BR" sz="2000">
                <a:latin typeface="Courier New" pitchFamily="49" charset="0"/>
                <a:cs typeface="Courier New" pitchFamily="49" charset="0"/>
              </a:rPr>
              <a:t>A  =  ?</a:t>
            </a:r>
            <a:endParaRPr lang="en-US" sz="2000">
              <a:latin typeface="Courier New" pitchFamily="49" charset="0"/>
              <a:cs typeface="Courier New" pitchFamily="49" charset="0"/>
            </a:endParaRPr>
          </a:p>
        </p:txBody>
      </p:sp>
      <p:sp>
        <p:nvSpPr>
          <p:cNvPr id="149508" name="Rectangle 5"/>
          <p:cNvSpPr>
            <a:spLocks noChangeArrowheads="1"/>
          </p:cNvSpPr>
          <p:nvPr/>
        </p:nvSpPr>
        <p:spPr bwMode="auto">
          <a:xfrm>
            <a:off x="3127375" y="4262438"/>
            <a:ext cx="2865438" cy="461962"/>
          </a:xfrm>
          <a:prstGeom prst="rect">
            <a:avLst/>
          </a:prstGeom>
          <a:noFill/>
          <a:ln w="9525">
            <a:noFill/>
            <a:miter lim="800000"/>
            <a:headEnd/>
            <a:tailEnd/>
          </a:ln>
        </p:spPr>
        <p:txBody>
          <a:bodyPr>
            <a:spAutoFit/>
          </a:bodyPr>
          <a:lstStyle/>
          <a:p>
            <a:r>
              <a:rPr lang="en-US"/>
              <a:t>What will print out?</a:t>
            </a:r>
          </a:p>
        </p:txBody>
      </p:sp>
      <p:sp>
        <p:nvSpPr>
          <p:cNvPr id="14" name="Right Brace 13"/>
          <p:cNvSpPr/>
          <p:nvPr/>
        </p:nvSpPr>
        <p:spPr>
          <a:xfrm>
            <a:off x="5486400" y="4953000"/>
            <a:ext cx="187325" cy="722313"/>
          </a:xfrm>
          <a:prstGeom prst="righ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49510" name="Rectangle 5"/>
          <p:cNvSpPr>
            <a:spLocks noChangeArrowheads="1"/>
          </p:cNvSpPr>
          <p:nvPr/>
        </p:nvSpPr>
        <p:spPr bwMode="auto">
          <a:xfrm>
            <a:off x="1295400" y="1452563"/>
            <a:ext cx="2057400" cy="460375"/>
          </a:xfrm>
          <a:prstGeom prst="rect">
            <a:avLst/>
          </a:prstGeom>
          <a:noFill/>
          <a:ln w="9525">
            <a:noFill/>
            <a:miter lim="800000"/>
            <a:headEnd/>
            <a:tailEnd/>
          </a:ln>
        </p:spPr>
        <p:txBody>
          <a:bodyPr>
            <a:spAutoFit/>
          </a:bodyPr>
          <a:lstStyle/>
          <a:p>
            <a:r>
              <a:rPr lang="en-US" b="1"/>
              <a:t>Example 17:</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Text Box 5"/>
          <p:cNvSpPr txBox="1">
            <a:spLocks noChangeArrowheads="1"/>
          </p:cNvSpPr>
          <p:nvPr/>
        </p:nvSpPr>
        <p:spPr bwMode="auto">
          <a:xfrm>
            <a:off x="3352800" y="1490663"/>
            <a:ext cx="4648200" cy="2246312"/>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A = [5 4 3 2 1];</a:t>
            </a:r>
          </a:p>
          <a:p>
            <a:r>
              <a:rPr lang="en-US" sz="2000">
                <a:latin typeface="Courier New" pitchFamily="49" charset="0"/>
                <a:cs typeface="Courier New" pitchFamily="49" charset="0"/>
              </a:rPr>
              <a:t>counter = 0;</a:t>
            </a:r>
          </a:p>
          <a:p>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[1:5]</a:t>
            </a:r>
          </a:p>
          <a:p>
            <a:r>
              <a:rPr lang="en-US" sz="2000">
                <a:latin typeface="Courier New" pitchFamily="49" charset="0"/>
                <a:cs typeface="Courier New" pitchFamily="49" charset="0"/>
              </a:rPr>
              <a:t>    A(1,n)= A(1,n) + counter;</a:t>
            </a:r>
          </a:p>
          <a:p>
            <a:r>
              <a:rPr lang="en-US" sz="2000">
                <a:latin typeface="Courier New" pitchFamily="49" charset="0"/>
                <a:cs typeface="Courier New" pitchFamily="49" charset="0"/>
              </a:rPr>
              <a:t>    counter = counter + 1;</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a:p>
            <a:r>
              <a:rPr lang="en-US" sz="2000">
                <a:latin typeface="Courier New" pitchFamily="49" charset="0"/>
                <a:cs typeface="Courier New" pitchFamily="49" charset="0"/>
              </a:rPr>
              <a:t>A</a:t>
            </a:r>
          </a:p>
        </p:txBody>
      </p:sp>
      <p:sp>
        <p:nvSpPr>
          <p:cNvPr id="150530" name="Text Box 2"/>
          <p:cNvSpPr txBox="1">
            <a:spLocks noChangeArrowheads="1"/>
          </p:cNvSpPr>
          <p:nvPr/>
        </p:nvSpPr>
        <p:spPr bwMode="auto">
          <a:xfrm>
            <a:off x="1357313" y="304800"/>
            <a:ext cx="6897687" cy="523875"/>
          </a:xfrm>
          <a:prstGeom prst="rect">
            <a:avLst/>
          </a:prstGeom>
          <a:noFill/>
          <a:ln w="9525">
            <a:noFill/>
            <a:miter lim="800000"/>
            <a:headEnd/>
            <a:tailEnd/>
          </a:ln>
        </p:spPr>
        <p:txBody>
          <a:bodyPr wrap="none">
            <a:spAutoFit/>
          </a:bodyPr>
          <a:lstStyle/>
          <a:p>
            <a:pPr algn="ctr"/>
            <a:r>
              <a:rPr lang="en-US" sz="2800" b="1"/>
              <a:t>ITERATION (FOR loops) – YOUR TURN!</a:t>
            </a:r>
          </a:p>
        </p:txBody>
      </p:sp>
      <p:sp>
        <p:nvSpPr>
          <p:cNvPr id="150531" name="TextBox 10"/>
          <p:cNvSpPr txBox="1">
            <a:spLocks noChangeArrowheads="1"/>
          </p:cNvSpPr>
          <p:nvPr/>
        </p:nvSpPr>
        <p:spPr bwMode="auto">
          <a:xfrm>
            <a:off x="533400" y="4953000"/>
            <a:ext cx="4953000" cy="708025"/>
          </a:xfrm>
          <a:prstGeom prst="rect">
            <a:avLst/>
          </a:prstGeom>
          <a:noFill/>
          <a:ln w="9525">
            <a:noFill/>
            <a:miter lim="800000"/>
            <a:headEnd/>
            <a:tailEnd/>
          </a:ln>
        </p:spPr>
        <p:txBody>
          <a:bodyPr>
            <a:spAutoFit/>
          </a:bodyPr>
          <a:lstStyle/>
          <a:p>
            <a:r>
              <a:rPr lang="pt-BR" sz="2000" b="1">
                <a:solidFill>
                  <a:srgbClr val="FF0000"/>
                </a:solidFill>
                <a:latin typeface="Courier New" pitchFamily="49" charset="0"/>
                <a:cs typeface="Courier New" pitchFamily="49" charset="0"/>
              </a:rPr>
              <a:t>A =  </a:t>
            </a:r>
          </a:p>
          <a:p>
            <a:r>
              <a:rPr lang="pt-BR" sz="2000" b="1">
                <a:solidFill>
                  <a:srgbClr val="FF0000"/>
                </a:solidFill>
                <a:latin typeface="Courier New" pitchFamily="49" charset="0"/>
                <a:cs typeface="Courier New" pitchFamily="49" charset="0"/>
              </a:rPr>
              <a:t>     5     5     5     5     5</a:t>
            </a:r>
            <a:endParaRPr lang="en-US" sz="2000" b="1">
              <a:solidFill>
                <a:srgbClr val="FF0000"/>
              </a:solidFill>
              <a:latin typeface="Courier New" pitchFamily="49" charset="0"/>
              <a:cs typeface="Courier New" pitchFamily="49" charset="0"/>
            </a:endParaRPr>
          </a:p>
        </p:txBody>
      </p:sp>
      <p:sp>
        <p:nvSpPr>
          <p:cNvPr id="150532" name="Rectangle 5"/>
          <p:cNvSpPr>
            <a:spLocks noChangeArrowheads="1"/>
          </p:cNvSpPr>
          <p:nvPr/>
        </p:nvSpPr>
        <p:spPr bwMode="auto">
          <a:xfrm>
            <a:off x="3127375" y="4262438"/>
            <a:ext cx="2865438" cy="461962"/>
          </a:xfrm>
          <a:prstGeom prst="rect">
            <a:avLst/>
          </a:prstGeom>
          <a:noFill/>
          <a:ln w="9525">
            <a:noFill/>
            <a:miter lim="800000"/>
            <a:headEnd/>
            <a:tailEnd/>
          </a:ln>
        </p:spPr>
        <p:txBody>
          <a:bodyPr>
            <a:spAutoFit/>
          </a:bodyPr>
          <a:lstStyle/>
          <a:p>
            <a:r>
              <a:rPr lang="en-US"/>
              <a:t>What will print out?</a:t>
            </a:r>
          </a:p>
        </p:txBody>
      </p:sp>
      <p:sp>
        <p:nvSpPr>
          <p:cNvPr id="14" name="Right Brace 13"/>
          <p:cNvSpPr/>
          <p:nvPr/>
        </p:nvSpPr>
        <p:spPr>
          <a:xfrm>
            <a:off x="5486400" y="4953000"/>
            <a:ext cx="187325" cy="722313"/>
          </a:xfrm>
          <a:prstGeom prst="righ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50534" name="Rectangle 5"/>
          <p:cNvSpPr>
            <a:spLocks noChangeArrowheads="1"/>
          </p:cNvSpPr>
          <p:nvPr/>
        </p:nvSpPr>
        <p:spPr bwMode="auto">
          <a:xfrm>
            <a:off x="1295400" y="1452563"/>
            <a:ext cx="2057400" cy="460375"/>
          </a:xfrm>
          <a:prstGeom prst="rect">
            <a:avLst/>
          </a:prstGeom>
          <a:noFill/>
          <a:ln w="9525">
            <a:noFill/>
            <a:miter lim="800000"/>
            <a:headEnd/>
            <a:tailEnd/>
          </a:ln>
        </p:spPr>
        <p:txBody>
          <a:bodyPr>
            <a:spAutoFit/>
          </a:bodyPr>
          <a:lstStyle/>
          <a:p>
            <a:r>
              <a:rPr lang="en-US" b="1"/>
              <a:t>Example 17:</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Text Box 2"/>
          <p:cNvSpPr txBox="1">
            <a:spLocks noChangeArrowheads="1"/>
          </p:cNvSpPr>
          <p:nvPr/>
        </p:nvSpPr>
        <p:spPr bwMode="auto">
          <a:xfrm>
            <a:off x="1368425" y="90488"/>
            <a:ext cx="6394450" cy="954087"/>
          </a:xfrm>
          <a:prstGeom prst="rect">
            <a:avLst/>
          </a:prstGeom>
          <a:noFill/>
          <a:ln w="9525">
            <a:noFill/>
            <a:miter lim="800000"/>
            <a:headEnd/>
            <a:tailEnd/>
          </a:ln>
        </p:spPr>
        <p:txBody>
          <a:bodyPr wrap="none">
            <a:spAutoFit/>
          </a:bodyPr>
          <a:lstStyle/>
          <a:p>
            <a:pPr algn="ctr"/>
            <a:r>
              <a:rPr lang="en-US" sz="2800" b="1"/>
              <a:t>ITERATION</a:t>
            </a:r>
          </a:p>
          <a:p>
            <a:pPr algn="ctr"/>
            <a:r>
              <a:rPr lang="en-US" sz="2800" b="1"/>
              <a:t>(FOR loops with variable indexing, I)</a:t>
            </a:r>
          </a:p>
        </p:txBody>
      </p:sp>
      <p:sp>
        <p:nvSpPr>
          <p:cNvPr id="153602" name="Rectangle 5"/>
          <p:cNvSpPr>
            <a:spLocks noChangeArrowheads="1"/>
          </p:cNvSpPr>
          <p:nvPr/>
        </p:nvSpPr>
        <p:spPr bwMode="auto">
          <a:xfrm>
            <a:off x="1236663" y="1520825"/>
            <a:ext cx="6629400" cy="4524375"/>
          </a:xfrm>
          <a:prstGeom prst="rect">
            <a:avLst/>
          </a:prstGeom>
          <a:noFill/>
          <a:ln w="9525">
            <a:noFill/>
            <a:miter lim="800000"/>
            <a:headEnd/>
            <a:tailEnd/>
          </a:ln>
        </p:spPr>
        <p:txBody>
          <a:bodyPr>
            <a:spAutoFit/>
          </a:bodyPr>
          <a:lstStyle/>
          <a:p>
            <a:pPr algn="just">
              <a:buFontTx/>
              <a:buChar char="•"/>
            </a:pPr>
            <a:r>
              <a:rPr lang="en-US" sz="2000"/>
              <a:t> </a:t>
            </a:r>
            <a:r>
              <a:rPr lang="en-US" sz="2000" b="1"/>
              <a:t>Syntax</a:t>
            </a:r>
            <a:r>
              <a:rPr lang="en-US" sz="2000"/>
              <a:t>:  In the case of variable indexing, the loop index steps forward by an amount other than 1:</a:t>
            </a:r>
          </a:p>
          <a:p>
            <a:pPr algn="just">
              <a:buFontTx/>
              <a:buChar char="•"/>
            </a:pPr>
            <a:endParaRPr lang="en-US"/>
          </a:p>
          <a:p>
            <a:pPr algn="just"/>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n = [1:2:15]</a:t>
            </a:r>
          </a:p>
          <a:p>
            <a:pPr algn="just"/>
            <a:r>
              <a:rPr lang="en-US" sz="2000">
                <a:latin typeface="Courier New" pitchFamily="49" charset="0"/>
                <a:cs typeface="Courier New" pitchFamily="49" charset="0"/>
              </a:rPr>
              <a:t>	          statements</a:t>
            </a:r>
          </a:p>
          <a:p>
            <a:pPr algn="just"/>
            <a:r>
              <a:rPr lang="en-US" sz="2000" b="1">
                <a:solidFill>
                  <a:srgbClr val="0066FF"/>
                </a:solidFill>
                <a:latin typeface="Courier New" pitchFamily="49" charset="0"/>
                <a:cs typeface="Courier New" pitchFamily="49" charset="0"/>
              </a:rPr>
              <a:t>		  end</a:t>
            </a:r>
          </a:p>
          <a:p>
            <a:pPr algn="just"/>
            <a:endParaRPr lang="en-US"/>
          </a:p>
          <a:p>
            <a:pPr algn="just">
              <a:buFont typeface="Arial" charset="0"/>
              <a:buChar char="•"/>
            </a:pPr>
            <a:endParaRPr lang="en-US" sz="2000"/>
          </a:p>
          <a:p>
            <a:pPr algn="just">
              <a:buFont typeface="Arial" charset="0"/>
              <a:buChar char="•"/>
            </a:pPr>
            <a:r>
              <a:rPr lang="en-US" sz="2000"/>
              <a:t> </a:t>
            </a:r>
            <a:r>
              <a:rPr lang="en-US" sz="2000" b="1"/>
              <a:t>Key Features</a:t>
            </a:r>
            <a:r>
              <a:rPr lang="en-US" sz="2000"/>
              <a:t>:</a:t>
            </a:r>
          </a:p>
          <a:p>
            <a:pPr lvl="1" algn="just">
              <a:buFont typeface="Arial" charset="0"/>
              <a:buChar char="•"/>
            </a:pPr>
            <a:r>
              <a:rPr lang="en-US" sz="2000"/>
              <a:t> In this FOR loop, the index variable  </a:t>
            </a:r>
            <a:r>
              <a:rPr lang="en-US" sz="2000">
                <a:latin typeface="Courier New" pitchFamily="49" charset="0"/>
                <a:cs typeface="Courier New" pitchFamily="49" charset="0"/>
              </a:rPr>
              <a:t>n</a:t>
            </a:r>
            <a:r>
              <a:rPr lang="en-US" sz="2000"/>
              <a:t>  first takes on the value 1 and then, each trip through the loop, it is increased by 2, up to the limit 15.  What this means is that the index variable  </a:t>
            </a:r>
            <a:r>
              <a:rPr lang="en-US" sz="2000">
                <a:latin typeface="Courier New" pitchFamily="49" charset="0"/>
                <a:cs typeface="Courier New" pitchFamily="49" charset="0"/>
              </a:rPr>
              <a:t>n</a:t>
            </a:r>
            <a:r>
              <a:rPr lang="en-US" sz="2000"/>
              <a:t>  takes on the following values:  1, 3, 5, 7, 9, 11, 13, 15</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Text Box 2"/>
          <p:cNvSpPr txBox="1">
            <a:spLocks noChangeArrowheads="1"/>
          </p:cNvSpPr>
          <p:nvPr/>
        </p:nvSpPr>
        <p:spPr bwMode="auto">
          <a:xfrm>
            <a:off x="1319213" y="90488"/>
            <a:ext cx="6492875" cy="954087"/>
          </a:xfrm>
          <a:prstGeom prst="rect">
            <a:avLst/>
          </a:prstGeom>
          <a:noFill/>
          <a:ln w="9525">
            <a:noFill/>
            <a:miter lim="800000"/>
            <a:headEnd/>
            <a:tailEnd/>
          </a:ln>
        </p:spPr>
        <p:txBody>
          <a:bodyPr wrap="none">
            <a:spAutoFit/>
          </a:bodyPr>
          <a:lstStyle/>
          <a:p>
            <a:pPr algn="ctr"/>
            <a:r>
              <a:rPr lang="en-US" sz="2800" b="1"/>
              <a:t>ITERATION</a:t>
            </a:r>
          </a:p>
          <a:p>
            <a:pPr algn="ctr"/>
            <a:r>
              <a:rPr lang="en-US" sz="2800" b="1"/>
              <a:t>(FOR loops with variable indexing, II)</a:t>
            </a:r>
          </a:p>
        </p:txBody>
      </p:sp>
      <p:sp>
        <p:nvSpPr>
          <p:cNvPr id="154626" name="Rectangle 5"/>
          <p:cNvSpPr>
            <a:spLocks noChangeArrowheads="1"/>
          </p:cNvSpPr>
          <p:nvPr/>
        </p:nvSpPr>
        <p:spPr bwMode="auto">
          <a:xfrm>
            <a:off x="1236663" y="1520825"/>
            <a:ext cx="6629400" cy="4524375"/>
          </a:xfrm>
          <a:prstGeom prst="rect">
            <a:avLst/>
          </a:prstGeom>
          <a:noFill/>
          <a:ln w="9525">
            <a:noFill/>
            <a:miter lim="800000"/>
            <a:headEnd/>
            <a:tailEnd/>
          </a:ln>
        </p:spPr>
        <p:txBody>
          <a:bodyPr>
            <a:spAutoFit/>
          </a:bodyPr>
          <a:lstStyle/>
          <a:p>
            <a:pPr algn="just">
              <a:buFontTx/>
              <a:buChar char="•"/>
            </a:pPr>
            <a:r>
              <a:rPr lang="en-US" sz="2000"/>
              <a:t> </a:t>
            </a:r>
            <a:r>
              <a:rPr lang="en-US" sz="2000" b="1"/>
              <a:t>Syntax</a:t>
            </a:r>
            <a:r>
              <a:rPr lang="en-US" sz="2000"/>
              <a:t>:  In this second case of variable indexing, the loop index steps </a:t>
            </a:r>
            <a:r>
              <a:rPr lang="en-US" sz="2000" b="1" i="1"/>
              <a:t>backward</a:t>
            </a:r>
            <a:r>
              <a:rPr lang="en-US" sz="2000"/>
              <a:t> by an amount other than 1:</a:t>
            </a:r>
          </a:p>
          <a:p>
            <a:pPr algn="just">
              <a:buFontTx/>
              <a:buChar char="•"/>
            </a:pPr>
            <a:endParaRPr lang="en-US"/>
          </a:p>
          <a:p>
            <a:pPr algn="just"/>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n = [15:-2:1]</a:t>
            </a:r>
          </a:p>
          <a:p>
            <a:pPr algn="just"/>
            <a:r>
              <a:rPr lang="en-US" sz="2000">
                <a:latin typeface="Courier New" pitchFamily="49" charset="0"/>
                <a:cs typeface="Courier New" pitchFamily="49" charset="0"/>
              </a:rPr>
              <a:t>	          statements</a:t>
            </a:r>
          </a:p>
          <a:p>
            <a:pPr algn="just"/>
            <a:r>
              <a:rPr lang="en-US" sz="2000" b="1">
                <a:solidFill>
                  <a:srgbClr val="0066FF"/>
                </a:solidFill>
                <a:latin typeface="Courier New" pitchFamily="49" charset="0"/>
                <a:cs typeface="Courier New" pitchFamily="49" charset="0"/>
              </a:rPr>
              <a:t>		  end</a:t>
            </a:r>
          </a:p>
          <a:p>
            <a:pPr algn="just"/>
            <a:endParaRPr lang="en-US"/>
          </a:p>
          <a:p>
            <a:pPr algn="just">
              <a:buFont typeface="Arial" charset="0"/>
              <a:buChar char="•"/>
            </a:pPr>
            <a:endParaRPr lang="en-US" sz="2000"/>
          </a:p>
          <a:p>
            <a:pPr algn="just">
              <a:buFont typeface="Arial" charset="0"/>
              <a:buChar char="•"/>
            </a:pPr>
            <a:r>
              <a:rPr lang="en-US" sz="2000"/>
              <a:t> </a:t>
            </a:r>
            <a:r>
              <a:rPr lang="en-US" sz="2000" b="1"/>
              <a:t>Key Features</a:t>
            </a:r>
            <a:r>
              <a:rPr lang="en-US" sz="2000"/>
              <a:t>:</a:t>
            </a:r>
          </a:p>
          <a:p>
            <a:pPr lvl="1" algn="just">
              <a:buFont typeface="Arial" charset="0"/>
              <a:buChar char="•"/>
            </a:pPr>
            <a:r>
              <a:rPr lang="en-US" sz="2000"/>
              <a:t> In this second FOR loop, the index variable  </a:t>
            </a:r>
            <a:r>
              <a:rPr lang="en-US" sz="2000">
                <a:latin typeface="Courier New" pitchFamily="49" charset="0"/>
                <a:cs typeface="Courier New" pitchFamily="49" charset="0"/>
              </a:rPr>
              <a:t>n</a:t>
            </a:r>
            <a:r>
              <a:rPr lang="en-US" sz="2000"/>
              <a:t>  first takes on the value 15 and then, each trip through the loop, it is </a:t>
            </a:r>
            <a:r>
              <a:rPr lang="en-US" sz="2000" b="1" i="1"/>
              <a:t>decreased</a:t>
            </a:r>
            <a:r>
              <a:rPr lang="en-US" sz="2000"/>
              <a:t> by 2, down to the limit 1.  What this means is that the index variable  </a:t>
            </a:r>
            <a:r>
              <a:rPr lang="en-US" sz="2000">
                <a:latin typeface="Courier New" pitchFamily="49" charset="0"/>
                <a:cs typeface="Courier New" pitchFamily="49" charset="0"/>
              </a:rPr>
              <a:t>n</a:t>
            </a:r>
            <a:r>
              <a:rPr lang="en-US" sz="2000"/>
              <a:t>  takes on the following values:  15, 13, 11, 9, 7, 5, 3, 1</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Text Box 2"/>
          <p:cNvSpPr txBox="1">
            <a:spLocks noChangeArrowheads="1"/>
          </p:cNvSpPr>
          <p:nvPr/>
        </p:nvSpPr>
        <p:spPr bwMode="auto">
          <a:xfrm>
            <a:off x="1270000" y="90488"/>
            <a:ext cx="6591300" cy="954087"/>
          </a:xfrm>
          <a:prstGeom prst="rect">
            <a:avLst/>
          </a:prstGeom>
          <a:noFill/>
          <a:ln w="9525">
            <a:noFill/>
            <a:miter lim="800000"/>
            <a:headEnd/>
            <a:tailEnd/>
          </a:ln>
        </p:spPr>
        <p:txBody>
          <a:bodyPr wrap="none">
            <a:spAutoFit/>
          </a:bodyPr>
          <a:lstStyle/>
          <a:p>
            <a:pPr algn="ctr"/>
            <a:r>
              <a:rPr lang="en-US" sz="2800" b="1"/>
              <a:t>ITERATION</a:t>
            </a:r>
          </a:p>
          <a:p>
            <a:pPr algn="ctr"/>
            <a:r>
              <a:rPr lang="en-US" sz="2800" b="1"/>
              <a:t>(FOR loops with variable indexing, III)</a:t>
            </a:r>
          </a:p>
        </p:txBody>
      </p:sp>
      <p:sp>
        <p:nvSpPr>
          <p:cNvPr id="155650" name="Rectangle 5"/>
          <p:cNvSpPr>
            <a:spLocks noChangeArrowheads="1"/>
          </p:cNvSpPr>
          <p:nvPr/>
        </p:nvSpPr>
        <p:spPr bwMode="auto">
          <a:xfrm>
            <a:off x="1236663" y="1520825"/>
            <a:ext cx="6629400" cy="5078413"/>
          </a:xfrm>
          <a:prstGeom prst="rect">
            <a:avLst/>
          </a:prstGeom>
          <a:noFill/>
          <a:ln w="9525">
            <a:noFill/>
            <a:miter lim="800000"/>
            <a:headEnd/>
            <a:tailEnd/>
          </a:ln>
        </p:spPr>
        <p:txBody>
          <a:bodyPr>
            <a:spAutoFit/>
          </a:bodyPr>
          <a:lstStyle/>
          <a:p>
            <a:pPr algn="just">
              <a:buFontTx/>
              <a:buChar char="•"/>
            </a:pPr>
            <a:r>
              <a:rPr lang="en-US" sz="2000"/>
              <a:t> </a:t>
            </a:r>
            <a:r>
              <a:rPr lang="en-US" sz="2000" b="1"/>
              <a:t>Syntax</a:t>
            </a:r>
            <a:r>
              <a:rPr lang="en-US" sz="2000"/>
              <a:t>:  In this third case of variable indexing, the loop index steps </a:t>
            </a:r>
            <a:r>
              <a:rPr lang="en-US" sz="2000" b="1" i="1"/>
              <a:t>forward, </a:t>
            </a:r>
            <a:r>
              <a:rPr lang="en-US" sz="2000"/>
              <a:t>but by an amount </a:t>
            </a:r>
            <a:r>
              <a:rPr lang="en-US" sz="2000" b="1" i="1"/>
              <a:t>less than </a:t>
            </a:r>
            <a:r>
              <a:rPr lang="en-US" sz="2000"/>
              <a:t>1:</a:t>
            </a:r>
          </a:p>
          <a:p>
            <a:pPr algn="just">
              <a:buFontTx/>
              <a:buChar char="•"/>
            </a:pPr>
            <a:endParaRPr lang="en-US"/>
          </a:p>
          <a:p>
            <a:pPr algn="just"/>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n = [0.1: 0.1 : 1.0]</a:t>
            </a:r>
          </a:p>
          <a:p>
            <a:pPr algn="just"/>
            <a:r>
              <a:rPr lang="en-US" sz="2000">
                <a:latin typeface="Courier New" pitchFamily="49" charset="0"/>
                <a:cs typeface="Courier New" pitchFamily="49" charset="0"/>
              </a:rPr>
              <a:t>	          statements</a:t>
            </a:r>
          </a:p>
          <a:p>
            <a:pPr algn="just"/>
            <a:r>
              <a:rPr lang="en-US" sz="2000" b="1">
                <a:solidFill>
                  <a:srgbClr val="0066FF"/>
                </a:solidFill>
                <a:latin typeface="Courier New" pitchFamily="49" charset="0"/>
                <a:cs typeface="Courier New" pitchFamily="49" charset="0"/>
              </a:rPr>
              <a:t>		  end</a:t>
            </a:r>
          </a:p>
          <a:p>
            <a:pPr algn="just">
              <a:buFont typeface="Arial" charset="0"/>
              <a:buChar char="•"/>
            </a:pPr>
            <a:endParaRPr lang="en-US" sz="2000"/>
          </a:p>
          <a:p>
            <a:pPr algn="just">
              <a:buFont typeface="Arial" charset="0"/>
              <a:buChar char="•"/>
            </a:pPr>
            <a:r>
              <a:rPr lang="en-US" sz="2000"/>
              <a:t> </a:t>
            </a:r>
            <a:r>
              <a:rPr lang="en-US" sz="2000" b="1"/>
              <a:t>Key Features</a:t>
            </a:r>
            <a:r>
              <a:rPr lang="en-US" sz="2000"/>
              <a:t>:</a:t>
            </a:r>
          </a:p>
          <a:p>
            <a:pPr algn="just"/>
            <a:r>
              <a:rPr lang="en-US" sz="2000"/>
              <a:t> In this third FOR loop, the index variable  </a:t>
            </a:r>
            <a:r>
              <a:rPr lang="en-US" sz="2000">
                <a:latin typeface="Courier New" pitchFamily="49" charset="0"/>
                <a:cs typeface="Courier New" pitchFamily="49" charset="0"/>
              </a:rPr>
              <a:t>n</a:t>
            </a:r>
            <a:r>
              <a:rPr lang="en-US" sz="2000"/>
              <a:t>  first takes on the value 0.1 and then, each trip through the loop, it is </a:t>
            </a:r>
            <a:r>
              <a:rPr lang="en-US" sz="2000" b="1" i="1"/>
              <a:t>increased </a:t>
            </a:r>
            <a:r>
              <a:rPr lang="en-US" sz="2000"/>
              <a:t>by 0.1, up to the limit 1.0.  What this means is that the index variable  </a:t>
            </a:r>
            <a:r>
              <a:rPr lang="en-US" sz="2000">
                <a:latin typeface="Courier New" pitchFamily="49" charset="0"/>
                <a:cs typeface="Courier New" pitchFamily="49" charset="0"/>
              </a:rPr>
              <a:t>n</a:t>
            </a:r>
            <a:r>
              <a:rPr lang="en-US" sz="2000"/>
              <a:t>  takes on the following values:  0.1, 0.2, 0.3, 0.4, 0.5, 0.6, 0.7, 0.8, 0.9, 1.0  .  Thus, the index variable  </a:t>
            </a:r>
            <a:r>
              <a:rPr lang="en-US" sz="2000">
                <a:latin typeface="Courier New" pitchFamily="49" charset="0"/>
                <a:cs typeface="Courier New" pitchFamily="49" charset="0"/>
              </a:rPr>
              <a:t>n</a:t>
            </a:r>
            <a:r>
              <a:rPr lang="en-US" sz="2000"/>
              <a:t>  need not be assigned integer values!  Furthermore, we could do the above in reverse, too, as follows:  </a:t>
            </a:r>
            <a:r>
              <a:rPr lang="en-US" sz="2000">
                <a:latin typeface="Courier New" pitchFamily="49" charset="0"/>
                <a:cs typeface="Courier New" pitchFamily="49" charset="0"/>
              </a:rPr>
              <a:t>n = [1.0: -0.1 : 0.1]</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5"/>
          <p:cNvSpPr>
            <a:spLocks noChangeArrowheads="1"/>
          </p:cNvSpPr>
          <p:nvPr/>
        </p:nvSpPr>
        <p:spPr bwMode="auto">
          <a:xfrm>
            <a:off x="685800" y="1452563"/>
            <a:ext cx="2063750" cy="460375"/>
          </a:xfrm>
          <a:prstGeom prst="rect">
            <a:avLst/>
          </a:prstGeom>
          <a:noFill/>
          <a:ln w="9525">
            <a:noFill/>
            <a:miter lim="800000"/>
            <a:headEnd/>
            <a:tailEnd/>
          </a:ln>
        </p:spPr>
        <p:txBody>
          <a:bodyPr>
            <a:spAutoFit/>
          </a:bodyPr>
          <a:lstStyle/>
          <a:p>
            <a:r>
              <a:rPr lang="en-US" b="1"/>
              <a:t>Example 19:</a:t>
            </a:r>
          </a:p>
        </p:txBody>
      </p:sp>
      <p:sp>
        <p:nvSpPr>
          <p:cNvPr id="156674" name="Text Box 5"/>
          <p:cNvSpPr txBox="1">
            <a:spLocks noChangeArrowheads="1"/>
          </p:cNvSpPr>
          <p:nvPr/>
        </p:nvSpPr>
        <p:spPr bwMode="auto">
          <a:xfrm>
            <a:off x="2897188" y="1490663"/>
            <a:ext cx="5570537" cy="2246312"/>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A = [5 4 3 2 1];</a:t>
            </a:r>
          </a:p>
          <a:p>
            <a:r>
              <a:rPr lang="en-US" sz="2000">
                <a:latin typeface="Courier New" pitchFamily="49" charset="0"/>
                <a:cs typeface="Courier New" pitchFamily="49" charset="0"/>
              </a:rPr>
              <a:t>counter = 1;</a:t>
            </a:r>
          </a:p>
          <a:p>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[1:2:9]</a:t>
            </a:r>
          </a:p>
          <a:p>
            <a:r>
              <a:rPr lang="en-US" sz="2000">
                <a:latin typeface="Courier New" pitchFamily="49" charset="0"/>
                <a:cs typeface="Courier New" pitchFamily="49" charset="0"/>
              </a:rPr>
              <a:t>    A(1,counter)= A(1,counter) + n;</a:t>
            </a:r>
          </a:p>
          <a:p>
            <a:r>
              <a:rPr lang="en-US" sz="2000">
                <a:latin typeface="Courier New" pitchFamily="49" charset="0"/>
                <a:cs typeface="Courier New" pitchFamily="49" charset="0"/>
              </a:rPr>
              <a:t>    counter = counter + 1;</a:t>
            </a:r>
          </a:p>
          <a:p>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A </a:t>
            </a:r>
          </a:p>
        </p:txBody>
      </p:sp>
      <p:sp>
        <p:nvSpPr>
          <p:cNvPr id="156675" name="TextBox 1"/>
          <p:cNvSpPr txBox="1">
            <a:spLocks noChangeArrowheads="1"/>
          </p:cNvSpPr>
          <p:nvPr/>
        </p:nvSpPr>
        <p:spPr bwMode="auto">
          <a:xfrm>
            <a:off x="3919538" y="5162550"/>
            <a:ext cx="1289050" cy="400050"/>
          </a:xfrm>
          <a:prstGeom prst="rect">
            <a:avLst/>
          </a:prstGeom>
          <a:noFill/>
          <a:ln w="9525">
            <a:noFill/>
            <a:miter lim="800000"/>
            <a:headEnd/>
            <a:tailEnd/>
          </a:ln>
        </p:spPr>
        <p:txBody>
          <a:bodyPr>
            <a:spAutoFit/>
          </a:bodyPr>
          <a:lstStyle/>
          <a:p>
            <a:pPr algn="ctr"/>
            <a:r>
              <a:rPr lang="pt-BR" sz="2000">
                <a:latin typeface="Courier New" pitchFamily="49" charset="0"/>
                <a:cs typeface="Courier New" pitchFamily="49" charset="0"/>
              </a:rPr>
              <a:t>A  =  ?</a:t>
            </a:r>
            <a:endParaRPr lang="en-US" sz="2000">
              <a:latin typeface="Courier New" pitchFamily="49" charset="0"/>
              <a:cs typeface="Courier New" pitchFamily="49" charset="0"/>
            </a:endParaRPr>
          </a:p>
        </p:txBody>
      </p:sp>
      <p:sp>
        <p:nvSpPr>
          <p:cNvPr id="156676" name="TextBox 2"/>
          <p:cNvSpPr txBox="1">
            <a:spLocks noChangeArrowheads="1"/>
          </p:cNvSpPr>
          <p:nvPr/>
        </p:nvSpPr>
        <p:spPr bwMode="auto">
          <a:xfrm rot="-2228201">
            <a:off x="1098550" y="2625725"/>
            <a:ext cx="1535113" cy="461963"/>
          </a:xfrm>
          <a:prstGeom prst="rect">
            <a:avLst/>
          </a:prstGeom>
          <a:noFill/>
          <a:ln w="9525">
            <a:noFill/>
            <a:miter lim="800000"/>
            <a:headEnd/>
            <a:tailEnd/>
          </a:ln>
        </p:spPr>
        <p:txBody>
          <a:bodyPr wrap="none">
            <a:spAutoFit/>
          </a:bodyPr>
          <a:lstStyle/>
          <a:p>
            <a:r>
              <a:rPr lang="en-US" b="1">
                <a:solidFill>
                  <a:srgbClr val="FF0000"/>
                </a:solidFill>
              </a:rPr>
              <a:t>TRICKY!!</a:t>
            </a:r>
          </a:p>
        </p:txBody>
      </p:sp>
      <p:cxnSp>
        <p:nvCxnSpPr>
          <p:cNvPr id="5" name="Straight Arrow Connector 4"/>
          <p:cNvCxnSpPr/>
          <p:nvPr/>
        </p:nvCxnSpPr>
        <p:spPr>
          <a:xfrm flipH="1">
            <a:off x="4953000" y="1452563"/>
            <a:ext cx="1219200" cy="75723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6678" name="Rectangle 5"/>
          <p:cNvSpPr>
            <a:spLocks noChangeArrowheads="1"/>
          </p:cNvSpPr>
          <p:nvPr/>
        </p:nvSpPr>
        <p:spPr bwMode="auto">
          <a:xfrm>
            <a:off x="3127375" y="4262438"/>
            <a:ext cx="2865438" cy="461962"/>
          </a:xfrm>
          <a:prstGeom prst="rect">
            <a:avLst/>
          </a:prstGeom>
          <a:noFill/>
          <a:ln w="9525">
            <a:noFill/>
            <a:miter lim="800000"/>
            <a:headEnd/>
            <a:tailEnd/>
          </a:ln>
        </p:spPr>
        <p:txBody>
          <a:bodyPr>
            <a:spAutoFit/>
          </a:bodyPr>
          <a:lstStyle/>
          <a:p>
            <a:r>
              <a:rPr lang="en-US"/>
              <a:t>What will print out?</a:t>
            </a:r>
          </a:p>
        </p:txBody>
      </p:sp>
      <p:sp>
        <p:nvSpPr>
          <p:cNvPr id="156679" name="Text Box 2"/>
          <p:cNvSpPr txBox="1">
            <a:spLocks noChangeArrowheads="1"/>
          </p:cNvSpPr>
          <p:nvPr/>
        </p:nvSpPr>
        <p:spPr bwMode="auto">
          <a:xfrm>
            <a:off x="1160463" y="90488"/>
            <a:ext cx="7891462" cy="954087"/>
          </a:xfrm>
          <a:prstGeom prst="rect">
            <a:avLst/>
          </a:prstGeom>
          <a:noFill/>
          <a:ln w="9525">
            <a:noFill/>
            <a:miter lim="800000"/>
            <a:headEnd/>
            <a:tailEnd/>
          </a:ln>
        </p:spPr>
        <p:txBody>
          <a:bodyPr wrap="none">
            <a:spAutoFit/>
          </a:bodyPr>
          <a:lstStyle/>
          <a:p>
            <a:pPr algn="ctr"/>
            <a:r>
              <a:rPr lang="en-US" sz="2800" b="1"/>
              <a:t>ITERATION</a:t>
            </a:r>
          </a:p>
          <a:p>
            <a:pPr algn="ctr"/>
            <a:r>
              <a:rPr lang="en-US" sz="2800" b="1"/>
              <a:t>(FOR loops; variable indexing)—YOUR TURN</a:t>
            </a: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5"/>
          <p:cNvSpPr>
            <a:spLocks noChangeArrowheads="1"/>
          </p:cNvSpPr>
          <p:nvPr/>
        </p:nvSpPr>
        <p:spPr bwMode="auto">
          <a:xfrm>
            <a:off x="685800" y="1452563"/>
            <a:ext cx="2063750" cy="460375"/>
          </a:xfrm>
          <a:prstGeom prst="rect">
            <a:avLst/>
          </a:prstGeom>
          <a:noFill/>
          <a:ln w="9525">
            <a:noFill/>
            <a:miter lim="800000"/>
            <a:headEnd/>
            <a:tailEnd/>
          </a:ln>
        </p:spPr>
        <p:txBody>
          <a:bodyPr>
            <a:spAutoFit/>
          </a:bodyPr>
          <a:lstStyle/>
          <a:p>
            <a:r>
              <a:rPr lang="en-US" b="1"/>
              <a:t>Example 19:</a:t>
            </a:r>
          </a:p>
        </p:txBody>
      </p:sp>
      <p:sp>
        <p:nvSpPr>
          <p:cNvPr id="157698" name="Text Box 5"/>
          <p:cNvSpPr txBox="1">
            <a:spLocks noChangeArrowheads="1"/>
          </p:cNvSpPr>
          <p:nvPr/>
        </p:nvSpPr>
        <p:spPr bwMode="auto">
          <a:xfrm>
            <a:off x="2897188" y="1490663"/>
            <a:ext cx="5570537" cy="2246312"/>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A = [5 4 3 2 1];</a:t>
            </a:r>
          </a:p>
          <a:p>
            <a:r>
              <a:rPr lang="en-US" sz="2000">
                <a:latin typeface="Courier New" pitchFamily="49" charset="0"/>
                <a:cs typeface="Courier New" pitchFamily="49" charset="0"/>
              </a:rPr>
              <a:t>counter = 1;</a:t>
            </a:r>
          </a:p>
          <a:p>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[1:2:9]</a:t>
            </a:r>
          </a:p>
          <a:p>
            <a:r>
              <a:rPr lang="en-US" sz="2000">
                <a:latin typeface="Courier New" pitchFamily="49" charset="0"/>
                <a:cs typeface="Courier New" pitchFamily="49" charset="0"/>
              </a:rPr>
              <a:t>    A(1,counter)= A(1,counter) + n;</a:t>
            </a:r>
          </a:p>
          <a:p>
            <a:r>
              <a:rPr lang="en-US" sz="2000">
                <a:latin typeface="Courier New" pitchFamily="49" charset="0"/>
                <a:cs typeface="Courier New" pitchFamily="49" charset="0"/>
              </a:rPr>
              <a:t>    counter = counter + 1;</a:t>
            </a:r>
          </a:p>
          <a:p>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A </a:t>
            </a:r>
          </a:p>
        </p:txBody>
      </p:sp>
      <p:sp>
        <p:nvSpPr>
          <p:cNvPr id="157699" name="TextBox 1"/>
          <p:cNvSpPr txBox="1">
            <a:spLocks noChangeArrowheads="1"/>
          </p:cNvSpPr>
          <p:nvPr/>
        </p:nvSpPr>
        <p:spPr bwMode="auto">
          <a:xfrm>
            <a:off x="2286000" y="5162550"/>
            <a:ext cx="5105400" cy="708025"/>
          </a:xfrm>
          <a:prstGeom prst="rect">
            <a:avLst/>
          </a:prstGeom>
          <a:noFill/>
          <a:ln w="9525">
            <a:noFill/>
            <a:miter lim="800000"/>
            <a:headEnd/>
            <a:tailEnd/>
          </a:ln>
        </p:spPr>
        <p:txBody>
          <a:bodyPr>
            <a:spAutoFit/>
          </a:bodyPr>
          <a:lstStyle/>
          <a:p>
            <a:r>
              <a:rPr lang="pt-BR" sz="2000" b="1">
                <a:solidFill>
                  <a:srgbClr val="FF0000"/>
                </a:solidFill>
                <a:latin typeface="Courier New" pitchFamily="49" charset="0"/>
                <a:cs typeface="Courier New" pitchFamily="49" charset="0"/>
              </a:rPr>
              <a:t>A =</a:t>
            </a:r>
          </a:p>
          <a:p>
            <a:r>
              <a:rPr lang="pt-BR" sz="2000" b="1">
                <a:solidFill>
                  <a:srgbClr val="FF0000"/>
                </a:solidFill>
                <a:latin typeface="Courier New" pitchFamily="49" charset="0"/>
                <a:cs typeface="Courier New" pitchFamily="49" charset="0"/>
              </a:rPr>
              <a:t>     6     7     8     9    10</a:t>
            </a:r>
            <a:endParaRPr lang="en-US" sz="2000" b="1">
              <a:solidFill>
                <a:srgbClr val="FF0000"/>
              </a:solidFill>
              <a:latin typeface="Courier New" pitchFamily="49" charset="0"/>
              <a:cs typeface="Courier New" pitchFamily="49" charset="0"/>
            </a:endParaRPr>
          </a:p>
        </p:txBody>
      </p:sp>
      <p:sp>
        <p:nvSpPr>
          <p:cNvPr id="157700" name="TextBox 2"/>
          <p:cNvSpPr txBox="1">
            <a:spLocks noChangeArrowheads="1"/>
          </p:cNvSpPr>
          <p:nvPr/>
        </p:nvSpPr>
        <p:spPr bwMode="auto">
          <a:xfrm rot="-2228201">
            <a:off x="1098550" y="2625725"/>
            <a:ext cx="1535113" cy="461963"/>
          </a:xfrm>
          <a:prstGeom prst="rect">
            <a:avLst/>
          </a:prstGeom>
          <a:noFill/>
          <a:ln w="9525">
            <a:noFill/>
            <a:miter lim="800000"/>
            <a:headEnd/>
            <a:tailEnd/>
          </a:ln>
        </p:spPr>
        <p:txBody>
          <a:bodyPr wrap="none">
            <a:spAutoFit/>
          </a:bodyPr>
          <a:lstStyle/>
          <a:p>
            <a:r>
              <a:rPr lang="en-US" b="1">
                <a:solidFill>
                  <a:srgbClr val="FF0000"/>
                </a:solidFill>
              </a:rPr>
              <a:t>TRICKY!!</a:t>
            </a:r>
          </a:p>
        </p:txBody>
      </p:sp>
      <p:cxnSp>
        <p:nvCxnSpPr>
          <p:cNvPr id="5" name="Straight Arrow Connector 4"/>
          <p:cNvCxnSpPr/>
          <p:nvPr/>
        </p:nvCxnSpPr>
        <p:spPr>
          <a:xfrm flipH="1">
            <a:off x="4953000" y="1452563"/>
            <a:ext cx="1219200" cy="75723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7702" name="Rectangle 5"/>
          <p:cNvSpPr>
            <a:spLocks noChangeArrowheads="1"/>
          </p:cNvSpPr>
          <p:nvPr/>
        </p:nvSpPr>
        <p:spPr bwMode="auto">
          <a:xfrm>
            <a:off x="3127375" y="4262438"/>
            <a:ext cx="2865438" cy="461962"/>
          </a:xfrm>
          <a:prstGeom prst="rect">
            <a:avLst/>
          </a:prstGeom>
          <a:noFill/>
          <a:ln w="9525">
            <a:noFill/>
            <a:miter lim="800000"/>
            <a:headEnd/>
            <a:tailEnd/>
          </a:ln>
        </p:spPr>
        <p:txBody>
          <a:bodyPr>
            <a:spAutoFit/>
          </a:bodyPr>
          <a:lstStyle/>
          <a:p>
            <a:r>
              <a:rPr lang="en-US"/>
              <a:t>What will print out?</a:t>
            </a:r>
          </a:p>
        </p:txBody>
      </p:sp>
      <p:sp>
        <p:nvSpPr>
          <p:cNvPr id="157703" name="Text Box 2"/>
          <p:cNvSpPr txBox="1">
            <a:spLocks noChangeArrowheads="1"/>
          </p:cNvSpPr>
          <p:nvPr/>
        </p:nvSpPr>
        <p:spPr bwMode="auto">
          <a:xfrm>
            <a:off x="1160463" y="90488"/>
            <a:ext cx="7891462" cy="954087"/>
          </a:xfrm>
          <a:prstGeom prst="rect">
            <a:avLst/>
          </a:prstGeom>
          <a:noFill/>
          <a:ln w="9525">
            <a:noFill/>
            <a:miter lim="800000"/>
            <a:headEnd/>
            <a:tailEnd/>
          </a:ln>
        </p:spPr>
        <p:txBody>
          <a:bodyPr wrap="none">
            <a:spAutoFit/>
          </a:bodyPr>
          <a:lstStyle/>
          <a:p>
            <a:pPr algn="ctr"/>
            <a:r>
              <a:rPr lang="en-US" sz="2800" b="1"/>
              <a:t>ITERATION</a:t>
            </a:r>
          </a:p>
          <a:p>
            <a:pPr algn="ctr"/>
            <a:r>
              <a:rPr lang="en-US" sz="2800" b="1"/>
              <a:t>(FOR loops; variable indexing)—YOUR TURN</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Text Box 2"/>
          <p:cNvSpPr txBox="1">
            <a:spLocks noChangeArrowheads="1"/>
          </p:cNvSpPr>
          <p:nvPr/>
        </p:nvSpPr>
        <p:spPr bwMode="auto">
          <a:xfrm>
            <a:off x="2447925" y="304800"/>
            <a:ext cx="4235450" cy="519113"/>
          </a:xfrm>
          <a:prstGeom prst="rect">
            <a:avLst/>
          </a:prstGeom>
          <a:noFill/>
          <a:ln w="9525">
            <a:noFill/>
            <a:miter lim="800000"/>
            <a:headEnd/>
            <a:tailEnd/>
          </a:ln>
        </p:spPr>
        <p:txBody>
          <a:bodyPr wrap="none">
            <a:spAutoFit/>
          </a:bodyPr>
          <a:lstStyle/>
          <a:p>
            <a:pPr algn="ctr"/>
            <a:r>
              <a:rPr lang="en-US" sz="2800" b="1"/>
              <a:t>ITERATION (FOR loops)</a:t>
            </a:r>
          </a:p>
        </p:txBody>
      </p:sp>
      <p:sp>
        <p:nvSpPr>
          <p:cNvPr id="158722" name="Rectangle 5"/>
          <p:cNvSpPr>
            <a:spLocks noChangeArrowheads="1"/>
          </p:cNvSpPr>
          <p:nvPr/>
        </p:nvSpPr>
        <p:spPr bwMode="auto">
          <a:xfrm>
            <a:off x="976313" y="2044700"/>
            <a:ext cx="7188200" cy="2678113"/>
          </a:xfrm>
          <a:prstGeom prst="rect">
            <a:avLst/>
          </a:prstGeom>
          <a:noFill/>
          <a:ln w="9525">
            <a:noFill/>
            <a:miter lim="800000"/>
            <a:headEnd/>
            <a:tailEnd/>
          </a:ln>
        </p:spPr>
        <p:txBody>
          <a:bodyPr>
            <a:spAutoFit/>
          </a:bodyPr>
          <a:lstStyle/>
          <a:p>
            <a:pPr algn="just"/>
            <a:r>
              <a:rPr lang="en-US"/>
              <a:t>Study the preceding discussions and example problems </a:t>
            </a:r>
            <a:r>
              <a:rPr lang="en-US" b="1"/>
              <a:t>VERY CAREFULLY</a:t>
            </a:r>
            <a:r>
              <a:rPr lang="en-US"/>
              <a:t> to ensure that you understand completely what each FOR loop is doing, AND WHY!</a:t>
            </a:r>
          </a:p>
          <a:p>
            <a:pPr algn="just"/>
            <a:endParaRPr lang="en-US"/>
          </a:p>
          <a:p>
            <a:pPr algn="just"/>
            <a:r>
              <a:rPr lang="en-US"/>
              <a:t>These problems are VERY REPRESENTATIVE of those you might encounter in the future . . . </a:t>
            </a: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Text Box 2"/>
          <p:cNvSpPr txBox="1">
            <a:spLocks noChangeArrowheads="1"/>
          </p:cNvSpPr>
          <p:nvPr/>
        </p:nvSpPr>
        <p:spPr bwMode="auto">
          <a:xfrm>
            <a:off x="2470150" y="2522538"/>
            <a:ext cx="4189413" cy="1384300"/>
          </a:xfrm>
          <a:prstGeom prst="rect">
            <a:avLst/>
          </a:prstGeom>
          <a:noFill/>
          <a:ln w="9525">
            <a:noFill/>
            <a:miter lim="800000"/>
            <a:headEnd/>
            <a:tailEnd/>
          </a:ln>
        </p:spPr>
        <p:txBody>
          <a:bodyPr wrap="none">
            <a:spAutoFit/>
          </a:bodyPr>
          <a:lstStyle/>
          <a:p>
            <a:pPr algn="ctr"/>
            <a:r>
              <a:rPr lang="en-US" sz="2800" b="1"/>
              <a:t>CHAPTER 7</a:t>
            </a:r>
          </a:p>
          <a:p>
            <a:pPr algn="ctr"/>
            <a:endParaRPr lang="en-US" sz="2800" b="1"/>
          </a:p>
          <a:p>
            <a:pPr algn="ctr"/>
            <a:r>
              <a:rPr lang="en-US" sz="2800" b="1"/>
              <a:t>Write a Matlab Program</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2"/>
          <p:cNvSpPr>
            <a:spLocks noGrp="1" noChangeArrowheads="1"/>
          </p:cNvSpPr>
          <p:nvPr>
            <p:ph type="title"/>
          </p:nvPr>
        </p:nvSpPr>
        <p:spPr bwMode="auto">
          <a:xfrm>
            <a:off x="609600" y="304800"/>
            <a:ext cx="7772400" cy="609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Matlab Tutorial Video</a:t>
            </a:r>
          </a:p>
        </p:txBody>
      </p:sp>
      <p:sp>
        <p:nvSpPr>
          <p:cNvPr id="162818" name="Rectangle 3"/>
          <p:cNvSpPr txBox="1">
            <a:spLocks noChangeArrowheads="1"/>
          </p:cNvSpPr>
          <p:nvPr/>
        </p:nvSpPr>
        <p:spPr bwMode="auto">
          <a:xfrm>
            <a:off x="381000" y="1219200"/>
            <a:ext cx="8382000" cy="3046413"/>
          </a:xfrm>
          <a:prstGeom prst="rect">
            <a:avLst/>
          </a:prstGeom>
          <a:noFill/>
          <a:ln w="9525">
            <a:noFill/>
            <a:miter lim="800000"/>
            <a:headEnd/>
            <a:tailEnd/>
          </a:ln>
        </p:spPr>
        <p:txBody>
          <a:bodyPr>
            <a:spAutoFit/>
          </a:bodyPr>
          <a:lstStyle/>
          <a:p>
            <a:pPr fontAlgn="t"/>
            <a:r>
              <a:rPr lang="en-US"/>
              <a:t>1. Online demo video - Writing a Matlab Program (05:43) </a:t>
            </a:r>
          </a:p>
          <a:p>
            <a:pPr lvl="1" fontAlgn="t">
              <a:buFont typeface="Arial" charset="0"/>
              <a:buChar char="•"/>
            </a:pPr>
            <a:r>
              <a:rPr lang="en-US"/>
              <a:t>http://www.mathworks.com/videos/matlab/writing-a-matlab-program.html</a:t>
            </a:r>
          </a:p>
          <a:p>
            <a:pPr fontAlgn="t"/>
            <a:endParaRPr lang="en-US"/>
          </a:p>
          <a:p>
            <a:pPr fontAlgn="t"/>
            <a:endParaRPr lang="en-US"/>
          </a:p>
          <a:p>
            <a:pPr fontAlgn="t"/>
            <a:r>
              <a:rPr lang="en-US"/>
              <a:t>Links are also available at class website resource page: http://solar.gmu.edu/teaching/2011_CDS130/Resources.html</a:t>
            </a:r>
          </a:p>
          <a:p>
            <a:pPr fontAlgn="t"/>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2"/>
          <p:cNvSpPr txBox="1">
            <a:spLocks noChangeArrowheads="1"/>
          </p:cNvSpPr>
          <p:nvPr/>
        </p:nvSpPr>
        <p:spPr bwMode="auto">
          <a:xfrm>
            <a:off x="2398713" y="304800"/>
            <a:ext cx="4319587" cy="523875"/>
          </a:xfrm>
          <a:prstGeom prst="rect">
            <a:avLst/>
          </a:prstGeom>
          <a:noFill/>
          <a:ln w="9525">
            <a:noFill/>
            <a:miter lim="800000"/>
            <a:headEnd/>
            <a:tailEnd/>
          </a:ln>
        </p:spPr>
        <p:txBody>
          <a:bodyPr wrap="none">
            <a:spAutoFit/>
          </a:bodyPr>
          <a:lstStyle/>
          <a:p>
            <a:pPr algn="ctr"/>
            <a:r>
              <a:rPr lang="en-US" sz="2800" b="1"/>
              <a:t>THE MATLAB DESKTOP</a:t>
            </a:r>
          </a:p>
        </p:txBody>
      </p:sp>
      <p:pic>
        <p:nvPicPr>
          <p:cNvPr id="26626" name="Picture 1"/>
          <p:cNvPicPr>
            <a:picLocks noChangeAspect="1"/>
          </p:cNvPicPr>
          <p:nvPr/>
        </p:nvPicPr>
        <p:blipFill>
          <a:blip r:embed="rId3"/>
          <a:srcRect/>
          <a:stretch>
            <a:fillRect/>
          </a:stretch>
        </p:blipFill>
        <p:spPr bwMode="auto">
          <a:xfrm>
            <a:off x="685800" y="1027113"/>
            <a:ext cx="7772400" cy="5600700"/>
          </a:xfrm>
          <a:prstGeom prst="rect">
            <a:avLst/>
          </a:prstGeom>
          <a:noFill/>
          <a:ln w="9525">
            <a:noFill/>
            <a:miter lim="800000"/>
            <a:headEnd/>
            <a:tailEnd/>
          </a:ln>
        </p:spPr>
      </p:pic>
      <p:sp>
        <p:nvSpPr>
          <p:cNvPr id="3" name="Oval 2"/>
          <p:cNvSpPr/>
          <p:nvPr/>
        </p:nvSpPr>
        <p:spPr>
          <a:xfrm rot="5400000">
            <a:off x="-880269" y="2937669"/>
            <a:ext cx="4714875" cy="24971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628" name="TextBox 3"/>
          <p:cNvSpPr txBox="1">
            <a:spLocks noChangeArrowheads="1"/>
          </p:cNvSpPr>
          <p:nvPr/>
        </p:nvSpPr>
        <p:spPr bwMode="auto">
          <a:xfrm>
            <a:off x="304800" y="1371600"/>
            <a:ext cx="2301875" cy="830263"/>
          </a:xfrm>
          <a:prstGeom prst="rect">
            <a:avLst/>
          </a:prstGeom>
          <a:solidFill>
            <a:schemeClr val="bg1">
              <a:alpha val="74117"/>
            </a:schemeClr>
          </a:solidFill>
          <a:ln w="9525">
            <a:noFill/>
            <a:miter lim="800000"/>
            <a:headEnd/>
            <a:tailEnd/>
          </a:ln>
        </p:spPr>
        <p:txBody>
          <a:bodyPr wrap="none">
            <a:spAutoFit/>
          </a:bodyPr>
          <a:lstStyle/>
          <a:p>
            <a:pPr algn="ctr"/>
            <a:r>
              <a:rPr lang="en-US">
                <a:solidFill>
                  <a:srgbClr val="FF0000"/>
                </a:solidFill>
              </a:rPr>
              <a:t>FILES IN </a:t>
            </a:r>
          </a:p>
          <a:p>
            <a:pPr algn="ctr"/>
            <a:r>
              <a:rPr lang="en-US">
                <a:solidFill>
                  <a:srgbClr val="FF0000"/>
                </a:solidFill>
              </a:rPr>
              <a:t>CURRENT DIR</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2"/>
          <p:cNvSpPr>
            <a:spLocks noGrp="1" noChangeArrowheads="1"/>
          </p:cNvSpPr>
          <p:nvPr>
            <p:ph type="title"/>
          </p:nvPr>
        </p:nvSpPr>
        <p:spPr bwMode="auto">
          <a:xfrm>
            <a:off x="304800" y="152400"/>
            <a:ext cx="8458200" cy="609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Write a Matlab program</a:t>
            </a:r>
          </a:p>
        </p:txBody>
      </p:sp>
      <p:sp>
        <p:nvSpPr>
          <p:cNvPr id="5" name="Rectangle 3"/>
          <p:cNvSpPr txBox="1">
            <a:spLocks noChangeArrowheads="1"/>
          </p:cNvSpPr>
          <p:nvPr/>
        </p:nvSpPr>
        <p:spPr bwMode="auto">
          <a:xfrm>
            <a:off x="304800" y="914400"/>
            <a:ext cx="8153400" cy="1200150"/>
          </a:xfrm>
          <a:prstGeom prst="rect">
            <a:avLst/>
          </a:prstGeom>
          <a:solidFill>
            <a:schemeClr val="bg1">
              <a:lumMod val="85000"/>
            </a:schemeClr>
          </a:solidFill>
          <a:ln w="9525">
            <a:noFill/>
            <a:miter lim="800000"/>
            <a:headEnd/>
            <a:tailEnd/>
          </a:ln>
        </p:spPr>
        <p:txBody>
          <a:bodyPr>
            <a:spAutoFit/>
          </a:bodyPr>
          <a:lstStyle/>
          <a:p>
            <a:pPr marL="457200" indent="-457200">
              <a:defRPr/>
            </a:pPr>
            <a:r>
              <a:rPr lang="en-US" b="1" dirty="0"/>
              <a:t>Exercise: create a </a:t>
            </a:r>
            <a:r>
              <a:rPr lang="en-US" b="1" dirty="0" err="1"/>
              <a:t>Matlab</a:t>
            </a:r>
            <a:r>
              <a:rPr lang="en-US" b="1" dirty="0"/>
              <a:t> program file named as “</a:t>
            </a:r>
            <a:r>
              <a:rPr lang="en-US" b="1" dirty="0" err="1"/>
              <a:t>prey.m</a:t>
            </a:r>
            <a:r>
              <a:rPr lang="en-US" b="1" dirty="0"/>
              <a:t>” with the following codes. Make sure that you save the file and run the code without an error. </a:t>
            </a:r>
            <a:endParaRPr lang="en-US" dirty="0"/>
          </a:p>
        </p:txBody>
      </p:sp>
      <p:sp>
        <p:nvSpPr>
          <p:cNvPr id="4" name="Rectangle 3"/>
          <p:cNvSpPr txBox="1">
            <a:spLocks noChangeArrowheads="1"/>
          </p:cNvSpPr>
          <p:nvPr/>
        </p:nvSpPr>
        <p:spPr bwMode="auto">
          <a:xfrm>
            <a:off x="228600" y="2286000"/>
            <a:ext cx="8610600" cy="4246563"/>
          </a:xfrm>
          <a:prstGeom prst="rect">
            <a:avLst/>
          </a:prstGeom>
          <a:solidFill>
            <a:schemeClr val="bg1">
              <a:lumMod val="85000"/>
            </a:schemeClr>
          </a:solidFill>
          <a:ln w="9525">
            <a:noFill/>
            <a:miter lim="800000"/>
            <a:headEnd/>
            <a:tailEnd/>
          </a:ln>
        </p:spPr>
        <p:txBody>
          <a:bodyPr>
            <a:spAutoFit/>
          </a:bodyPr>
          <a:lstStyle/>
          <a:p>
            <a:pPr marL="457200" indent="-457200">
              <a:defRPr/>
            </a:pPr>
            <a:r>
              <a:rPr lang="en-US" sz="1800" b="1" dirty="0"/>
              <a:t>clear</a:t>
            </a:r>
          </a:p>
          <a:p>
            <a:pPr marL="457200" indent="-457200">
              <a:defRPr/>
            </a:pPr>
            <a:r>
              <a:rPr lang="en-US" sz="1800" b="1" dirty="0"/>
              <a:t>R(1)=100.0   %initial population of rabbits</a:t>
            </a:r>
          </a:p>
          <a:p>
            <a:pPr marL="457200" indent="-457200">
              <a:defRPr/>
            </a:pPr>
            <a:r>
              <a:rPr lang="en-US" sz="1800" b="1" dirty="0"/>
              <a:t>F(1)=20.0    %initial population of </a:t>
            </a:r>
            <a:r>
              <a:rPr lang="en-US" sz="1800" b="1" dirty="0" err="1"/>
              <a:t>foxs</a:t>
            </a:r>
            <a:endParaRPr lang="en-US" sz="1800" b="1" dirty="0"/>
          </a:p>
          <a:p>
            <a:pPr marL="457200" indent="-457200">
              <a:defRPr/>
            </a:pPr>
            <a:r>
              <a:rPr lang="en-US" sz="1800" b="1" dirty="0" err="1"/>
              <a:t>BR_rabbit</a:t>
            </a:r>
            <a:r>
              <a:rPr lang="en-US" sz="1800" b="1" dirty="0"/>
              <a:t>=0.5     %birth rate of rabbit </a:t>
            </a:r>
          </a:p>
          <a:p>
            <a:pPr marL="457200" indent="-457200">
              <a:defRPr/>
            </a:pPr>
            <a:r>
              <a:rPr lang="en-US" sz="1800" b="1" dirty="0" err="1"/>
              <a:t>DR_rabbit_INT</a:t>
            </a:r>
            <a:r>
              <a:rPr lang="en-US" sz="1800" b="1" dirty="0"/>
              <a:t>=0.02   %death date of rabbit (prey) due to interaction</a:t>
            </a:r>
          </a:p>
          <a:p>
            <a:pPr marL="457200" indent="-457200">
              <a:defRPr/>
            </a:pPr>
            <a:r>
              <a:rPr lang="en-US" sz="1800" b="1" dirty="0" err="1"/>
              <a:t>DR_fox</a:t>
            </a:r>
            <a:r>
              <a:rPr lang="en-US" sz="1800" b="1" dirty="0"/>
              <a:t>=0.1     %death rate of fox</a:t>
            </a:r>
          </a:p>
          <a:p>
            <a:pPr marL="457200" indent="-457200">
              <a:defRPr/>
            </a:pPr>
            <a:r>
              <a:rPr lang="en-US" sz="1800" b="1" dirty="0" err="1"/>
              <a:t>BR_fox_INT</a:t>
            </a:r>
            <a:r>
              <a:rPr lang="en-US" sz="1800" b="1" dirty="0"/>
              <a:t>= 0.001 % birth rate of fox (predator) due to interaction</a:t>
            </a:r>
          </a:p>
          <a:p>
            <a:pPr marL="457200" indent="-457200">
              <a:defRPr/>
            </a:pPr>
            <a:endParaRPr lang="en-US" sz="1800" b="1" dirty="0"/>
          </a:p>
          <a:p>
            <a:pPr marL="457200" indent="-457200">
              <a:defRPr/>
            </a:pPr>
            <a:r>
              <a:rPr lang="en-US" sz="1800" b="1" dirty="0"/>
              <a:t>for </a:t>
            </a:r>
            <a:r>
              <a:rPr lang="en-US" sz="1800" b="1" dirty="0" err="1"/>
              <a:t>i</a:t>
            </a:r>
            <a:r>
              <a:rPr lang="en-US" sz="1800" b="1" dirty="0"/>
              <a:t>=1:40</a:t>
            </a:r>
          </a:p>
          <a:p>
            <a:pPr marL="457200" indent="-457200">
              <a:defRPr/>
            </a:pPr>
            <a:r>
              <a:rPr lang="en-US" sz="1800" b="1" dirty="0"/>
              <a:t>  R(i+1)=R(</a:t>
            </a:r>
            <a:r>
              <a:rPr lang="en-US" sz="1800" b="1" dirty="0" err="1"/>
              <a:t>i</a:t>
            </a:r>
            <a:r>
              <a:rPr lang="en-US" sz="1800" b="1" dirty="0"/>
              <a:t>)+</a:t>
            </a:r>
            <a:r>
              <a:rPr lang="en-US" sz="1800" b="1" dirty="0" err="1"/>
              <a:t>BR_rabbit</a:t>
            </a:r>
            <a:r>
              <a:rPr lang="en-US" sz="1800" b="1" dirty="0"/>
              <a:t>*R(</a:t>
            </a:r>
            <a:r>
              <a:rPr lang="en-US" sz="1800" b="1" dirty="0" err="1"/>
              <a:t>i</a:t>
            </a:r>
            <a:r>
              <a:rPr lang="en-US" sz="1800" b="1" dirty="0"/>
              <a:t>)-</a:t>
            </a:r>
            <a:r>
              <a:rPr lang="en-US" sz="1800" b="1" dirty="0" err="1"/>
              <a:t>DR_rabbit_INT</a:t>
            </a:r>
            <a:r>
              <a:rPr lang="en-US" sz="1800" b="1" dirty="0"/>
              <a:t>*R(</a:t>
            </a:r>
            <a:r>
              <a:rPr lang="en-US" sz="1800" b="1" dirty="0" err="1"/>
              <a:t>i</a:t>
            </a:r>
            <a:r>
              <a:rPr lang="en-US" sz="1800" b="1" dirty="0"/>
              <a:t>)*F(</a:t>
            </a:r>
            <a:r>
              <a:rPr lang="en-US" sz="1800" b="1" dirty="0" err="1"/>
              <a:t>i</a:t>
            </a:r>
            <a:r>
              <a:rPr lang="en-US" sz="1800" b="1" dirty="0"/>
              <a:t>)</a:t>
            </a:r>
          </a:p>
          <a:p>
            <a:pPr marL="457200" indent="-457200">
              <a:defRPr/>
            </a:pPr>
            <a:r>
              <a:rPr lang="en-US" sz="1800" b="1" dirty="0"/>
              <a:t>  F(i+1)=F(</a:t>
            </a:r>
            <a:r>
              <a:rPr lang="en-US" sz="1800" b="1" dirty="0" err="1"/>
              <a:t>i</a:t>
            </a:r>
            <a:r>
              <a:rPr lang="en-US" sz="1800" b="1" dirty="0"/>
              <a:t>)-</a:t>
            </a:r>
            <a:r>
              <a:rPr lang="en-US" sz="1800" b="1" dirty="0" err="1"/>
              <a:t>DR_fox</a:t>
            </a:r>
            <a:r>
              <a:rPr lang="en-US" sz="1800" b="1" dirty="0"/>
              <a:t>*F(</a:t>
            </a:r>
            <a:r>
              <a:rPr lang="en-US" sz="1800" b="1" dirty="0" err="1"/>
              <a:t>i</a:t>
            </a:r>
            <a:r>
              <a:rPr lang="en-US" sz="1800" b="1" dirty="0"/>
              <a:t>)+</a:t>
            </a:r>
            <a:r>
              <a:rPr lang="en-US" sz="1800" b="1" dirty="0" err="1"/>
              <a:t>BR_fox_INT</a:t>
            </a:r>
            <a:r>
              <a:rPr lang="en-US" sz="1800" b="1" dirty="0"/>
              <a:t>*F(</a:t>
            </a:r>
            <a:r>
              <a:rPr lang="en-US" sz="1800" b="1" dirty="0" err="1"/>
              <a:t>i</a:t>
            </a:r>
            <a:r>
              <a:rPr lang="en-US" sz="1800" b="1" dirty="0"/>
              <a:t>)*R(</a:t>
            </a:r>
            <a:r>
              <a:rPr lang="en-US" sz="1800" b="1" dirty="0" err="1"/>
              <a:t>i</a:t>
            </a:r>
            <a:r>
              <a:rPr lang="en-US" sz="1800" b="1" dirty="0"/>
              <a:t>)</a:t>
            </a:r>
          </a:p>
          <a:p>
            <a:pPr marL="457200" indent="-457200">
              <a:defRPr/>
            </a:pPr>
            <a:r>
              <a:rPr lang="en-US" sz="1800" b="1" dirty="0"/>
              <a:t>end</a:t>
            </a:r>
          </a:p>
          <a:p>
            <a:pPr marL="457200" indent="-457200">
              <a:defRPr/>
            </a:pPr>
            <a:endParaRPr lang="en-US" sz="1800" b="1" dirty="0"/>
          </a:p>
          <a:p>
            <a:pPr marL="457200" indent="-457200">
              <a:defRPr/>
            </a:pPr>
            <a:r>
              <a:rPr lang="en-US" sz="1800" b="1" dirty="0"/>
              <a:t>figure(1); plot(R,'*')</a:t>
            </a:r>
          </a:p>
          <a:p>
            <a:pPr marL="457200" indent="-457200">
              <a:defRPr/>
            </a:pPr>
            <a:r>
              <a:rPr lang="en-US" sz="1800" b="1" dirty="0"/>
              <a:t>figure(2); plot(F,'-')</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Text Box 2"/>
          <p:cNvSpPr txBox="1">
            <a:spLocks noChangeArrowheads="1"/>
          </p:cNvSpPr>
          <p:nvPr/>
        </p:nvSpPr>
        <p:spPr bwMode="auto">
          <a:xfrm>
            <a:off x="1955800" y="2522538"/>
            <a:ext cx="5218113" cy="1384300"/>
          </a:xfrm>
          <a:prstGeom prst="rect">
            <a:avLst/>
          </a:prstGeom>
          <a:noFill/>
          <a:ln w="9525">
            <a:noFill/>
            <a:miter lim="800000"/>
            <a:headEnd/>
            <a:tailEnd/>
          </a:ln>
        </p:spPr>
        <p:txBody>
          <a:bodyPr wrap="none">
            <a:spAutoFit/>
          </a:bodyPr>
          <a:lstStyle/>
          <a:p>
            <a:pPr algn="ctr"/>
            <a:r>
              <a:rPr lang="en-US" sz="2800" b="1"/>
              <a:t>CHAPTER 8</a:t>
            </a:r>
          </a:p>
          <a:p>
            <a:pPr algn="ctr"/>
            <a:endParaRPr lang="en-US" sz="2800" b="1"/>
          </a:p>
          <a:p>
            <a:pPr algn="ctr"/>
            <a:r>
              <a:rPr lang="en-US" sz="2800" b="1"/>
              <a:t>BASIC GRAPHS AND PLOTS</a:t>
            </a: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2"/>
          <p:cNvSpPr>
            <a:spLocks noGrp="1" noChangeArrowheads="1"/>
          </p:cNvSpPr>
          <p:nvPr>
            <p:ph type="title"/>
          </p:nvPr>
        </p:nvSpPr>
        <p:spPr bwMode="auto">
          <a:xfrm>
            <a:off x="533400" y="304800"/>
            <a:ext cx="7772400" cy="609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Sample</a:t>
            </a:r>
          </a:p>
        </p:txBody>
      </p:sp>
      <p:sp>
        <p:nvSpPr>
          <p:cNvPr id="8" name="Rectangle 3"/>
          <p:cNvSpPr txBox="1">
            <a:spLocks noChangeArrowheads="1"/>
          </p:cNvSpPr>
          <p:nvPr/>
        </p:nvSpPr>
        <p:spPr bwMode="auto">
          <a:xfrm>
            <a:off x="228600" y="3257550"/>
            <a:ext cx="7924800" cy="2246313"/>
          </a:xfrm>
          <a:prstGeom prst="rect">
            <a:avLst/>
          </a:prstGeom>
          <a:solidFill>
            <a:schemeClr val="bg1">
              <a:lumMod val="85000"/>
            </a:schemeClr>
          </a:solidFill>
          <a:ln w="9525">
            <a:noFill/>
            <a:miter lim="800000"/>
            <a:headEnd/>
            <a:tailEnd/>
          </a:ln>
        </p:spPr>
        <p:txBody>
          <a:bodyPr>
            <a:spAutoFit/>
          </a:bodyPr>
          <a:lstStyle/>
          <a:p>
            <a:pPr marL="457200" indent="-457200">
              <a:defRPr/>
            </a:pPr>
            <a:r>
              <a:rPr lang="en-US" sz="2000" dirty="0">
                <a:latin typeface="Courier New" pitchFamily="49" charset="0"/>
                <a:cs typeface="Courier New" pitchFamily="49" charset="0"/>
              </a:rPr>
              <a:t>clear</a:t>
            </a:r>
          </a:p>
          <a:p>
            <a:pPr>
              <a:defRPr/>
            </a:pPr>
            <a:r>
              <a:rPr lang="en-US" sz="2000" dirty="0">
                <a:latin typeface="Courier New" pitchFamily="49" charset="0"/>
                <a:cs typeface="Courier New" pitchFamily="49" charset="0"/>
              </a:rPr>
              <a:t>B(1)=1000;</a:t>
            </a:r>
          </a:p>
          <a:p>
            <a:pPr>
              <a:defRPr/>
            </a:pPr>
            <a:r>
              <a:rPr lang="en-US" sz="2000" dirty="0">
                <a:latin typeface="Courier New" pitchFamily="49" charset="0"/>
                <a:cs typeface="Courier New" pitchFamily="49" charset="0"/>
              </a:rPr>
              <a:t>rate = 0.15;</a:t>
            </a:r>
          </a:p>
          <a:p>
            <a:pPr>
              <a:defRPr/>
            </a:pPr>
            <a:r>
              <a:rPr lang="en-US" sz="2000" dirty="0">
                <a:latin typeface="Courier New" pitchFamily="49" charset="0"/>
                <a:cs typeface="Courier New" pitchFamily="49" charset="0"/>
              </a:rPr>
              <a:t>for </a:t>
            </a:r>
            <a:r>
              <a:rPr lang="en-US" sz="2000" dirty="0" err="1">
                <a:latin typeface="Courier New" pitchFamily="49" charset="0"/>
                <a:cs typeface="Courier New" pitchFamily="49" charset="0"/>
              </a:rPr>
              <a:t>i</a:t>
            </a:r>
            <a:r>
              <a:rPr lang="en-US" sz="2000" dirty="0">
                <a:latin typeface="Courier New" pitchFamily="49" charset="0"/>
                <a:cs typeface="Courier New" pitchFamily="49" charset="0"/>
              </a:rPr>
              <a:t> = [1:19]</a:t>
            </a:r>
          </a:p>
          <a:p>
            <a:pPr>
              <a:defRPr/>
            </a:pPr>
            <a:r>
              <a:rPr lang="en-US" sz="2000" dirty="0">
                <a:latin typeface="Courier New" pitchFamily="49" charset="0"/>
                <a:cs typeface="Courier New" pitchFamily="49" charset="0"/>
              </a:rPr>
              <a:t>   B(i+1) = B(</a:t>
            </a:r>
            <a:r>
              <a:rPr lang="en-US" sz="2000" dirty="0" err="1">
                <a:latin typeface="Courier New" pitchFamily="49" charset="0"/>
                <a:cs typeface="Courier New" pitchFamily="49" charset="0"/>
              </a:rPr>
              <a:t>i</a:t>
            </a:r>
            <a:r>
              <a:rPr lang="en-US" sz="2000" dirty="0">
                <a:latin typeface="Courier New" pitchFamily="49" charset="0"/>
                <a:cs typeface="Courier New" pitchFamily="49" charset="0"/>
              </a:rPr>
              <a:t>)+rate*B(</a:t>
            </a:r>
            <a:r>
              <a:rPr lang="en-US" sz="2000" dirty="0" err="1">
                <a:latin typeface="Courier New" pitchFamily="49" charset="0"/>
                <a:cs typeface="Courier New" pitchFamily="49" charset="0"/>
              </a:rPr>
              <a:t>i</a:t>
            </a:r>
            <a:r>
              <a:rPr lang="en-US" sz="2000" dirty="0">
                <a:latin typeface="Courier New" pitchFamily="49" charset="0"/>
                <a:cs typeface="Courier New" pitchFamily="49" charset="0"/>
              </a:rPr>
              <a:t>);</a:t>
            </a:r>
          </a:p>
          <a:p>
            <a:pPr>
              <a:defRPr/>
            </a:pPr>
            <a:r>
              <a:rPr lang="en-US" sz="2000" dirty="0">
                <a:latin typeface="Courier New" pitchFamily="49" charset="0"/>
                <a:cs typeface="Courier New" pitchFamily="49" charset="0"/>
              </a:rPr>
              <a:t>end </a:t>
            </a:r>
          </a:p>
          <a:p>
            <a:pPr>
              <a:defRPr/>
            </a:pPr>
            <a:r>
              <a:rPr lang="en-US" sz="2000" dirty="0">
                <a:latin typeface="Courier New" pitchFamily="49" charset="0"/>
                <a:cs typeface="Courier New" pitchFamily="49" charset="0"/>
              </a:rPr>
              <a:t>B</a:t>
            </a:r>
          </a:p>
        </p:txBody>
      </p:sp>
      <p:sp>
        <p:nvSpPr>
          <p:cNvPr id="167939" name="Rectangle 3"/>
          <p:cNvSpPr txBox="1">
            <a:spLocks noChangeArrowheads="1"/>
          </p:cNvSpPr>
          <p:nvPr/>
        </p:nvSpPr>
        <p:spPr bwMode="auto">
          <a:xfrm>
            <a:off x="228600" y="1066800"/>
            <a:ext cx="8686800" cy="1938338"/>
          </a:xfrm>
          <a:prstGeom prst="rect">
            <a:avLst/>
          </a:prstGeom>
          <a:noFill/>
          <a:ln w="9525">
            <a:noFill/>
            <a:miter lim="800000"/>
            <a:headEnd/>
            <a:tailEnd/>
          </a:ln>
        </p:spPr>
        <p:txBody>
          <a:bodyPr>
            <a:spAutoFit/>
          </a:bodyPr>
          <a:lstStyle/>
          <a:p>
            <a:pPr marL="457200" indent="-457200"/>
            <a:r>
              <a:rPr lang="en-US" b="1"/>
              <a:t>scientific model: </a:t>
            </a:r>
          </a:p>
          <a:p>
            <a:pPr marL="457200" indent="-457200"/>
            <a:endParaRPr lang="en-US"/>
          </a:p>
          <a:p>
            <a:pPr marL="457200" indent="-457200"/>
            <a:r>
              <a:rPr lang="en-US"/>
              <a:t>Every year your bank account balance increases by 15%. </a:t>
            </a:r>
          </a:p>
          <a:p>
            <a:pPr marL="457200" indent="-457200"/>
            <a:r>
              <a:rPr lang="en-US"/>
              <a:t>The initial balance in the first year is $1000. </a:t>
            </a:r>
          </a:p>
          <a:p>
            <a:pPr marL="457200" indent="-457200"/>
            <a:r>
              <a:rPr lang="en-US"/>
              <a:t>What are the balances in 20 years?</a:t>
            </a: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TextBox 4"/>
          <p:cNvSpPr txBox="1">
            <a:spLocks noChangeArrowheads="1"/>
          </p:cNvSpPr>
          <p:nvPr/>
        </p:nvSpPr>
        <p:spPr bwMode="auto">
          <a:xfrm>
            <a:off x="928688" y="914400"/>
            <a:ext cx="7277100" cy="830263"/>
          </a:xfrm>
          <a:prstGeom prst="rect">
            <a:avLst/>
          </a:prstGeom>
          <a:noFill/>
          <a:ln w="9525">
            <a:noFill/>
            <a:miter lim="800000"/>
            <a:headEnd/>
            <a:tailEnd/>
          </a:ln>
        </p:spPr>
        <p:txBody>
          <a:bodyPr>
            <a:spAutoFit/>
          </a:bodyPr>
          <a:lstStyle/>
          <a:p>
            <a:pPr algn="ctr"/>
            <a:r>
              <a:rPr lang="en-US"/>
              <a:t>Let’s begin by creating the graph on the right with the Matlab code on the left . . .</a:t>
            </a:r>
          </a:p>
        </p:txBody>
      </p:sp>
      <p:pic>
        <p:nvPicPr>
          <p:cNvPr id="169986" name="Picture 1"/>
          <p:cNvPicPr>
            <a:picLocks noChangeAspect="1"/>
          </p:cNvPicPr>
          <p:nvPr/>
        </p:nvPicPr>
        <p:blipFill>
          <a:blip r:embed="rId2"/>
          <a:srcRect/>
          <a:stretch>
            <a:fillRect/>
          </a:stretch>
        </p:blipFill>
        <p:spPr bwMode="auto">
          <a:xfrm>
            <a:off x="4114800" y="1981200"/>
            <a:ext cx="4876800" cy="3657600"/>
          </a:xfrm>
          <a:prstGeom prst="rect">
            <a:avLst/>
          </a:prstGeom>
          <a:noFill/>
          <a:ln w="9525">
            <a:noFill/>
            <a:miter lim="800000"/>
            <a:headEnd/>
            <a:tailEnd/>
          </a:ln>
        </p:spPr>
      </p:pic>
      <p:sp>
        <p:nvSpPr>
          <p:cNvPr id="3" name="TextBox 2"/>
          <p:cNvSpPr txBox="1"/>
          <p:nvPr/>
        </p:nvSpPr>
        <p:spPr>
          <a:xfrm>
            <a:off x="533400" y="2362200"/>
            <a:ext cx="3517900" cy="2032000"/>
          </a:xfrm>
          <a:prstGeom prst="rect">
            <a:avLst/>
          </a:prstGeom>
          <a:solidFill>
            <a:schemeClr val="bg1">
              <a:lumMod val="75000"/>
            </a:schemeClr>
          </a:solidFill>
        </p:spPr>
        <p:txBody>
          <a:bodyPr wrap="none">
            <a:spAutoFit/>
          </a:bodyPr>
          <a:lstStyle/>
          <a:p>
            <a:pPr marL="457200" indent="-457200">
              <a:defRPr/>
            </a:pPr>
            <a:r>
              <a:rPr lang="en-US" sz="1600" dirty="0">
                <a:latin typeface="Courier New" pitchFamily="49" charset="0"/>
                <a:cs typeface="Courier New" pitchFamily="49" charset="0"/>
              </a:rPr>
              <a:t>clear</a:t>
            </a:r>
          </a:p>
          <a:p>
            <a:pPr>
              <a:defRPr/>
            </a:pPr>
            <a:r>
              <a:rPr lang="en-US" sz="1600" dirty="0">
                <a:latin typeface="Courier New" pitchFamily="49" charset="0"/>
                <a:cs typeface="Courier New" pitchFamily="49" charset="0"/>
              </a:rPr>
              <a:t>B(1)=1000;</a:t>
            </a:r>
          </a:p>
          <a:p>
            <a:pPr>
              <a:defRPr/>
            </a:pPr>
            <a:r>
              <a:rPr lang="en-US" sz="1600" dirty="0">
                <a:latin typeface="Courier New" pitchFamily="49" charset="0"/>
                <a:cs typeface="Courier New" pitchFamily="49" charset="0"/>
              </a:rPr>
              <a:t>rate = 0.15;</a:t>
            </a:r>
          </a:p>
          <a:p>
            <a:pPr>
              <a:defRPr/>
            </a:pPr>
            <a:r>
              <a:rPr lang="en-US" sz="1600" dirty="0">
                <a:latin typeface="Courier New" pitchFamily="49" charset="0"/>
                <a:cs typeface="Courier New" pitchFamily="49" charset="0"/>
              </a:rPr>
              <a:t>for </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 = [1:19]</a:t>
            </a:r>
          </a:p>
          <a:p>
            <a:pPr>
              <a:defRPr/>
            </a:pPr>
            <a:r>
              <a:rPr lang="en-US" sz="1600" dirty="0">
                <a:latin typeface="Courier New" pitchFamily="49" charset="0"/>
                <a:cs typeface="Courier New" pitchFamily="49" charset="0"/>
              </a:rPr>
              <a:t>   B(i+1) = B(</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)+rate*B(</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a:t>
            </a:r>
          </a:p>
          <a:p>
            <a:pPr>
              <a:defRPr/>
            </a:pPr>
            <a:r>
              <a:rPr lang="en-US" sz="1600" dirty="0">
                <a:latin typeface="Courier New" pitchFamily="49" charset="0"/>
                <a:cs typeface="Courier New" pitchFamily="49" charset="0"/>
              </a:rPr>
              <a:t>end </a:t>
            </a:r>
          </a:p>
          <a:p>
            <a:pPr>
              <a:defRPr/>
            </a:pPr>
            <a:r>
              <a:rPr lang="en-US" sz="1600" dirty="0">
                <a:latin typeface="Courier New" pitchFamily="49" charset="0"/>
                <a:cs typeface="Courier New" pitchFamily="49" charset="0"/>
              </a:rPr>
              <a:t>plot(B)</a:t>
            </a:r>
          </a:p>
          <a:p>
            <a:pPr>
              <a:defRPr/>
            </a:pPr>
            <a:endParaRPr lang="en-US" sz="1400" dirty="0">
              <a:latin typeface="Courier New" pitchFamily="49" charset="0"/>
              <a:cs typeface="Courier New" pitchFamily="49" charset="0"/>
            </a:endParaRPr>
          </a:p>
        </p:txBody>
      </p:sp>
      <p:sp>
        <p:nvSpPr>
          <p:cNvPr id="169988" name="Text Box 2"/>
          <p:cNvSpPr txBox="1">
            <a:spLocks noChangeArrowheads="1"/>
          </p:cNvSpPr>
          <p:nvPr/>
        </p:nvSpPr>
        <p:spPr bwMode="auto">
          <a:xfrm>
            <a:off x="2085975" y="304800"/>
            <a:ext cx="4972050" cy="523875"/>
          </a:xfrm>
          <a:prstGeom prst="rect">
            <a:avLst/>
          </a:prstGeom>
          <a:noFill/>
          <a:ln w="9525">
            <a:noFill/>
            <a:miter lim="800000"/>
            <a:headEnd/>
            <a:tailEnd/>
          </a:ln>
        </p:spPr>
        <p:txBody>
          <a:bodyPr wrap="none">
            <a:spAutoFit/>
          </a:bodyPr>
          <a:lstStyle/>
          <a:p>
            <a:pPr algn="ctr"/>
            <a:r>
              <a:rPr lang="en-US" sz="2800" b="1"/>
              <a:t>BASIC GRAPHS and PLOTS</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TextBox 4"/>
          <p:cNvSpPr txBox="1">
            <a:spLocks noChangeArrowheads="1"/>
          </p:cNvSpPr>
          <p:nvPr/>
        </p:nvSpPr>
        <p:spPr bwMode="auto">
          <a:xfrm>
            <a:off x="928688" y="914400"/>
            <a:ext cx="7277100" cy="830263"/>
          </a:xfrm>
          <a:prstGeom prst="rect">
            <a:avLst/>
          </a:prstGeom>
          <a:noFill/>
          <a:ln w="9525">
            <a:noFill/>
            <a:miter lim="800000"/>
            <a:headEnd/>
            <a:tailEnd/>
          </a:ln>
        </p:spPr>
        <p:txBody>
          <a:bodyPr>
            <a:spAutoFit/>
          </a:bodyPr>
          <a:lstStyle/>
          <a:p>
            <a:pPr algn="ctr"/>
            <a:r>
              <a:rPr lang="en-US"/>
              <a:t>First, give the graph a name (internal to Matlab) by using the </a:t>
            </a:r>
            <a:r>
              <a:rPr lang="en-US" b="1">
                <a:solidFill>
                  <a:srgbClr val="FF0000"/>
                </a:solidFill>
              </a:rPr>
              <a:t>figure</a:t>
            </a:r>
            <a:r>
              <a:rPr lang="en-US"/>
              <a:t> command:</a:t>
            </a:r>
          </a:p>
        </p:txBody>
      </p:sp>
      <p:pic>
        <p:nvPicPr>
          <p:cNvPr id="171010" name="Picture 1"/>
          <p:cNvPicPr>
            <a:picLocks noChangeAspect="1"/>
          </p:cNvPicPr>
          <p:nvPr/>
        </p:nvPicPr>
        <p:blipFill>
          <a:blip r:embed="rId2"/>
          <a:srcRect/>
          <a:stretch>
            <a:fillRect/>
          </a:stretch>
        </p:blipFill>
        <p:spPr bwMode="auto">
          <a:xfrm>
            <a:off x="4394200" y="2190750"/>
            <a:ext cx="4597400" cy="3448050"/>
          </a:xfrm>
          <a:prstGeom prst="rect">
            <a:avLst/>
          </a:prstGeom>
          <a:noFill/>
          <a:ln w="9525">
            <a:noFill/>
            <a:miter lim="800000"/>
            <a:headEnd/>
            <a:tailEnd/>
          </a:ln>
        </p:spPr>
      </p:pic>
      <p:sp>
        <p:nvSpPr>
          <p:cNvPr id="171011" name="TextBox 5"/>
          <p:cNvSpPr txBox="1">
            <a:spLocks noChangeArrowheads="1"/>
          </p:cNvSpPr>
          <p:nvPr/>
        </p:nvSpPr>
        <p:spPr bwMode="auto">
          <a:xfrm>
            <a:off x="990600" y="5916613"/>
            <a:ext cx="7165975" cy="706437"/>
          </a:xfrm>
          <a:prstGeom prst="rect">
            <a:avLst/>
          </a:prstGeom>
          <a:noFill/>
          <a:ln w="9525">
            <a:noFill/>
            <a:miter lim="800000"/>
            <a:headEnd/>
            <a:tailEnd/>
          </a:ln>
        </p:spPr>
        <p:txBody>
          <a:bodyPr>
            <a:spAutoFit/>
          </a:bodyPr>
          <a:lstStyle/>
          <a:p>
            <a:pPr algn="just"/>
            <a:r>
              <a:rPr lang="en-US" sz="2000"/>
              <a:t>When you re-run this code, there’s no visible effect, but the plot now has a name (meaning it won’t be overwritten later!)</a:t>
            </a:r>
          </a:p>
        </p:txBody>
      </p:sp>
      <p:sp>
        <p:nvSpPr>
          <p:cNvPr id="171012" name="Text Box 2"/>
          <p:cNvSpPr txBox="1">
            <a:spLocks noChangeArrowheads="1"/>
          </p:cNvSpPr>
          <p:nvPr/>
        </p:nvSpPr>
        <p:spPr bwMode="auto">
          <a:xfrm>
            <a:off x="2085975" y="304800"/>
            <a:ext cx="4972050" cy="523875"/>
          </a:xfrm>
          <a:prstGeom prst="rect">
            <a:avLst/>
          </a:prstGeom>
          <a:noFill/>
          <a:ln w="9525">
            <a:noFill/>
            <a:miter lim="800000"/>
            <a:headEnd/>
            <a:tailEnd/>
          </a:ln>
        </p:spPr>
        <p:txBody>
          <a:bodyPr wrap="none">
            <a:spAutoFit/>
          </a:bodyPr>
          <a:lstStyle/>
          <a:p>
            <a:pPr algn="ctr"/>
            <a:r>
              <a:rPr lang="en-US" sz="2800" b="1"/>
              <a:t>BASIC GRAPHS and PLOTS</a:t>
            </a:r>
          </a:p>
        </p:txBody>
      </p:sp>
      <p:sp>
        <p:nvSpPr>
          <p:cNvPr id="8" name="TextBox 7"/>
          <p:cNvSpPr txBox="1"/>
          <p:nvPr/>
        </p:nvSpPr>
        <p:spPr>
          <a:xfrm>
            <a:off x="533400" y="2133600"/>
            <a:ext cx="3517900" cy="2278063"/>
          </a:xfrm>
          <a:prstGeom prst="rect">
            <a:avLst/>
          </a:prstGeom>
          <a:solidFill>
            <a:schemeClr val="bg1">
              <a:lumMod val="75000"/>
            </a:schemeClr>
          </a:solidFill>
        </p:spPr>
        <p:txBody>
          <a:bodyPr wrap="none">
            <a:spAutoFit/>
          </a:bodyPr>
          <a:lstStyle/>
          <a:p>
            <a:pPr marL="457200" indent="-457200">
              <a:defRPr/>
            </a:pPr>
            <a:r>
              <a:rPr lang="en-US" sz="1600" dirty="0">
                <a:latin typeface="Courier New" pitchFamily="49" charset="0"/>
                <a:cs typeface="Courier New" pitchFamily="49" charset="0"/>
              </a:rPr>
              <a:t>clear</a:t>
            </a:r>
          </a:p>
          <a:p>
            <a:pPr>
              <a:defRPr/>
            </a:pPr>
            <a:r>
              <a:rPr lang="en-US" sz="1600" dirty="0">
                <a:latin typeface="Courier New" pitchFamily="49" charset="0"/>
                <a:cs typeface="Courier New" pitchFamily="49" charset="0"/>
              </a:rPr>
              <a:t>B(1)=1000;</a:t>
            </a:r>
          </a:p>
          <a:p>
            <a:pPr>
              <a:defRPr/>
            </a:pPr>
            <a:r>
              <a:rPr lang="en-US" sz="1600" dirty="0">
                <a:latin typeface="Courier New" pitchFamily="49" charset="0"/>
                <a:cs typeface="Courier New" pitchFamily="49" charset="0"/>
              </a:rPr>
              <a:t>rate = 0.15;</a:t>
            </a:r>
          </a:p>
          <a:p>
            <a:pPr>
              <a:defRPr/>
            </a:pPr>
            <a:r>
              <a:rPr lang="en-US" sz="1600" dirty="0">
                <a:latin typeface="Courier New" pitchFamily="49" charset="0"/>
                <a:cs typeface="Courier New" pitchFamily="49" charset="0"/>
              </a:rPr>
              <a:t>for </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 = [1:19]</a:t>
            </a:r>
          </a:p>
          <a:p>
            <a:pPr>
              <a:defRPr/>
            </a:pPr>
            <a:r>
              <a:rPr lang="en-US" sz="1600" dirty="0">
                <a:latin typeface="Courier New" pitchFamily="49" charset="0"/>
                <a:cs typeface="Courier New" pitchFamily="49" charset="0"/>
              </a:rPr>
              <a:t>   B(i+1) = B(</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)+rate*B(</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a:t>
            </a:r>
          </a:p>
          <a:p>
            <a:pPr>
              <a:defRPr/>
            </a:pPr>
            <a:r>
              <a:rPr lang="en-US" sz="1600" dirty="0">
                <a:latin typeface="Courier New" pitchFamily="49" charset="0"/>
                <a:cs typeface="Courier New" pitchFamily="49" charset="0"/>
              </a:rPr>
              <a:t>end </a:t>
            </a:r>
          </a:p>
          <a:p>
            <a:pPr>
              <a:defRPr/>
            </a:pPr>
            <a:r>
              <a:rPr lang="en-US" sz="1600" dirty="0">
                <a:solidFill>
                  <a:srgbClr val="FF0000"/>
                </a:solidFill>
                <a:latin typeface="Courier New" pitchFamily="49" charset="0"/>
                <a:cs typeface="Courier New" pitchFamily="49" charset="0"/>
              </a:rPr>
              <a:t>figure(1)</a:t>
            </a:r>
          </a:p>
          <a:p>
            <a:pPr>
              <a:defRPr/>
            </a:pPr>
            <a:r>
              <a:rPr lang="en-US" sz="1600" dirty="0">
                <a:latin typeface="Courier New" pitchFamily="49" charset="0"/>
                <a:cs typeface="Courier New" pitchFamily="49" charset="0"/>
              </a:rPr>
              <a:t>plot(B)</a:t>
            </a:r>
          </a:p>
          <a:p>
            <a:pPr>
              <a:defRPr/>
            </a:pPr>
            <a:endParaRPr lang="en-US" sz="14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TextBox 4"/>
          <p:cNvSpPr txBox="1">
            <a:spLocks noChangeArrowheads="1"/>
          </p:cNvSpPr>
          <p:nvPr/>
        </p:nvSpPr>
        <p:spPr bwMode="auto">
          <a:xfrm>
            <a:off x="928688" y="914400"/>
            <a:ext cx="7277100" cy="830263"/>
          </a:xfrm>
          <a:prstGeom prst="rect">
            <a:avLst/>
          </a:prstGeom>
          <a:noFill/>
          <a:ln w="9525">
            <a:noFill/>
            <a:miter lim="800000"/>
            <a:headEnd/>
            <a:tailEnd/>
          </a:ln>
        </p:spPr>
        <p:txBody>
          <a:bodyPr>
            <a:spAutoFit/>
          </a:bodyPr>
          <a:lstStyle/>
          <a:p>
            <a:pPr algn="ctr"/>
            <a:r>
              <a:rPr lang="en-US"/>
              <a:t>Next, give the graph a title </a:t>
            </a:r>
          </a:p>
          <a:p>
            <a:pPr algn="ctr"/>
            <a:r>
              <a:rPr lang="en-US"/>
              <a:t>by using the </a:t>
            </a:r>
            <a:r>
              <a:rPr lang="en-US" b="1">
                <a:solidFill>
                  <a:srgbClr val="FF0000"/>
                </a:solidFill>
              </a:rPr>
              <a:t>title </a:t>
            </a:r>
            <a:r>
              <a:rPr lang="en-US"/>
              <a:t>command:</a:t>
            </a:r>
          </a:p>
        </p:txBody>
      </p:sp>
      <p:pic>
        <p:nvPicPr>
          <p:cNvPr id="172034" name="Picture 1"/>
          <p:cNvPicPr>
            <a:picLocks noChangeAspect="1"/>
          </p:cNvPicPr>
          <p:nvPr/>
        </p:nvPicPr>
        <p:blipFill>
          <a:blip r:embed="rId2"/>
          <a:srcRect/>
          <a:stretch>
            <a:fillRect/>
          </a:stretch>
        </p:blipFill>
        <p:spPr bwMode="auto">
          <a:xfrm>
            <a:off x="4343400" y="2133600"/>
            <a:ext cx="4597400" cy="3448050"/>
          </a:xfrm>
          <a:prstGeom prst="rect">
            <a:avLst/>
          </a:prstGeom>
          <a:noFill/>
          <a:ln w="9525">
            <a:noFill/>
            <a:miter lim="800000"/>
            <a:headEnd/>
            <a:tailEnd/>
          </a:ln>
        </p:spPr>
      </p:pic>
      <p:sp>
        <p:nvSpPr>
          <p:cNvPr id="172035" name="Text Box 2"/>
          <p:cNvSpPr txBox="1">
            <a:spLocks noChangeArrowheads="1"/>
          </p:cNvSpPr>
          <p:nvPr/>
        </p:nvSpPr>
        <p:spPr bwMode="auto">
          <a:xfrm>
            <a:off x="2085975" y="304800"/>
            <a:ext cx="4972050" cy="523875"/>
          </a:xfrm>
          <a:prstGeom prst="rect">
            <a:avLst/>
          </a:prstGeom>
          <a:noFill/>
          <a:ln w="9525">
            <a:noFill/>
            <a:miter lim="800000"/>
            <a:headEnd/>
            <a:tailEnd/>
          </a:ln>
        </p:spPr>
        <p:txBody>
          <a:bodyPr wrap="none">
            <a:spAutoFit/>
          </a:bodyPr>
          <a:lstStyle/>
          <a:p>
            <a:pPr algn="ctr"/>
            <a:r>
              <a:rPr lang="en-US" sz="2800" b="1"/>
              <a:t>BASIC GRAPHS and PLOTS</a:t>
            </a:r>
          </a:p>
        </p:txBody>
      </p:sp>
      <p:sp>
        <p:nvSpPr>
          <p:cNvPr id="7" name="TextBox 6"/>
          <p:cNvSpPr txBox="1"/>
          <p:nvPr/>
        </p:nvSpPr>
        <p:spPr>
          <a:xfrm>
            <a:off x="304800" y="2743200"/>
            <a:ext cx="3763963" cy="2308225"/>
          </a:xfrm>
          <a:prstGeom prst="rect">
            <a:avLst/>
          </a:prstGeom>
          <a:solidFill>
            <a:schemeClr val="bg1">
              <a:lumMod val="75000"/>
            </a:schemeClr>
          </a:solidFill>
        </p:spPr>
        <p:txBody>
          <a:bodyPr wrap="none">
            <a:spAutoFit/>
          </a:bodyPr>
          <a:lstStyle/>
          <a:p>
            <a:pPr marL="457200" indent="-457200">
              <a:defRPr/>
            </a:pPr>
            <a:r>
              <a:rPr lang="en-US" sz="1600" dirty="0">
                <a:latin typeface="Courier New" pitchFamily="49" charset="0"/>
                <a:cs typeface="Courier New" pitchFamily="49" charset="0"/>
              </a:rPr>
              <a:t>clear</a:t>
            </a:r>
          </a:p>
          <a:p>
            <a:pPr>
              <a:defRPr/>
            </a:pPr>
            <a:r>
              <a:rPr lang="en-US" sz="1600" dirty="0">
                <a:latin typeface="Courier New" pitchFamily="49" charset="0"/>
                <a:cs typeface="Courier New" pitchFamily="49" charset="0"/>
              </a:rPr>
              <a:t>B(1)=1000;</a:t>
            </a:r>
          </a:p>
          <a:p>
            <a:pPr>
              <a:defRPr/>
            </a:pPr>
            <a:r>
              <a:rPr lang="en-US" sz="1600" dirty="0">
                <a:latin typeface="Courier New" pitchFamily="49" charset="0"/>
                <a:cs typeface="Courier New" pitchFamily="49" charset="0"/>
              </a:rPr>
              <a:t>rate = 0.15;</a:t>
            </a:r>
          </a:p>
          <a:p>
            <a:pPr>
              <a:defRPr/>
            </a:pPr>
            <a:r>
              <a:rPr lang="en-US" sz="1600" dirty="0">
                <a:latin typeface="Courier New" pitchFamily="49" charset="0"/>
                <a:cs typeface="Courier New" pitchFamily="49" charset="0"/>
              </a:rPr>
              <a:t>for </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 = [1:19]</a:t>
            </a:r>
          </a:p>
          <a:p>
            <a:pPr>
              <a:defRPr/>
            </a:pPr>
            <a:r>
              <a:rPr lang="en-US" sz="1600" dirty="0">
                <a:latin typeface="Courier New" pitchFamily="49" charset="0"/>
                <a:cs typeface="Courier New" pitchFamily="49" charset="0"/>
              </a:rPr>
              <a:t>   B(i+1) = B(</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)+rate*B(</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a:t>
            </a:r>
          </a:p>
          <a:p>
            <a:pPr>
              <a:defRPr/>
            </a:pPr>
            <a:r>
              <a:rPr lang="en-US" sz="1600" dirty="0">
                <a:latin typeface="Courier New" pitchFamily="49" charset="0"/>
                <a:cs typeface="Courier New" pitchFamily="49" charset="0"/>
              </a:rPr>
              <a:t>end </a:t>
            </a:r>
          </a:p>
          <a:p>
            <a:pPr>
              <a:defRPr/>
            </a:pPr>
            <a:r>
              <a:rPr lang="en-US" sz="1600" dirty="0">
                <a:latin typeface="Courier New" pitchFamily="49" charset="0"/>
                <a:cs typeface="Courier New" pitchFamily="49" charset="0"/>
              </a:rPr>
              <a:t>figure(1)</a:t>
            </a:r>
          </a:p>
          <a:p>
            <a:pPr>
              <a:defRPr/>
            </a:pPr>
            <a:r>
              <a:rPr lang="en-US" sz="1600" dirty="0">
                <a:latin typeface="Courier New" pitchFamily="49" charset="0"/>
                <a:cs typeface="Courier New" pitchFamily="49" charset="0"/>
              </a:rPr>
              <a:t>plot(B)</a:t>
            </a:r>
          </a:p>
          <a:p>
            <a:pPr>
              <a:defRPr/>
            </a:pPr>
            <a:r>
              <a:rPr lang="en-US" sz="1600" b="1" dirty="0">
                <a:solidFill>
                  <a:srgbClr val="FF0000"/>
                </a:solidFill>
                <a:latin typeface="Courier New" pitchFamily="49" charset="0"/>
                <a:cs typeface="Courier New" pitchFamily="49" charset="0"/>
              </a:rPr>
              <a:t>title(‘Bank account balance’)</a:t>
            </a:r>
            <a:endParaRPr lang="en-US" sz="16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TextBox 4"/>
          <p:cNvSpPr txBox="1">
            <a:spLocks noChangeArrowheads="1"/>
          </p:cNvSpPr>
          <p:nvPr/>
        </p:nvSpPr>
        <p:spPr bwMode="auto">
          <a:xfrm>
            <a:off x="609600" y="914400"/>
            <a:ext cx="7848600" cy="830263"/>
          </a:xfrm>
          <a:prstGeom prst="rect">
            <a:avLst/>
          </a:prstGeom>
          <a:noFill/>
          <a:ln w="9525">
            <a:noFill/>
            <a:miter lim="800000"/>
            <a:headEnd/>
            <a:tailEnd/>
          </a:ln>
        </p:spPr>
        <p:txBody>
          <a:bodyPr>
            <a:spAutoFit/>
          </a:bodyPr>
          <a:lstStyle/>
          <a:p>
            <a:pPr algn="ctr"/>
            <a:r>
              <a:rPr lang="en-US"/>
              <a:t>Change the title’s font:  continue on next line and use the </a:t>
            </a:r>
            <a:r>
              <a:rPr lang="en-US" b="1">
                <a:solidFill>
                  <a:srgbClr val="FF0000"/>
                </a:solidFill>
              </a:rPr>
              <a:t>FontName, FontSize </a:t>
            </a:r>
            <a:r>
              <a:rPr lang="en-US"/>
              <a:t>and</a:t>
            </a:r>
            <a:r>
              <a:rPr lang="en-US" b="1">
                <a:solidFill>
                  <a:srgbClr val="FF0000"/>
                </a:solidFill>
              </a:rPr>
              <a:t> FontWeight</a:t>
            </a:r>
            <a:r>
              <a:rPr lang="en-US">
                <a:solidFill>
                  <a:srgbClr val="FF0000"/>
                </a:solidFill>
              </a:rPr>
              <a:t> </a:t>
            </a:r>
            <a:r>
              <a:rPr lang="en-US"/>
              <a:t>commands:</a:t>
            </a:r>
          </a:p>
        </p:txBody>
      </p:sp>
      <p:pic>
        <p:nvPicPr>
          <p:cNvPr id="173058" name="Picture 1"/>
          <p:cNvPicPr>
            <a:picLocks noChangeAspect="1"/>
          </p:cNvPicPr>
          <p:nvPr/>
        </p:nvPicPr>
        <p:blipFill>
          <a:blip r:embed="rId2"/>
          <a:srcRect/>
          <a:stretch>
            <a:fillRect/>
          </a:stretch>
        </p:blipFill>
        <p:spPr bwMode="auto">
          <a:xfrm>
            <a:off x="4394200" y="2190750"/>
            <a:ext cx="4597400" cy="3448050"/>
          </a:xfrm>
          <a:prstGeom prst="rect">
            <a:avLst/>
          </a:prstGeom>
          <a:noFill/>
          <a:ln w="9525">
            <a:noFill/>
            <a:miter lim="800000"/>
            <a:headEnd/>
            <a:tailEnd/>
          </a:ln>
        </p:spPr>
      </p:pic>
      <p:cxnSp>
        <p:nvCxnSpPr>
          <p:cNvPr id="6" name="Straight Arrow Connector 5"/>
          <p:cNvCxnSpPr/>
          <p:nvPr/>
        </p:nvCxnSpPr>
        <p:spPr>
          <a:xfrm flipH="1" flipV="1">
            <a:off x="3048000" y="5341938"/>
            <a:ext cx="1905000" cy="75406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3060" name="TextBox 6"/>
          <p:cNvSpPr txBox="1">
            <a:spLocks noChangeArrowheads="1"/>
          </p:cNvSpPr>
          <p:nvPr/>
        </p:nvSpPr>
        <p:spPr bwMode="auto">
          <a:xfrm>
            <a:off x="5105400" y="5943600"/>
            <a:ext cx="3124200" cy="708025"/>
          </a:xfrm>
          <a:prstGeom prst="rect">
            <a:avLst/>
          </a:prstGeom>
          <a:noFill/>
          <a:ln w="9525">
            <a:noFill/>
            <a:miter lim="800000"/>
            <a:headEnd/>
            <a:tailEnd/>
          </a:ln>
        </p:spPr>
        <p:txBody>
          <a:bodyPr>
            <a:spAutoFit/>
          </a:bodyPr>
          <a:lstStyle/>
          <a:p>
            <a:r>
              <a:rPr lang="en-US" sz="2000"/>
              <a:t>Continue on the next line with three dots in a row</a:t>
            </a:r>
          </a:p>
        </p:txBody>
      </p:sp>
      <p:sp>
        <p:nvSpPr>
          <p:cNvPr id="173061" name="Text Box 2"/>
          <p:cNvSpPr txBox="1">
            <a:spLocks noChangeArrowheads="1"/>
          </p:cNvSpPr>
          <p:nvPr/>
        </p:nvSpPr>
        <p:spPr bwMode="auto">
          <a:xfrm>
            <a:off x="2085975" y="304800"/>
            <a:ext cx="4972050" cy="523875"/>
          </a:xfrm>
          <a:prstGeom prst="rect">
            <a:avLst/>
          </a:prstGeom>
          <a:noFill/>
          <a:ln w="9525">
            <a:noFill/>
            <a:miter lim="800000"/>
            <a:headEnd/>
            <a:tailEnd/>
          </a:ln>
        </p:spPr>
        <p:txBody>
          <a:bodyPr wrap="none">
            <a:spAutoFit/>
          </a:bodyPr>
          <a:lstStyle/>
          <a:p>
            <a:pPr algn="ctr"/>
            <a:r>
              <a:rPr lang="en-US" sz="2800" b="1"/>
              <a:t>BASIC GRAPHS and PLOTS</a:t>
            </a:r>
          </a:p>
        </p:txBody>
      </p:sp>
      <p:sp>
        <p:nvSpPr>
          <p:cNvPr id="8" name="TextBox 7"/>
          <p:cNvSpPr txBox="1"/>
          <p:nvPr/>
        </p:nvSpPr>
        <p:spPr>
          <a:xfrm>
            <a:off x="228600" y="2133600"/>
            <a:ext cx="4257675" cy="3046413"/>
          </a:xfrm>
          <a:prstGeom prst="rect">
            <a:avLst/>
          </a:prstGeom>
          <a:solidFill>
            <a:schemeClr val="bg1">
              <a:lumMod val="75000"/>
            </a:schemeClr>
          </a:solidFill>
        </p:spPr>
        <p:txBody>
          <a:bodyPr wrap="none">
            <a:spAutoFit/>
          </a:bodyPr>
          <a:lstStyle/>
          <a:p>
            <a:pPr marL="457200" indent="-457200">
              <a:defRPr/>
            </a:pPr>
            <a:r>
              <a:rPr lang="en-US" sz="1600" dirty="0">
                <a:latin typeface="Courier New" pitchFamily="49" charset="0"/>
                <a:cs typeface="Courier New" pitchFamily="49" charset="0"/>
              </a:rPr>
              <a:t>clear</a:t>
            </a:r>
          </a:p>
          <a:p>
            <a:pPr>
              <a:defRPr/>
            </a:pPr>
            <a:r>
              <a:rPr lang="en-US" sz="1600" dirty="0">
                <a:latin typeface="Courier New" pitchFamily="49" charset="0"/>
                <a:cs typeface="Courier New" pitchFamily="49" charset="0"/>
              </a:rPr>
              <a:t>B(1)=1000;</a:t>
            </a:r>
          </a:p>
          <a:p>
            <a:pPr>
              <a:defRPr/>
            </a:pPr>
            <a:r>
              <a:rPr lang="en-US" sz="1600" dirty="0">
                <a:latin typeface="Courier New" pitchFamily="49" charset="0"/>
                <a:cs typeface="Courier New" pitchFamily="49" charset="0"/>
              </a:rPr>
              <a:t>rate = 0.15;</a:t>
            </a:r>
          </a:p>
          <a:p>
            <a:pPr>
              <a:defRPr/>
            </a:pPr>
            <a:r>
              <a:rPr lang="en-US" sz="1600" dirty="0">
                <a:latin typeface="Courier New" pitchFamily="49" charset="0"/>
                <a:cs typeface="Courier New" pitchFamily="49" charset="0"/>
              </a:rPr>
              <a:t>for </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 = [1:19]</a:t>
            </a:r>
          </a:p>
          <a:p>
            <a:pPr>
              <a:defRPr/>
            </a:pPr>
            <a:r>
              <a:rPr lang="en-US" sz="1600" dirty="0">
                <a:latin typeface="Courier New" pitchFamily="49" charset="0"/>
                <a:cs typeface="Courier New" pitchFamily="49" charset="0"/>
              </a:rPr>
              <a:t>   B(i+1) = B(</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)+rate*B(</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a:t>
            </a:r>
          </a:p>
          <a:p>
            <a:pPr>
              <a:defRPr/>
            </a:pPr>
            <a:r>
              <a:rPr lang="en-US" sz="1600" dirty="0">
                <a:latin typeface="Courier New" pitchFamily="49" charset="0"/>
                <a:cs typeface="Courier New" pitchFamily="49" charset="0"/>
              </a:rPr>
              <a:t>end </a:t>
            </a:r>
          </a:p>
          <a:p>
            <a:pPr>
              <a:defRPr/>
            </a:pPr>
            <a:r>
              <a:rPr lang="en-US" sz="1600" dirty="0">
                <a:latin typeface="Courier New" pitchFamily="49" charset="0"/>
                <a:cs typeface="Courier New" pitchFamily="49" charset="0"/>
              </a:rPr>
              <a:t>figure(1)</a:t>
            </a:r>
          </a:p>
          <a:p>
            <a:pPr>
              <a:defRPr/>
            </a:pPr>
            <a:r>
              <a:rPr lang="en-US" sz="1600" dirty="0">
                <a:latin typeface="Courier New" pitchFamily="49" charset="0"/>
                <a:cs typeface="Courier New" pitchFamily="49" charset="0"/>
              </a:rPr>
              <a:t>plot(B)</a:t>
            </a:r>
          </a:p>
          <a:p>
            <a:pPr>
              <a:defRPr/>
            </a:pPr>
            <a:r>
              <a:rPr lang="en-US" sz="1600" b="1" dirty="0">
                <a:solidFill>
                  <a:srgbClr val="FF0000"/>
                </a:solidFill>
                <a:latin typeface="Courier New" pitchFamily="49" charset="0"/>
                <a:cs typeface="Courier New" pitchFamily="49" charset="0"/>
              </a:rPr>
              <a:t>title(‘Bank account balance’, ...</a:t>
            </a:r>
          </a:p>
          <a:p>
            <a:pPr>
              <a:defRPr/>
            </a:pPr>
            <a:r>
              <a:rPr lang="en-US" sz="1600" b="1" dirty="0">
                <a:solidFill>
                  <a:srgbClr val="FF0000"/>
                </a:solidFill>
                <a:latin typeface="Courier New" pitchFamily="49" charset="0"/>
                <a:cs typeface="Courier New" pitchFamily="49" charset="0"/>
              </a:rPr>
              <a:t>   ‘</a:t>
            </a:r>
            <a:r>
              <a:rPr lang="en-US" sz="1600" b="1" dirty="0" err="1">
                <a:solidFill>
                  <a:srgbClr val="FF0000"/>
                </a:solidFill>
                <a:latin typeface="Courier New" pitchFamily="49" charset="0"/>
                <a:cs typeface="Courier New" pitchFamily="49" charset="0"/>
              </a:rPr>
              <a:t>FontName</a:t>
            </a:r>
            <a:r>
              <a:rPr lang="en-US" sz="1600" b="1" dirty="0">
                <a:solidFill>
                  <a:srgbClr val="FF0000"/>
                </a:solidFill>
                <a:latin typeface="Courier New" pitchFamily="49" charset="0"/>
                <a:cs typeface="Courier New" pitchFamily="49" charset="0"/>
              </a:rPr>
              <a:t>’, ‘Arial’, ...</a:t>
            </a:r>
          </a:p>
          <a:p>
            <a:pPr>
              <a:defRPr/>
            </a:pPr>
            <a:r>
              <a:rPr lang="en-US" sz="1600" b="1" dirty="0">
                <a:solidFill>
                  <a:srgbClr val="FF0000"/>
                </a:solidFill>
                <a:latin typeface="Courier New" pitchFamily="49" charset="0"/>
                <a:cs typeface="Courier New" pitchFamily="49" charset="0"/>
              </a:rPr>
              <a:t>   ‘</a:t>
            </a:r>
            <a:r>
              <a:rPr lang="en-US" sz="1600" b="1" dirty="0" err="1">
                <a:solidFill>
                  <a:srgbClr val="FF0000"/>
                </a:solidFill>
                <a:latin typeface="Courier New" pitchFamily="49" charset="0"/>
                <a:cs typeface="Courier New" pitchFamily="49" charset="0"/>
              </a:rPr>
              <a:t>FontSize</a:t>
            </a:r>
            <a:r>
              <a:rPr lang="en-US" sz="1600" b="1" dirty="0">
                <a:solidFill>
                  <a:srgbClr val="FF0000"/>
                </a:solidFill>
                <a:latin typeface="Courier New" pitchFamily="49" charset="0"/>
                <a:cs typeface="Courier New" pitchFamily="49" charset="0"/>
              </a:rPr>
              <a:t>’, 12, ...</a:t>
            </a:r>
          </a:p>
          <a:p>
            <a:pPr>
              <a:defRPr/>
            </a:pPr>
            <a:r>
              <a:rPr lang="en-US" sz="1600" b="1" dirty="0">
                <a:solidFill>
                  <a:srgbClr val="FF0000"/>
                </a:solidFill>
                <a:latin typeface="Courier New" pitchFamily="49" charset="0"/>
                <a:cs typeface="Courier New" pitchFamily="49" charset="0"/>
              </a:rPr>
              <a:t>   ‘</a:t>
            </a:r>
            <a:r>
              <a:rPr lang="en-US" sz="1600" b="1" dirty="0" err="1">
                <a:solidFill>
                  <a:srgbClr val="FF0000"/>
                </a:solidFill>
                <a:latin typeface="Courier New" pitchFamily="49" charset="0"/>
                <a:cs typeface="Courier New" pitchFamily="49" charset="0"/>
              </a:rPr>
              <a:t>FontWeight</a:t>
            </a:r>
            <a:r>
              <a:rPr lang="en-US" sz="1600" b="1" dirty="0">
                <a:solidFill>
                  <a:srgbClr val="FF0000"/>
                </a:solidFill>
                <a:latin typeface="Courier New" pitchFamily="49" charset="0"/>
                <a:cs typeface="Courier New" pitchFamily="49" charset="0"/>
              </a:rPr>
              <a:t>’, ‘Bold’)</a:t>
            </a: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TextBox 4"/>
          <p:cNvSpPr txBox="1">
            <a:spLocks noChangeArrowheads="1"/>
          </p:cNvSpPr>
          <p:nvPr/>
        </p:nvSpPr>
        <p:spPr bwMode="auto">
          <a:xfrm>
            <a:off x="609600" y="914400"/>
            <a:ext cx="7848600" cy="830263"/>
          </a:xfrm>
          <a:prstGeom prst="rect">
            <a:avLst/>
          </a:prstGeom>
          <a:noFill/>
          <a:ln w="9525">
            <a:noFill/>
            <a:miter lim="800000"/>
            <a:headEnd/>
            <a:tailEnd/>
          </a:ln>
        </p:spPr>
        <p:txBody>
          <a:bodyPr>
            <a:spAutoFit/>
          </a:bodyPr>
          <a:lstStyle/>
          <a:p>
            <a:pPr algn="ctr"/>
            <a:r>
              <a:rPr lang="en-US"/>
              <a:t>Add X and Y axis labels:</a:t>
            </a:r>
          </a:p>
          <a:p>
            <a:pPr algn="ctr"/>
            <a:r>
              <a:rPr lang="en-US"/>
              <a:t>use the </a:t>
            </a:r>
            <a:r>
              <a:rPr lang="en-US" b="1">
                <a:solidFill>
                  <a:srgbClr val="FF0000"/>
                </a:solidFill>
              </a:rPr>
              <a:t>xlabel </a:t>
            </a:r>
            <a:r>
              <a:rPr lang="en-US"/>
              <a:t>and </a:t>
            </a:r>
            <a:r>
              <a:rPr lang="en-US" b="1">
                <a:solidFill>
                  <a:srgbClr val="FF0000"/>
                </a:solidFill>
              </a:rPr>
              <a:t>ylabel </a:t>
            </a:r>
            <a:r>
              <a:rPr lang="en-US"/>
              <a:t>commands:</a:t>
            </a:r>
          </a:p>
        </p:txBody>
      </p:sp>
      <p:pic>
        <p:nvPicPr>
          <p:cNvPr id="174082" name="Picture 1"/>
          <p:cNvPicPr>
            <a:picLocks noChangeAspect="1"/>
          </p:cNvPicPr>
          <p:nvPr/>
        </p:nvPicPr>
        <p:blipFill>
          <a:blip r:embed="rId2"/>
          <a:srcRect/>
          <a:stretch>
            <a:fillRect/>
          </a:stretch>
        </p:blipFill>
        <p:spPr bwMode="auto">
          <a:xfrm>
            <a:off x="4394200" y="2190750"/>
            <a:ext cx="4597400" cy="3448050"/>
          </a:xfrm>
          <a:prstGeom prst="rect">
            <a:avLst/>
          </a:prstGeom>
          <a:noFill/>
          <a:ln w="9525">
            <a:noFill/>
            <a:miter lim="800000"/>
            <a:headEnd/>
            <a:tailEnd/>
          </a:ln>
        </p:spPr>
      </p:pic>
      <p:sp>
        <p:nvSpPr>
          <p:cNvPr id="174083" name="TextBox 5"/>
          <p:cNvSpPr txBox="1">
            <a:spLocks noChangeArrowheads="1"/>
          </p:cNvSpPr>
          <p:nvPr/>
        </p:nvSpPr>
        <p:spPr bwMode="auto">
          <a:xfrm>
            <a:off x="520700" y="6124575"/>
            <a:ext cx="8081963" cy="400050"/>
          </a:xfrm>
          <a:prstGeom prst="rect">
            <a:avLst/>
          </a:prstGeom>
          <a:noFill/>
          <a:ln w="9525">
            <a:noFill/>
            <a:miter lim="800000"/>
            <a:headEnd/>
            <a:tailEnd/>
          </a:ln>
        </p:spPr>
        <p:txBody>
          <a:bodyPr wrap="none">
            <a:spAutoFit/>
          </a:bodyPr>
          <a:lstStyle/>
          <a:p>
            <a:pPr algn="just"/>
            <a:r>
              <a:rPr lang="en-US" sz="2000"/>
              <a:t>You can also change X and Y axis fonts, sizes, etc, just like for the title</a:t>
            </a:r>
          </a:p>
        </p:txBody>
      </p:sp>
      <p:sp>
        <p:nvSpPr>
          <p:cNvPr id="174084" name="Text Box 2"/>
          <p:cNvSpPr txBox="1">
            <a:spLocks noChangeArrowheads="1"/>
          </p:cNvSpPr>
          <p:nvPr/>
        </p:nvSpPr>
        <p:spPr bwMode="auto">
          <a:xfrm>
            <a:off x="2085975" y="304800"/>
            <a:ext cx="4972050" cy="523875"/>
          </a:xfrm>
          <a:prstGeom prst="rect">
            <a:avLst/>
          </a:prstGeom>
          <a:noFill/>
          <a:ln w="9525">
            <a:noFill/>
            <a:miter lim="800000"/>
            <a:headEnd/>
            <a:tailEnd/>
          </a:ln>
        </p:spPr>
        <p:txBody>
          <a:bodyPr wrap="none">
            <a:spAutoFit/>
          </a:bodyPr>
          <a:lstStyle/>
          <a:p>
            <a:pPr algn="ctr"/>
            <a:r>
              <a:rPr lang="en-US" sz="2800" b="1"/>
              <a:t>BASIC GRAPHS and PLOTS</a:t>
            </a:r>
          </a:p>
        </p:txBody>
      </p:sp>
      <p:sp>
        <p:nvSpPr>
          <p:cNvPr id="8" name="TextBox 7"/>
          <p:cNvSpPr txBox="1"/>
          <p:nvPr/>
        </p:nvSpPr>
        <p:spPr>
          <a:xfrm>
            <a:off x="152400" y="1981200"/>
            <a:ext cx="4257675" cy="3786188"/>
          </a:xfrm>
          <a:prstGeom prst="rect">
            <a:avLst/>
          </a:prstGeom>
          <a:solidFill>
            <a:schemeClr val="bg1">
              <a:lumMod val="75000"/>
            </a:schemeClr>
          </a:solidFill>
        </p:spPr>
        <p:txBody>
          <a:bodyPr wrap="none">
            <a:spAutoFit/>
          </a:bodyPr>
          <a:lstStyle/>
          <a:p>
            <a:pPr marL="457200" indent="-457200">
              <a:defRPr/>
            </a:pPr>
            <a:r>
              <a:rPr lang="en-US" sz="1600" dirty="0">
                <a:latin typeface="Courier New" pitchFamily="49" charset="0"/>
                <a:cs typeface="Courier New" pitchFamily="49" charset="0"/>
              </a:rPr>
              <a:t>clear</a:t>
            </a:r>
          </a:p>
          <a:p>
            <a:pPr>
              <a:defRPr/>
            </a:pPr>
            <a:r>
              <a:rPr lang="en-US" sz="1600" dirty="0">
                <a:latin typeface="Courier New" pitchFamily="49" charset="0"/>
                <a:cs typeface="Courier New" pitchFamily="49" charset="0"/>
              </a:rPr>
              <a:t>B(1)=1000;</a:t>
            </a:r>
          </a:p>
          <a:p>
            <a:pPr>
              <a:defRPr/>
            </a:pPr>
            <a:r>
              <a:rPr lang="en-US" sz="1600" dirty="0">
                <a:latin typeface="Courier New" pitchFamily="49" charset="0"/>
                <a:cs typeface="Courier New" pitchFamily="49" charset="0"/>
              </a:rPr>
              <a:t>rate = 0.15;</a:t>
            </a:r>
          </a:p>
          <a:p>
            <a:pPr>
              <a:defRPr/>
            </a:pPr>
            <a:r>
              <a:rPr lang="en-US" sz="1600" dirty="0">
                <a:latin typeface="Courier New" pitchFamily="49" charset="0"/>
                <a:cs typeface="Courier New" pitchFamily="49" charset="0"/>
              </a:rPr>
              <a:t>for </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 = [1:19]</a:t>
            </a:r>
          </a:p>
          <a:p>
            <a:pPr>
              <a:defRPr/>
            </a:pPr>
            <a:r>
              <a:rPr lang="en-US" sz="1600" dirty="0">
                <a:latin typeface="Courier New" pitchFamily="49" charset="0"/>
                <a:cs typeface="Courier New" pitchFamily="49" charset="0"/>
              </a:rPr>
              <a:t>   B(i+1) = B(</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)+rate*B(</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a:t>
            </a:r>
          </a:p>
          <a:p>
            <a:pPr>
              <a:defRPr/>
            </a:pPr>
            <a:r>
              <a:rPr lang="en-US" sz="1600" dirty="0">
                <a:latin typeface="Courier New" pitchFamily="49" charset="0"/>
                <a:cs typeface="Courier New" pitchFamily="49" charset="0"/>
              </a:rPr>
              <a:t>end </a:t>
            </a:r>
          </a:p>
          <a:p>
            <a:pPr>
              <a:defRPr/>
            </a:pPr>
            <a:r>
              <a:rPr lang="en-US" sz="1600" dirty="0">
                <a:latin typeface="Courier New" pitchFamily="49" charset="0"/>
                <a:cs typeface="Courier New" pitchFamily="49" charset="0"/>
              </a:rPr>
              <a:t>figure(1)</a:t>
            </a:r>
          </a:p>
          <a:p>
            <a:pPr>
              <a:defRPr/>
            </a:pPr>
            <a:r>
              <a:rPr lang="en-US" sz="1600" dirty="0">
                <a:latin typeface="Courier New" pitchFamily="49" charset="0"/>
                <a:cs typeface="Courier New" pitchFamily="49" charset="0"/>
              </a:rPr>
              <a:t>plot(B)</a:t>
            </a:r>
          </a:p>
          <a:p>
            <a:pPr>
              <a:defRPr/>
            </a:pPr>
            <a:r>
              <a:rPr lang="en-US" sz="1600" b="1" dirty="0">
                <a:solidFill>
                  <a:schemeClr val="tx2">
                    <a:lumMod val="75000"/>
                    <a:lumOff val="25000"/>
                  </a:schemeClr>
                </a:solidFill>
                <a:latin typeface="Courier New" pitchFamily="49" charset="0"/>
                <a:cs typeface="Courier New" pitchFamily="49" charset="0"/>
              </a:rPr>
              <a:t>title(‘Bank account balance’, ...</a:t>
            </a:r>
          </a:p>
          <a:p>
            <a:pPr>
              <a:defRPr/>
            </a:pPr>
            <a:r>
              <a:rPr lang="en-US" sz="1600" b="1" dirty="0">
                <a:solidFill>
                  <a:schemeClr val="tx2">
                    <a:lumMod val="75000"/>
                    <a:lumOff val="25000"/>
                  </a:schemeClr>
                </a:solidFill>
                <a:latin typeface="Courier New" pitchFamily="49" charset="0"/>
                <a:cs typeface="Courier New" pitchFamily="49" charset="0"/>
              </a:rPr>
              <a:t>   ‘</a:t>
            </a:r>
            <a:r>
              <a:rPr lang="en-US" sz="1600" b="1" dirty="0" err="1">
                <a:solidFill>
                  <a:schemeClr val="tx2">
                    <a:lumMod val="75000"/>
                    <a:lumOff val="25000"/>
                  </a:schemeClr>
                </a:solidFill>
                <a:latin typeface="Courier New" pitchFamily="49" charset="0"/>
                <a:cs typeface="Courier New" pitchFamily="49" charset="0"/>
              </a:rPr>
              <a:t>FontName</a:t>
            </a:r>
            <a:r>
              <a:rPr lang="en-US" sz="1600" b="1" dirty="0">
                <a:solidFill>
                  <a:schemeClr val="tx2">
                    <a:lumMod val="75000"/>
                    <a:lumOff val="25000"/>
                  </a:schemeClr>
                </a:solidFill>
                <a:latin typeface="Courier New" pitchFamily="49" charset="0"/>
                <a:cs typeface="Courier New" pitchFamily="49" charset="0"/>
              </a:rPr>
              <a:t>’, ‘Arial’, ...</a:t>
            </a:r>
          </a:p>
          <a:p>
            <a:pPr>
              <a:defRPr/>
            </a:pPr>
            <a:r>
              <a:rPr lang="en-US" sz="1600" b="1" dirty="0">
                <a:solidFill>
                  <a:schemeClr val="tx2">
                    <a:lumMod val="75000"/>
                    <a:lumOff val="25000"/>
                  </a:schemeClr>
                </a:solidFill>
                <a:latin typeface="Courier New" pitchFamily="49" charset="0"/>
                <a:cs typeface="Courier New" pitchFamily="49" charset="0"/>
              </a:rPr>
              <a:t>   ‘</a:t>
            </a:r>
            <a:r>
              <a:rPr lang="en-US" sz="1600" b="1" dirty="0" err="1">
                <a:solidFill>
                  <a:schemeClr val="tx2">
                    <a:lumMod val="75000"/>
                    <a:lumOff val="25000"/>
                  </a:schemeClr>
                </a:solidFill>
                <a:latin typeface="Courier New" pitchFamily="49" charset="0"/>
                <a:cs typeface="Courier New" pitchFamily="49" charset="0"/>
              </a:rPr>
              <a:t>FontSize</a:t>
            </a:r>
            <a:r>
              <a:rPr lang="en-US" sz="1600" b="1" dirty="0">
                <a:solidFill>
                  <a:schemeClr val="tx2">
                    <a:lumMod val="75000"/>
                    <a:lumOff val="25000"/>
                  </a:schemeClr>
                </a:solidFill>
                <a:latin typeface="Courier New" pitchFamily="49" charset="0"/>
                <a:cs typeface="Courier New" pitchFamily="49" charset="0"/>
              </a:rPr>
              <a:t>’, 12, ...</a:t>
            </a:r>
          </a:p>
          <a:p>
            <a:pPr>
              <a:defRPr/>
            </a:pPr>
            <a:r>
              <a:rPr lang="en-US" sz="1600" b="1" dirty="0">
                <a:solidFill>
                  <a:schemeClr val="tx2">
                    <a:lumMod val="75000"/>
                    <a:lumOff val="25000"/>
                  </a:schemeClr>
                </a:solidFill>
                <a:latin typeface="Courier New" pitchFamily="49" charset="0"/>
                <a:cs typeface="Courier New" pitchFamily="49" charset="0"/>
              </a:rPr>
              <a:t>   ‘</a:t>
            </a:r>
            <a:r>
              <a:rPr lang="en-US" sz="1600" b="1" dirty="0" err="1">
                <a:solidFill>
                  <a:schemeClr val="tx2">
                    <a:lumMod val="75000"/>
                    <a:lumOff val="25000"/>
                  </a:schemeClr>
                </a:solidFill>
                <a:latin typeface="Courier New" pitchFamily="49" charset="0"/>
                <a:cs typeface="Courier New" pitchFamily="49" charset="0"/>
              </a:rPr>
              <a:t>FontWeight</a:t>
            </a:r>
            <a:r>
              <a:rPr lang="en-US" sz="1600" b="1" dirty="0">
                <a:solidFill>
                  <a:schemeClr val="tx2">
                    <a:lumMod val="75000"/>
                    <a:lumOff val="25000"/>
                  </a:schemeClr>
                </a:solidFill>
                <a:latin typeface="Courier New" pitchFamily="49" charset="0"/>
                <a:cs typeface="Courier New" pitchFamily="49" charset="0"/>
              </a:rPr>
              <a:t>’, ‘Bold’)</a:t>
            </a:r>
          </a:p>
          <a:p>
            <a:pPr>
              <a:defRPr/>
            </a:pPr>
            <a:r>
              <a:rPr lang="en-US" sz="1600" b="1" dirty="0" err="1">
                <a:solidFill>
                  <a:srgbClr val="FF0000"/>
                </a:solidFill>
                <a:latin typeface="Courier New" pitchFamily="49" charset="0"/>
                <a:cs typeface="Courier New" pitchFamily="49" charset="0"/>
              </a:rPr>
              <a:t>xlabel</a:t>
            </a:r>
            <a:r>
              <a:rPr lang="en-US" sz="1600" b="1" dirty="0">
                <a:solidFill>
                  <a:srgbClr val="FF0000"/>
                </a:solidFill>
                <a:latin typeface="Courier New" pitchFamily="49" charset="0"/>
                <a:cs typeface="Courier New" pitchFamily="49" charset="0"/>
              </a:rPr>
              <a:t>(‘Years’)</a:t>
            </a:r>
          </a:p>
          <a:p>
            <a:pPr>
              <a:defRPr/>
            </a:pPr>
            <a:r>
              <a:rPr lang="en-US" sz="1600" b="1" dirty="0" err="1">
                <a:solidFill>
                  <a:srgbClr val="FF0000"/>
                </a:solidFill>
                <a:latin typeface="Courier New" pitchFamily="49" charset="0"/>
                <a:cs typeface="Courier New" pitchFamily="49" charset="0"/>
              </a:rPr>
              <a:t>ylabel</a:t>
            </a:r>
            <a:r>
              <a:rPr lang="en-US" sz="1600" b="1" dirty="0">
                <a:solidFill>
                  <a:srgbClr val="FF0000"/>
                </a:solidFill>
                <a:latin typeface="Courier New" pitchFamily="49" charset="0"/>
                <a:cs typeface="Courier New" pitchFamily="49" charset="0"/>
              </a:rPr>
              <a:t>(‘Dollars in account’) </a:t>
            </a:r>
          </a:p>
          <a:p>
            <a:pPr>
              <a:defRPr/>
            </a:pPr>
            <a:endParaRPr lang="en-US" sz="1600" b="1" dirty="0">
              <a:solidFill>
                <a:srgbClr val="FF0000"/>
              </a:solidFill>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TextBox 4"/>
          <p:cNvSpPr txBox="1">
            <a:spLocks noChangeArrowheads="1"/>
          </p:cNvSpPr>
          <p:nvPr/>
        </p:nvSpPr>
        <p:spPr bwMode="auto">
          <a:xfrm>
            <a:off x="609600" y="914400"/>
            <a:ext cx="7848600" cy="830263"/>
          </a:xfrm>
          <a:prstGeom prst="rect">
            <a:avLst/>
          </a:prstGeom>
          <a:noFill/>
          <a:ln w="9525">
            <a:noFill/>
            <a:miter lim="800000"/>
            <a:headEnd/>
            <a:tailEnd/>
          </a:ln>
        </p:spPr>
        <p:txBody>
          <a:bodyPr>
            <a:spAutoFit/>
          </a:bodyPr>
          <a:lstStyle/>
          <a:p>
            <a:pPr algn="ctr"/>
            <a:r>
              <a:rPr lang="en-US"/>
              <a:t>Change X and Y axis ranges:</a:t>
            </a:r>
          </a:p>
          <a:p>
            <a:pPr algn="ctr"/>
            <a:r>
              <a:rPr lang="en-US"/>
              <a:t>use the </a:t>
            </a:r>
            <a:r>
              <a:rPr lang="en-US" b="1">
                <a:solidFill>
                  <a:srgbClr val="FF0000"/>
                </a:solidFill>
              </a:rPr>
              <a:t>xlim </a:t>
            </a:r>
            <a:r>
              <a:rPr lang="en-US"/>
              <a:t>and </a:t>
            </a:r>
            <a:r>
              <a:rPr lang="en-US" b="1">
                <a:solidFill>
                  <a:srgbClr val="FF0000"/>
                </a:solidFill>
              </a:rPr>
              <a:t>ylim </a:t>
            </a:r>
            <a:r>
              <a:rPr lang="en-US"/>
              <a:t>commands:</a:t>
            </a:r>
          </a:p>
        </p:txBody>
      </p:sp>
      <p:pic>
        <p:nvPicPr>
          <p:cNvPr id="175106" name="Picture 1"/>
          <p:cNvPicPr>
            <a:picLocks noChangeAspect="1"/>
          </p:cNvPicPr>
          <p:nvPr/>
        </p:nvPicPr>
        <p:blipFill>
          <a:blip r:embed="rId2"/>
          <a:srcRect/>
          <a:stretch>
            <a:fillRect/>
          </a:stretch>
        </p:blipFill>
        <p:spPr bwMode="auto">
          <a:xfrm>
            <a:off x="4546600" y="2133600"/>
            <a:ext cx="4597400" cy="3448050"/>
          </a:xfrm>
          <a:prstGeom prst="rect">
            <a:avLst/>
          </a:prstGeom>
          <a:noFill/>
          <a:ln w="9525">
            <a:noFill/>
            <a:miter lim="800000"/>
            <a:headEnd/>
            <a:tailEnd/>
          </a:ln>
        </p:spPr>
      </p:pic>
      <p:sp>
        <p:nvSpPr>
          <p:cNvPr id="175107" name="Text Box 2"/>
          <p:cNvSpPr txBox="1">
            <a:spLocks noChangeArrowheads="1"/>
          </p:cNvSpPr>
          <p:nvPr/>
        </p:nvSpPr>
        <p:spPr bwMode="auto">
          <a:xfrm>
            <a:off x="2085975" y="304800"/>
            <a:ext cx="4972050" cy="523875"/>
          </a:xfrm>
          <a:prstGeom prst="rect">
            <a:avLst/>
          </a:prstGeom>
          <a:noFill/>
          <a:ln w="9525">
            <a:noFill/>
            <a:miter lim="800000"/>
            <a:headEnd/>
            <a:tailEnd/>
          </a:ln>
        </p:spPr>
        <p:txBody>
          <a:bodyPr wrap="none">
            <a:spAutoFit/>
          </a:bodyPr>
          <a:lstStyle/>
          <a:p>
            <a:pPr algn="ctr"/>
            <a:r>
              <a:rPr lang="en-US" sz="2800" b="1"/>
              <a:t>BASIC GRAPHS and PLOTS</a:t>
            </a:r>
          </a:p>
        </p:txBody>
      </p:sp>
      <p:sp>
        <p:nvSpPr>
          <p:cNvPr id="7" name="TextBox 6"/>
          <p:cNvSpPr txBox="1"/>
          <p:nvPr/>
        </p:nvSpPr>
        <p:spPr>
          <a:xfrm>
            <a:off x="228600" y="1905000"/>
            <a:ext cx="4257675" cy="4524375"/>
          </a:xfrm>
          <a:prstGeom prst="rect">
            <a:avLst/>
          </a:prstGeom>
          <a:solidFill>
            <a:schemeClr val="bg1">
              <a:lumMod val="75000"/>
            </a:schemeClr>
          </a:solidFill>
        </p:spPr>
        <p:txBody>
          <a:bodyPr wrap="none">
            <a:spAutoFit/>
          </a:bodyPr>
          <a:lstStyle/>
          <a:p>
            <a:pPr marL="457200" indent="-457200">
              <a:defRPr/>
            </a:pPr>
            <a:r>
              <a:rPr lang="en-US" sz="1600" dirty="0">
                <a:latin typeface="Courier New" pitchFamily="49" charset="0"/>
                <a:cs typeface="Courier New" pitchFamily="49" charset="0"/>
              </a:rPr>
              <a:t>clear</a:t>
            </a:r>
          </a:p>
          <a:p>
            <a:pPr>
              <a:defRPr/>
            </a:pPr>
            <a:r>
              <a:rPr lang="en-US" sz="1600" dirty="0">
                <a:latin typeface="Courier New" pitchFamily="49" charset="0"/>
                <a:cs typeface="Courier New" pitchFamily="49" charset="0"/>
              </a:rPr>
              <a:t>B(1)=1000;</a:t>
            </a:r>
          </a:p>
          <a:p>
            <a:pPr>
              <a:defRPr/>
            </a:pPr>
            <a:r>
              <a:rPr lang="en-US" sz="1600" dirty="0">
                <a:latin typeface="Courier New" pitchFamily="49" charset="0"/>
                <a:cs typeface="Courier New" pitchFamily="49" charset="0"/>
              </a:rPr>
              <a:t>rate = 0.15;</a:t>
            </a:r>
          </a:p>
          <a:p>
            <a:pPr>
              <a:defRPr/>
            </a:pPr>
            <a:r>
              <a:rPr lang="en-US" sz="1600" dirty="0">
                <a:latin typeface="Courier New" pitchFamily="49" charset="0"/>
                <a:cs typeface="Courier New" pitchFamily="49" charset="0"/>
              </a:rPr>
              <a:t>for </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 = [1:19]</a:t>
            </a:r>
          </a:p>
          <a:p>
            <a:pPr>
              <a:defRPr/>
            </a:pPr>
            <a:r>
              <a:rPr lang="en-US" sz="1600" dirty="0">
                <a:latin typeface="Courier New" pitchFamily="49" charset="0"/>
                <a:cs typeface="Courier New" pitchFamily="49" charset="0"/>
              </a:rPr>
              <a:t>   B(i+1) = B(</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)+rate*B(</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a:t>
            </a:r>
          </a:p>
          <a:p>
            <a:pPr>
              <a:defRPr/>
            </a:pPr>
            <a:r>
              <a:rPr lang="en-US" sz="1600" dirty="0">
                <a:latin typeface="Courier New" pitchFamily="49" charset="0"/>
                <a:cs typeface="Courier New" pitchFamily="49" charset="0"/>
              </a:rPr>
              <a:t>end </a:t>
            </a:r>
          </a:p>
          <a:p>
            <a:pPr>
              <a:defRPr/>
            </a:pPr>
            <a:r>
              <a:rPr lang="en-US" sz="1600" dirty="0">
                <a:latin typeface="Courier New" pitchFamily="49" charset="0"/>
                <a:cs typeface="Courier New" pitchFamily="49" charset="0"/>
              </a:rPr>
              <a:t>figure(1)</a:t>
            </a:r>
          </a:p>
          <a:p>
            <a:pPr>
              <a:defRPr/>
            </a:pPr>
            <a:r>
              <a:rPr lang="en-US" sz="1600" dirty="0">
                <a:latin typeface="Courier New" pitchFamily="49" charset="0"/>
                <a:cs typeface="Courier New" pitchFamily="49" charset="0"/>
              </a:rPr>
              <a:t>plot(B)</a:t>
            </a:r>
          </a:p>
          <a:p>
            <a:pPr>
              <a:defRPr/>
            </a:pPr>
            <a:r>
              <a:rPr lang="en-US" sz="1600" b="1" dirty="0">
                <a:solidFill>
                  <a:schemeClr val="tx2">
                    <a:lumMod val="75000"/>
                    <a:lumOff val="25000"/>
                  </a:schemeClr>
                </a:solidFill>
                <a:latin typeface="Courier New" pitchFamily="49" charset="0"/>
                <a:cs typeface="Courier New" pitchFamily="49" charset="0"/>
              </a:rPr>
              <a:t>title(‘Bank account balance’, ...</a:t>
            </a:r>
          </a:p>
          <a:p>
            <a:pPr>
              <a:defRPr/>
            </a:pPr>
            <a:r>
              <a:rPr lang="en-US" sz="1600" b="1" dirty="0">
                <a:solidFill>
                  <a:schemeClr val="tx2">
                    <a:lumMod val="75000"/>
                    <a:lumOff val="25000"/>
                  </a:schemeClr>
                </a:solidFill>
                <a:latin typeface="Courier New" pitchFamily="49" charset="0"/>
                <a:cs typeface="Courier New" pitchFamily="49" charset="0"/>
              </a:rPr>
              <a:t>   ‘</a:t>
            </a:r>
            <a:r>
              <a:rPr lang="en-US" sz="1600" b="1" dirty="0" err="1">
                <a:solidFill>
                  <a:schemeClr val="tx2">
                    <a:lumMod val="75000"/>
                    <a:lumOff val="25000"/>
                  </a:schemeClr>
                </a:solidFill>
                <a:latin typeface="Courier New" pitchFamily="49" charset="0"/>
                <a:cs typeface="Courier New" pitchFamily="49" charset="0"/>
              </a:rPr>
              <a:t>FontName</a:t>
            </a:r>
            <a:r>
              <a:rPr lang="en-US" sz="1600" b="1" dirty="0">
                <a:solidFill>
                  <a:schemeClr val="tx2">
                    <a:lumMod val="75000"/>
                    <a:lumOff val="25000"/>
                  </a:schemeClr>
                </a:solidFill>
                <a:latin typeface="Courier New" pitchFamily="49" charset="0"/>
                <a:cs typeface="Courier New" pitchFamily="49" charset="0"/>
              </a:rPr>
              <a:t>’, ‘Arial’, ...</a:t>
            </a:r>
          </a:p>
          <a:p>
            <a:pPr>
              <a:defRPr/>
            </a:pPr>
            <a:r>
              <a:rPr lang="en-US" sz="1600" b="1" dirty="0">
                <a:solidFill>
                  <a:schemeClr val="tx2">
                    <a:lumMod val="75000"/>
                    <a:lumOff val="25000"/>
                  </a:schemeClr>
                </a:solidFill>
                <a:latin typeface="Courier New" pitchFamily="49" charset="0"/>
                <a:cs typeface="Courier New" pitchFamily="49" charset="0"/>
              </a:rPr>
              <a:t>   ‘</a:t>
            </a:r>
            <a:r>
              <a:rPr lang="en-US" sz="1600" b="1" dirty="0" err="1">
                <a:solidFill>
                  <a:schemeClr val="tx2">
                    <a:lumMod val="75000"/>
                    <a:lumOff val="25000"/>
                  </a:schemeClr>
                </a:solidFill>
                <a:latin typeface="Courier New" pitchFamily="49" charset="0"/>
                <a:cs typeface="Courier New" pitchFamily="49" charset="0"/>
              </a:rPr>
              <a:t>FontSize</a:t>
            </a:r>
            <a:r>
              <a:rPr lang="en-US" sz="1600" b="1" dirty="0">
                <a:solidFill>
                  <a:schemeClr val="tx2">
                    <a:lumMod val="75000"/>
                    <a:lumOff val="25000"/>
                  </a:schemeClr>
                </a:solidFill>
                <a:latin typeface="Courier New" pitchFamily="49" charset="0"/>
                <a:cs typeface="Courier New" pitchFamily="49" charset="0"/>
              </a:rPr>
              <a:t>’, 12, ...</a:t>
            </a:r>
          </a:p>
          <a:p>
            <a:pPr>
              <a:defRPr/>
            </a:pPr>
            <a:r>
              <a:rPr lang="en-US" sz="1600" b="1" dirty="0">
                <a:solidFill>
                  <a:schemeClr val="tx2">
                    <a:lumMod val="75000"/>
                    <a:lumOff val="25000"/>
                  </a:schemeClr>
                </a:solidFill>
                <a:latin typeface="Courier New" pitchFamily="49" charset="0"/>
                <a:cs typeface="Courier New" pitchFamily="49" charset="0"/>
              </a:rPr>
              <a:t>   ‘</a:t>
            </a:r>
            <a:r>
              <a:rPr lang="en-US" sz="1600" b="1" dirty="0" err="1">
                <a:solidFill>
                  <a:schemeClr val="tx2">
                    <a:lumMod val="75000"/>
                    <a:lumOff val="25000"/>
                  </a:schemeClr>
                </a:solidFill>
                <a:latin typeface="Courier New" pitchFamily="49" charset="0"/>
                <a:cs typeface="Courier New" pitchFamily="49" charset="0"/>
              </a:rPr>
              <a:t>FontWeight</a:t>
            </a:r>
            <a:r>
              <a:rPr lang="en-US" sz="1600" b="1" dirty="0">
                <a:solidFill>
                  <a:schemeClr val="tx2">
                    <a:lumMod val="75000"/>
                    <a:lumOff val="25000"/>
                  </a:schemeClr>
                </a:solidFill>
                <a:latin typeface="Courier New" pitchFamily="49" charset="0"/>
                <a:cs typeface="Courier New" pitchFamily="49" charset="0"/>
              </a:rPr>
              <a:t>’, ‘Bold’)</a:t>
            </a:r>
          </a:p>
          <a:p>
            <a:pPr>
              <a:defRPr/>
            </a:pPr>
            <a:r>
              <a:rPr lang="en-US" sz="1600" b="1" dirty="0" err="1">
                <a:solidFill>
                  <a:schemeClr val="tx2">
                    <a:lumMod val="75000"/>
                    <a:lumOff val="25000"/>
                  </a:schemeClr>
                </a:solidFill>
                <a:latin typeface="Courier New" pitchFamily="49" charset="0"/>
                <a:cs typeface="Courier New" pitchFamily="49" charset="0"/>
              </a:rPr>
              <a:t>xlabel</a:t>
            </a:r>
            <a:r>
              <a:rPr lang="en-US" sz="1600" b="1" dirty="0">
                <a:solidFill>
                  <a:schemeClr val="tx2">
                    <a:lumMod val="75000"/>
                    <a:lumOff val="25000"/>
                  </a:schemeClr>
                </a:solidFill>
                <a:latin typeface="Courier New" pitchFamily="49" charset="0"/>
                <a:cs typeface="Courier New" pitchFamily="49" charset="0"/>
              </a:rPr>
              <a:t>(‘Years’)</a:t>
            </a:r>
          </a:p>
          <a:p>
            <a:pPr>
              <a:defRPr/>
            </a:pPr>
            <a:r>
              <a:rPr lang="en-US" sz="1600" b="1" dirty="0" err="1">
                <a:solidFill>
                  <a:schemeClr val="tx2">
                    <a:lumMod val="75000"/>
                    <a:lumOff val="25000"/>
                  </a:schemeClr>
                </a:solidFill>
                <a:latin typeface="Courier New" pitchFamily="49" charset="0"/>
                <a:cs typeface="Courier New" pitchFamily="49" charset="0"/>
              </a:rPr>
              <a:t>ylabel</a:t>
            </a:r>
            <a:r>
              <a:rPr lang="en-US" sz="1600" b="1" dirty="0">
                <a:solidFill>
                  <a:schemeClr val="tx2">
                    <a:lumMod val="75000"/>
                    <a:lumOff val="25000"/>
                  </a:schemeClr>
                </a:solidFill>
                <a:latin typeface="Courier New" pitchFamily="49" charset="0"/>
                <a:cs typeface="Courier New" pitchFamily="49" charset="0"/>
              </a:rPr>
              <a:t>(‘Dollars in account’)</a:t>
            </a:r>
          </a:p>
          <a:p>
            <a:pPr>
              <a:defRPr/>
            </a:pPr>
            <a:r>
              <a:rPr lang="en-US" sz="1600" b="1" dirty="0" err="1">
                <a:solidFill>
                  <a:srgbClr val="FF0000"/>
                </a:solidFill>
                <a:latin typeface="Courier New" pitchFamily="49" charset="0"/>
                <a:cs typeface="Courier New" pitchFamily="49" charset="0"/>
              </a:rPr>
              <a:t>xlim</a:t>
            </a:r>
            <a:r>
              <a:rPr lang="en-US" sz="1600" b="1" dirty="0">
                <a:solidFill>
                  <a:srgbClr val="FF0000"/>
                </a:solidFill>
                <a:latin typeface="Courier New" pitchFamily="49" charset="0"/>
                <a:cs typeface="Courier New" pitchFamily="49" charset="0"/>
              </a:rPr>
              <a:t>([1 21])</a:t>
            </a:r>
          </a:p>
          <a:p>
            <a:pPr>
              <a:defRPr/>
            </a:pPr>
            <a:r>
              <a:rPr lang="en-US" sz="1600" b="1" dirty="0" err="1">
                <a:solidFill>
                  <a:srgbClr val="FF0000"/>
                </a:solidFill>
                <a:latin typeface="Courier New" pitchFamily="49" charset="0"/>
                <a:cs typeface="Courier New" pitchFamily="49" charset="0"/>
              </a:rPr>
              <a:t>ylim</a:t>
            </a:r>
            <a:r>
              <a:rPr lang="en-US" sz="1600" b="1" dirty="0">
                <a:solidFill>
                  <a:srgbClr val="FF0000"/>
                </a:solidFill>
                <a:latin typeface="Courier New" pitchFamily="49" charset="0"/>
                <a:cs typeface="Courier New" pitchFamily="49" charset="0"/>
              </a:rPr>
              <a:t>([1000 16000]) </a:t>
            </a:r>
          </a:p>
          <a:p>
            <a:pPr>
              <a:defRPr/>
            </a:pPr>
            <a:endParaRPr lang="en-US" sz="1600" b="1" dirty="0">
              <a:solidFill>
                <a:srgbClr val="FF0000"/>
              </a:solidFill>
              <a:latin typeface="Courier New" pitchFamily="49" charset="0"/>
              <a:cs typeface="Courier New" pitchFamily="49" charset="0"/>
            </a:endParaRPr>
          </a:p>
          <a:p>
            <a:pPr>
              <a:defRPr/>
            </a:pPr>
            <a:endParaRPr lang="en-US" sz="1600" b="1" dirty="0">
              <a:solidFill>
                <a:srgbClr val="FF0000"/>
              </a:solidFill>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TextBox 4"/>
          <p:cNvSpPr txBox="1">
            <a:spLocks noChangeArrowheads="1"/>
          </p:cNvSpPr>
          <p:nvPr/>
        </p:nvSpPr>
        <p:spPr bwMode="auto">
          <a:xfrm>
            <a:off x="609600" y="914400"/>
            <a:ext cx="7848600" cy="892175"/>
          </a:xfrm>
          <a:prstGeom prst="rect">
            <a:avLst/>
          </a:prstGeom>
          <a:noFill/>
          <a:ln w="9525">
            <a:noFill/>
            <a:miter lim="800000"/>
            <a:headEnd/>
            <a:tailEnd/>
          </a:ln>
        </p:spPr>
        <p:txBody>
          <a:bodyPr>
            <a:spAutoFit/>
          </a:bodyPr>
          <a:lstStyle/>
          <a:p>
            <a:pPr algn="ctr"/>
            <a:r>
              <a:rPr lang="en-US"/>
              <a:t>Now, change the plot:</a:t>
            </a:r>
          </a:p>
          <a:p>
            <a:pPr algn="ctr"/>
            <a:r>
              <a:rPr lang="en-US"/>
              <a:t>Let it have a </a:t>
            </a:r>
            <a:r>
              <a:rPr lang="en-US">
                <a:solidFill>
                  <a:srgbClr val="FF0000"/>
                </a:solidFill>
              </a:rPr>
              <a:t>red</a:t>
            </a:r>
            <a:r>
              <a:rPr lang="en-US"/>
              <a:t> line and </a:t>
            </a:r>
            <a:r>
              <a:rPr lang="en-US" sz="2800">
                <a:solidFill>
                  <a:srgbClr val="FF0000"/>
                </a:solidFill>
                <a:sym typeface="Symbol" pitchFamily="18" charset="2"/>
              </a:rPr>
              <a:t></a:t>
            </a:r>
            <a:r>
              <a:rPr lang="en-US"/>
              <a:t> datamarkers:</a:t>
            </a:r>
          </a:p>
        </p:txBody>
      </p:sp>
      <p:pic>
        <p:nvPicPr>
          <p:cNvPr id="176130" name="Picture 1"/>
          <p:cNvPicPr>
            <a:picLocks noChangeAspect="1"/>
          </p:cNvPicPr>
          <p:nvPr/>
        </p:nvPicPr>
        <p:blipFill>
          <a:blip r:embed="rId2"/>
          <a:srcRect/>
          <a:stretch>
            <a:fillRect/>
          </a:stretch>
        </p:blipFill>
        <p:spPr bwMode="auto">
          <a:xfrm>
            <a:off x="4394200" y="2190750"/>
            <a:ext cx="4597400" cy="3448050"/>
          </a:xfrm>
          <a:prstGeom prst="rect">
            <a:avLst/>
          </a:prstGeom>
          <a:noFill/>
          <a:ln w="9525">
            <a:noFill/>
            <a:miter lim="800000"/>
            <a:headEnd/>
            <a:tailEnd/>
          </a:ln>
        </p:spPr>
      </p:pic>
      <p:sp>
        <p:nvSpPr>
          <p:cNvPr id="176131" name="Text Box 2"/>
          <p:cNvSpPr txBox="1">
            <a:spLocks noChangeArrowheads="1"/>
          </p:cNvSpPr>
          <p:nvPr/>
        </p:nvSpPr>
        <p:spPr bwMode="auto">
          <a:xfrm>
            <a:off x="2085975" y="304800"/>
            <a:ext cx="4972050" cy="523875"/>
          </a:xfrm>
          <a:prstGeom prst="rect">
            <a:avLst/>
          </a:prstGeom>
          <a:noFill/>
          <a:ln w="9525">
            <a:noFill/>
            <a:miter lim="800000"/>
            <a:headEnd/>
            <a:tailEnd/>
          </a:ln>
        </p:spPr>
        <p:txBody>
          <a:bodyPr wrap="none">
            <a:spAutoFit/>
          </a:bodyPr>
          <a:lstStyle/>
          <a:p>
            <a:pPr algn="ctr"/>
            <a:r>
              <a:rPr lang="en-US" sz="2800" b="1"/>
              <a:t>BASIC GRAPHS and PLOTS</a:t>
            </a:r>
          </a:p>
        </p:txBody>
      </p:sp>
      <p:sp>
        <p:nvSpPr>
          <p:cNvPr id="7" name="TextBox 6"/>
          <p:cNvSpPr txBox="1"/>
          <p:nvPr/>
        </p:nvSpPr>
        <p:spPr>
          <a:xfrm>
            <a:off x="228600" y="1905000"/>
            <a:ext cx="4257675" cy="4524375"/>
          </a:xfrm>
          <a:prstGeom prst="rect">
            <a:avLst/>
          </a:prstGeom>
          <a:solidFill>
            <a:schemeClr val="bg1">
              <a:lumMod val="75000"/>
            </a:schemeClr>
          </a:solidFill>
        </p:spPr>
        <p:txBody>
          <a:bodyPr wrap="none">
            <a:spAutoFit/>
          </a:bodyPr>
          <a:lstStyle/>
          <a:p>
            <a:pPr marL="457200" indent="-457200">
              <a:defRPr/>
            </a:pPr>
            <a:r>
              <a:rPr lang="en-US" sz="1600" dirty="0">
                <a:latin typeface="Courier New" pitchFamily="49" charset="0"/>
                <a:cs typeface="Courier New" pitchFamily="49" charset="0"/>
              </a:rPr>
              <a:t>clear</a:t>
            </a:r>
          </a:p>
          <a:p>
            <a:pPr>
              <a:defRPr/>
            </a:pPr>
            <a:r>
              <a:rPr lang="en-US" sz="1600" dirty="0">
                <a:latin typeface="Courier New" pitchFamily="49" charset="0"/>
                <a:cs typeface="Courier New" pitchFamily="49" charset="0"/>
              </a:rPr>
              <a:t>B(1)=1000;</a:t>
            </a:r>
          </a:p>
          <a:p>
            <a:pPr>
              <a:defRPr/>
            </a:pPr>
            <a:r>
              <a:rPr lang="en-US" sz="1600" dirty="0">
                <a:latin typeface="Courier New" pitchFamily="49" charset="0"/>
                <a:cs typeface="Courier New" pitchFamily="49" charset="0"/>
              </a:rPr>
              <a:t>rate = 0.15;</a:t>
            </a:r>
          </a:p>
          <a:p>
            <a:pPr>
              <a:defRPr/>
            </a:pPr>
            <a:r>
              <a:rPr lang="en-US" sz="1600" dirty="0">
                <a:latin typeface="Courier New" pitchFamily="49" charset="0"/>
                <a:cs typeface="Courier New" pitchFamily="49" charset="0"/>
              </a:rPr>
              <a:t>for </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 = [1:19]</a:t>
            </a:r>
          </a:p>
          <a:p>
            <a:pPr>
              <a:defRPr/>
            </a:pPr>
            <a:r>
              <a:rPr lang="en-US" sz="1600" dirty="0">
                <a:latin typeface="Courier New" pitchFamily="49" charset="0"/>
                <a:cs typeface="Courier New" pitchFamily="49" charset="0"/>
              </a:rPr>
              <a:t>   B(i+1) = B(</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)+rate*B(</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a:t>
            </a:r>
          </a:p>
          <a:p>
            <a:pPr>
              <a:defRPr/>
            </a:pPr>
            <a:r>
              <a:rPr lang="en-US" sz="1600" dirty="0">
                <a:latin typeface="Courier New" pitchFamily="49" charset="0"/>
                <a:cs typeface="Courier New" pitchFamily="49" charset="0"/>
              </a:rPr>
              <a:t>end </a:t>
            </a:r>
          </a:p>
          <a:p>
            <a:pPr>
              <a:defRPr/>
            </a:pPr>
            <a:r>
              <a:rPr lang="en-US" sz="1600" dirty="0">
                <a:latin typeface="Courier New" pitchFamily="49" charset="0"/>
                <a:cs typeface="Courier New" pitchFamily="49" charset="0"/>
              </a:rPr>
              <a:t>figure(1)</a:t>
            </a:r>
          </a:p>
          <a:p>
            <a:pPr>
              <a:defRPr/>
            </a:pPr>
            <a:r>
              <a:rPr lang="en-US" sz="1600" dirty="0">
                <a:solidFill>
                  <a:srgbClr val="FF0000"/>
                </a:solidFill>
                <a:latin typeface="Courier New" pitchFamily="49" charset="0"/>
                <a:cs typeface="Courier New" pitchFamily="49" charset="0"/>
              </a:rPr>
              <a:t>plot(B,’-*r’)</a:t>
            </a:r>
          </a:p>
          <a:p>
            <a:pPr>
              <a:defRPr/>
            </a:pPr>
            <a:r>
              <a:rPr lang="en-US" sz="1600" b="1" dirty="0">
                <a:solidFill>
                  <a:schemeClr val="tx2">
                    <a:lumMod val="75000"/>
                    <a:lumOff val="25000"/>
                  </a:schemeClr>
                </a:solidFill>
                <a:latin typeface="Courier New" pitchFamily="49" charset="0"/>
                <a:cs typeface="Courier New" pitchFamily="49" charset="0"/>
              </a:rPr>
              <a:t>title(‘Bank account balance’, ...</a:t>
            </a:r>
          </a:p>
          <a:p>
            <a:pPr>
              <a:defRPr/>
            </a:pPr>
            <a:r>
              <a:rPr lang="en-US" sz="1600" b="1" dirty="0">
                <a:solidFill>
                  <a:schemeClr val="tx2">
                    <a:lumMod val="75000"/>
                    <a:lumOff val="25000"/>
                  </a:schemeClr>
                </a:solidFill>
                <a:latin typeface="Courier New" pitchFamily="49" charset="0"/>
                <a:cs typeface="Courier New" pitchFamily="49" charset="0"/>
              </a:rPr>
              <a:t>   ‘</a:t>
            </a:r>
            <a:r>
              <a:rPr lang="en-US" sz="1600" b="1" dirty="0" err="1">
                <a:solidFill>
                  <a:schemeClr val="tx2">
                    <a:lumMod val="75000"/>
                    <a:lumOff val="25000"/>
                  </a:schemeClr>
                </a:solidFill>
                <a:latin typeface="Courier New" pitchFamily="49" charset="0"/>
                <a:cs typeface="Courier New" pitchFamily="49" charset="0"/>
              </a:rPr>
              <a:t>FontName</a:t>
            </a:r>
            <a:r>
              <a:rPr lang="en-US" sz="1600" b="1" dirty="0">
                <a:solidFill>
                  <a:schemeClr val="tx2">
                    <a:lumMod val="75000"/>
                    <a:lumOff val="25000"/>
                  </a:schemeClr>
                </a:solidFill>
                <a:latin typeface="Courier New" pitchFamily="49" charset="0"/>
                <a:cs typeface="Courier New" pitchFamily="49" charset="0"/>
              </a:rPr>
              <a:t>’, ‘Arial’, ...</a:t>
            </a:r>
          </a:p>
          <a:p>
            <a:pPr>
              <a:defRPr/>
            </a:pPr>
            <a:r>
              <a:rPr lang="en-US" sz="1600" b="1" dirty="0">
                <a:solidFill>
                  <a:schemeClr val="tx2">
                    <a:lumMod val="75000"/>
                    <a:lumOff val="25000"/>
                  </a:schemeClr>
                </a:solidFill>
                <a:latin typeface="Courier New" pitchFamily="49" charset="0"/>
                <a:cs typeface="Courier New" pitchFamily="49" charset="0"/>
              </a:rPr>
              <a:t>   ‘</a:t>
            </a:r>
            <a:r>
              <a:rPr lang="en-US" sz="1600" b="1" dirty="0" err="1">
                <a:solidFill>
                  <a:schemeClr val="tx2">
                    <a:lumMod val="75000"/>
                    <a:lumOff val="25000"/>
                  </a:schemeClr>
                </a:solidFill>
                <a:latin typeface="Courier New" pitchFamily="49" charset="0"/>
                <a:cs typeface="Courier New" pitchFamily="49" charset="0"/>
              </a:rPr>
              <a:t>FontSize</a:t>
            </a:r>
            <a:r>
              <a:rPr lang="en-US" sz="1600" b="1" dirty="0">
                <a:solidFill>
                  <a:schemeClr val="tx2">
                    <a:lumMod val="75000"/>
                    <a:lumOff val="25000"/>
                  </a:schemeClr>
                </a:solidFill>
                <a:latin typeface="Courier New" pitchFamily="49" charset="0"/>
                <a:cs typeface="Courier New" pitchFamily="49" charset="0"/>
              </a:rPr>
              <a:t>’, 12, ...</a:t>
            </a:r>
          </a:p>
          <a:p>
            <a:pPr>
              <a:defRPr/>
            </a:pPr>
            <a:r>
              <a:rPr lang="en-US" sz="1600" b="1" dirty="0">
                <a:solidFill>
                  <a:schemeClr val="tx2">
                    <a:lumMod val="75000"/>
                    <a:lumOff val="25000"/>
                  </a:schemeClr>
                </a:solidFill>
                <a:latin typeface="Courier New" pitchFamily="49" charset="0"/>
                <a:cs typeface="Courier New" pitchFamily="49" charset="0"/>
              </a:rPr>
              <a:t>   ‘</a:t>
            </a:r>
            <a:r>
              <a:rPr lang="en-US" sz="1600" b="1" dirty="0" err="1">
                <a:solidFill>
                  <a:schemeClr val="tx2">
                    <a:lumMod val="75000"/>
                    <a:lumOff val="25000"/>
                  </a:schemeClr>
                </a:solidFill>
                <a:latin typeface="Courier New" pitchFamily="49" charset="0"/>
                <a:cs typeface="Courier New" pitchFamily="49" charset="0"/>
              </a:rPr>
              <a:t>FontWeight</a:t>
            </a:r>
            <a:r>
              <a:rPr lang="en-US" sz="1600" b="1" dirty="0">
                <a:solidFill>
                  <a:schemeClr val="tx2">
                    <a:lumMod val="75000"/>
                    <a:lumOff val="25000"/>
                  </a:schemeClr>
                </a:solidFill>
                <a:latin typeface="Courier New" pitchFamily="49" charset="0"/>
                <a:cs typeface="Courier New" pitchFamily="49" charset="0"/>
              </a:rPr>
              <a:t>’, ‘Bold’)</a:t>
            </a:r>
          </a:p>
          <a:p>
            <a:pPr>
              <a:defRPr/>
            </a:pPr>
            <a:r>
              <a:rPr lang="en-US" sz="1600" b="1" dirty="0" err="1">
                <a:solidFill>
                  <a:schemeClr val="tx2">
                    <a:lumMod val="75000"/>
                    <a:lumOff val="25000"/>
                  </a:schemeClr>
                </a:solidFill>
                <a:latin typeface="Courier New" pitchFamily="49" charset="0"/>
                <a:cs typeface="Courier New" pitchFamily="49" charset="0"/>
              </a:rPr>
              <a:t>xlabel</a:t>
            </a:r>
            <a:r>
              <a:rPr lang="en-US" sz="1600" b="1" dirty="0">
                <a:solidFill>
                  <a:schemeClr val="tx2">
                    <a:lumMod val="75000"/>
                    <a:lumOff val="25000"/>
                  </a:schemeClr>
                </a:solidFill>
                <a:latin typeface="Courier New" pitchFamily="49" charset="0"/>
                <a:cs typeface="Courier New" pitchFamily="49" charset="0"/>
              </a:rPr>
              <a:t>(‘Years’)</a:t>
            </a:r>
          </a:p>
          <a:p>
            <a:pPr>
              <a:defRPr/>
            </a:pPr>
            <a:r>
              <a:rPr lang="en-US" sz="1600" b="1" dirty="0" err="1">
                <a:solidFill>
                  <a:schemeClr val="tx2">
                    <a:lumMod val="75000"/>
                    <a:lumOff val="25000"/>
                  </a:schemeClr>
                </a:solidFill>
                <a:latin typeface="Courier New" pitchFamily="49" charset="0"/>
                <a:cs typeface="Courier New" pitchFamily="49" charset="0"/>
              </a:rPr>
              <a:t>ylabel</a:t>
            </a:r>
            <a:r>
              <a:rPr lang="en-US" sz="1600" b="1" dirty="0">
                <a:solidFill>
                  <a:schemeClr val="tx2">
                    <a:lumMod val="75000"/>
                    <a:lumOff val="25000"/>
                  </a:schemeClr>
                </a:solidFill>
                <a:latin typeface="Courier New" pitchFamily="49" charset="0"/>
                <a:cs typeface="Courier New" pitchFamily="49" charset="0"/>
              </a:rPr>
              <a:t>(‘Dollars in account’)</a:t>
            </a:r>
          </a:p>
          <a:p>
            <a:pPr>
              <a:defRPr/>
            </a:pPr>
            <a:r>
              <a:rPr lang="en-US" sz="1600" b="1" dirty="0" err="1">
                <a:solidFill>
                  <a:schemeClr val="tx2">
                    <a:lumMod val="75000"/>
                    <a:lumOff val="25000"/>
                  </a:schemeClr>
                </a:solidFill>
                <a:latin typeface="Courier New" pitchFamily="49" charset="0"/>
                <a:cs typeface="Courier New" pitchFamily="49" charset="0"/>
              </a:rPr>
              <a:t>xlim</a:t>
            </a:r>
            <a:r>
              <a:rPr lang="en-US" sz="1600" b="1" dirty="0">
                <a:solidFill>
                  <a:schemeClr val="tx2">
                    <a:lumMod val="75000"/>
                    <a:lumOff val="25000"/>
                  </a:schemeClr>
                </a:solidFill>
                <a:latin typeface="Courier New" pitchFamily="49" charset="0"/>
                <a:cs typeface="Courier New" pitchFamily="49" charset="0"/>
              </a:rPr>
              <a:t>([1 21])</a:t>
            </a:r>
          </a:p>
          <a:p>
            <a:pPr>
              <a:defRPr/>
            </a:pPr>
            <a:r>
              <a:rPr lang="en-US" sz="1600" b="1" dirty="0" err="1">
                <a:solidFill>
                  <a:schemeClr val="tx2">
                    <a:lumMod val="75000"/>
                    <a:lumOff val="25000"/>
                  </a:schemeClr>
                </a:solidFill>
                <a:latin typeface="Courier New" pitchFamily="49" charset="0"/>
                <a:cs typeface="Courier New" pitchFamily="49" charset="0"/>
              </a:rPr>
              <a:t>ylim</a:t>
            </a:r>
            <a:r>
              <a:rPr lang="en-US" sz="1600" b="1" dirty="0">
                <a:solidFill>
                  <a:schemeClr val="tx2">
                    <a:lumMod val="75000"/>
                    <a:lumOff val="25000"/>
                  </a:schemeClr>
                </a:solidFill>
                <a:latin typeface="Courier New" pitchFamily="49" charset="0"/>
                <a:cs typeface="Courier New" pitchFamily="49" charset="0"/>
              </a:rPr>
              <a:t>([1000 16000]) </a:t>
            </a:r>
          </a:p>
          <a:p>
            <a:pPr>
              <a:defRPr/>
            </a:pPr>
            <a:endParaRPr lang="en-US" sz="1600" b="1" dirty="0">
              <a:solidFill>
                <a:srgbClr val="FF0000"/>
              </a:solidFill>
              <a:latin typeface="Courier New" pitchFamily="49" charset="0"/>
              <a:cs typeface="Courier New" pitchFamily="49" charset="0"/>
            </a:endParaRPr>
          </a:p>
          <a:p>
            <a:pPr>
              <a:defRPr/>
            </a:pPr>
            <a:endParaRPr lang="en-US" sz="1600" b="1" dirty="0">
              <a:solidFill>
                <a:srgbClr val="FF0000"/>
              </a:solidFill>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2"/>
          <p:cNvSpPr txBox="1">
            <a:spLocks noChangeArrowheads="1"/>
          </p:cNvSpPr>
          <p:nvPr/>
        </p:nvSpPr>
        <p:spPr bwMode="auto">
          <a:xfrm>
            <a:off x="2398713" y="304800"/>
            <a:ext cx="4319587" cy="523875"/>
          </a:xfrm>
          <a:prstGeom prst="rect">
            <a:avLst/>
          </a:prstGeom>
          <a:noFill/>
          <a:ln w="9525">
            <a:noFill/>
            <a:miter lim="800000"/>
            <a:headEnd/>
            <a:tailEnd/>
          </a:ln>
        </p:spPr>
        <p:txBody>
          <a:bodyPr wrap="none">
            <a:spAutoFit/>
          </a:bodyPr>
          <a:lstStyle/>
          <a:p>
            <a:pPr algn="ctr"/>
            <a:r>
              <a:rPr lang="en-US" sz="2800" b="1"/>
              <a:t>THE MATLAB DESKTOP</a:t>
            </a:r>
          </a:p>
        </p:txBody>
      </p:sp>
      <p:pic>
        <p:nvPicPr>
          <p:cNvPr id="27650" name="Picture 1"/>
          <p:cNvPicPr>
            <a:picLocks noChangeAspect="1"/>
          </p:cNvPicPr>
          <p:nvPr/>
        </p:nvPicPr>
        <p:blipFill>
          <a:blip r:embed="rId3"/>
          <a:srcRect/>
          <a:stretch>
            <a:fillRect/>
          </a:stretch>
        </p:blipFill>
        <p:spPr bwMode="auto">
          <a:xfrm>
            <a:off x="685800" y="1027113"/>
            <a:ext cx="7772400" cy="5600700"/>
          </a:xfrm>
          <a:prstGeom prst="rect">
            <a:avLst/>
          </a:prstGeom>
          <a:noFill/>
          <a:ln w="9525">
            <a:noFill/>
            <a:miter lim="800000"/>
            <a:headEnd/>
            <a:tailEnd/>
          </a:ln>
        </p:spPr>
      </p:pic>
      <p:sp>
        <p:nvSpPr>
          <p:cNvPr id="3" name="Oval 2"/>
          <p:cNvSpPr/>
          <p:nvPr/>
        </p:nvSpPr>
        <p:spPr>
          <a:xfrm rot="5400000">
            <a:off x="6017418" y="2821782"/>
            <a:ext cx="3738563" cy="1600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652" name="TextBox 3"/>
          <p:cNvSpPr txBox="1">
            <a:spLocks noChangeArrowheads="1"/>
          </p:cNvSpPr>
          <p:nvPr/>
        </p:nvSpPr>
        <p:spPr bwMode="auto">
          <a:xfrm>
            <a:off x="6950075" y="1087438"/>
            <a:ext cx="1873250" cy="830262"/>
          </a:xfrm>
          <a:prstGeom prst="rect">
            <a:avLst/>
          </a:prstGeom>
          <a:solidFill>
            <a:schemeClr val="bg1">
              <a:alpha val="74117"/>
            </a:schemeClr>
          </a:solidFill>
          <a:ln w="9525">
            <a:noFill/>
            <a:miter lim="800000"/>
            <a:headEnd/>
            <a:tailEnd/>
          </a:ln>
        </p:spPr>
        <p:txBody>
          <a:bodyPr wrap="none">
            <a:spAutoFit/>
          </a:bodyPr>
          <a:lstStyle/>
          <a:p>
            <a:pPr algn="ctr"/>
            <a:r>
              <a:rPr lang="en-US">
                <a:solidFill>
                  <a:srgbClr val="FF0000"/>
                </a:solidFill>
              </a:rPr>
              <a:t>CURRENT</a:t>
            </a:r>
          </a:p>
          <a:p>
            <a:pPr algn="ctr"/>
            <a:r>
              <a:rPr lang="en-US">
                <a:solidFill>
                  <a:srgbClr val="FF0000"/>
                </a:solidFill>
              </a:rPr>
              <a:t>VARIABLES</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TextBox 4"/>
          <p:cNvSpPr txBox="1">
            <a:spLocks noChangeArrowheads="1"/>
          </p:cNvSpPr>
          <p:nvPr/>
        </p:nvSpPr>
        <p:spPr bwMode="auto">
          <a:xfrm>
            <a:off x="609600" y="914400"/>
            <a:ext cx="7848600" cy="830263"/>
          </a:xfrm>
          <a:prstGeom prst="rect">
            <a:avLst/>
          </a:prstGeom>
          <a:noFill/>
          <a:ln w="9525">
            <a:noFill/>
            <a:miter lim="800000"/>
            <a:headEnd/>
            <a:tailEnd/>
          </a:ln>
        </p:spPr>
        <p:txBody>
          <a:bodyPr>
            <a:spAutoFit/>
          </a:bodyPr>
          <a:lstStyle/>
          <a:p>
            <a:pPr algn="ctr"/>
            <a:r>
              <a:rPr lang="en-US"/>
              <a:t>Finally, insert some text annotation on the graph</a:t>
            </a:r>
          </a:p>
          <a:p>
            <a:pPr algn="ctr"/>
            <a:r>
              <a:rPr lang="en-US"/>
              <a:t>using the </a:t>
            </a:r>
            <a:r>
              <a:rPr lang="en-US" b="1">
                <a:solidFill>
                  <a:srgbClr val="FF0000"/>
                </a:solidFill>
              </a:rPr>
              <a:t>text</a:t>
            </a:r>
            <a:r>
              <a:rPr lang="en-US"/>
              <a:t> command, and control its properties:</a:t>
            </a:r>
          </a:p>
        </p:txBody>
      </p:sp>
      <p:pic>
        <p:nvPicPr>
          <p:cNvPr id="177154" name="Picture 1"/>
          <p:cNvPicPr>
            <a:picLocks noChangeAspect="1"/>
          </p:cNvPicPr>
          <p:nvPr/>
        </p:nvPicPr>
        <p:blipFill>
          <a:blip r:embed="rId2"/>
          <a:srcRect/>
          <a:stretch>
            <a:fillRect/>
          </a:stretch>
        </p:blipFill>
        <p:spPr bwMode="auto">
          <a:xfrm>
            <a:off x="4394200" y="2190750"/>
            <a:ext cx="4597400" cy="3448050"/>
          </a:xfrm>
          <a:prstGeom prst="rect">
            <a:avLst/>
          </a:prstGeom>
          <a:noFill/>
          <a:ln w="9525">
            <a:noFill/>
            <a:miter lim="800000"/>
            <a:headEnd/>
            <a:tailEnd/>
          </a:ln>
        </p:spPr>
      </p:pic>
      <p:sp>
        <p:nvSpPr>
          <p:cNvPr id="177155" name="TextBox 3"/>
          <p:cNvSpPr txBox="1">
            <a:spLocks noChangeArrowheads="1"/>
          </p:cNvSpPr>
          <p:nvPr/>
        </p:nvSpPr>
        <p:spPr bwMode="auto">
          <a:xfrm>
            <a:off x="4876800" y="5907088"/>
            <a:ext cx="3962400" cy="646112"/>
          </a:xfrm>
          <a:prstGeom prst="rect">
            <a:avLst/>
          </a:prstGeom>
          <a:noFill/>
          <a:ln w="9525">
            <a:noFill/>
            <a:miter lim="800000"/>
            <a:headEnd/>
            <a:tailEnd/>
          </a:ln>
        </p:spPr>
        <p:txBody>
          <a:bodyPr>
            <a:spAutoFit/>
          </a:bodyPr>
          <a:lstStyle/>
          <a:p>
            <a:r>
              <a:rPr lang="en-US" sz="1800"/>
              <a:t>Again, font size, weight, etc. can be controlled just like the title command</a:t>
            </a:r>
          </a:p>
        </p:txBody>
      </p:sp>
      <p:sp>
        <p:nvSpPr>
          <p:cNvPr id="177156" name="Text Box 2"/>
          <p:cNvSpPr txBox="1">
            <a:spLocks noChangeArrowheads="1"/>
          </p:cNvSpPr>
          <p:nvPr/>
        </p:nvSpPr>
        <p:spPr bwMode="auto">
          <a:xfrm>
            <a:off x="2085975" y="304800"/>
            <a:ext cx="4972050" cy="523875"/>
          </a:xfrm>
          <a:prstGeom prst="rect">
            <a:avLst/>
          </a:prstGeom>
          <a:noFill/>
          <a:ln w="9525">
            <a:noFill/>
            <a:miter lim="800000"/>
            <a:headEnd/>
            <a:tailEnd/>
          </a:ln>
        </p:spPr>
        <p:txBody>
          <a:bodyPr wrap="none">
            <a:spAutoFit/>
          </a:bodyPr>
          <a:lstStyle/>
          <a:p>
            <a:pPr algn="ctr"/>
            <a:r>
              <a:rPr lang="en-US" sz="2800" b="1"/>
              <a:t>BASIC GRAPHS and PLOTS</a:t>
            </a:r>
          </a:p>
        </p:txBody>
      </p:sp>
      <p:sp>
        <p:nvSpPr>
          <p:cNvPr id="8" name="TextBox 7"/>
          <p:cNvSpPr txBox="1"/>
          <p:nvPr/>
        </p:nvSpPr>
        <p:spPr>
          <a:xfrm>
            <a:off x="228600" y="1752600"/>
            <a:ext cx="4114800" cy="5016500"/>
          </a:xfrm>
          <a:prstGeom prst="rect">
            <a:avLst/>
          </a:prstGeom>
          <a:solidFill>
            <a:schemeClr val="bg1">
              <a:lumMod val="75000"/>
            </a:schemeClr>
          </a:solidFill>
        </p:spPr>
        <p:txBody>
          <a:bodyPr>
            <a:spAutoFit/>
          </a:bodyPr>
          <a:lstStyle/>
          <a:p>
            <a:pPr marL="457200" indent="-457200">
              <a:defRPr/>
            </a:pPr>
            <a:r>
              <a:rPr lang="en-US" sz="1600" dirty="0">
                <a:latin typeface="Courier New" pitchFamily="49" charset="0"/>
                <a:cs typeface="Courier New" pitchFamily="49" charset="0"/>
              </a:rPr>
              <a:t>clear</a:t>
            </a:r>
          </a:p>
          <a:p>
            <a:pPr>
              <a:defRPr/>
            </a:pPr>
            <a:r>
              <a:rPr lang="en-US" sz="1600" dirty="0">
                <a:latin typeface="Courier New" pitchFamily="49" charset="0"/>
                <a:cs typeface="Courier New" pitchFamily="49" charset="0"/>
              </a:rPr>
              <a:t>B(1)=1000;</a:t>
            </a:r>
          </a:p>
          <a:p>
            <a:pPr>
              <a:defRPr/>
            </a:pPr>
            <a:r>
              <a:rPr lang="en-US" sz="1600" dirty="0">
                <a:latin typeface="Courier New" pitchFamily="49" charset="0"/>
                <a:cs typeface="Courier New" pitchFamily="49" charset="0"/>
              </a:rPr>
              <a:t>rate = 0.15;</a:t>
            </a:r>
          </a:p>
          <a:p>
            <a:pPr>
              <a:defRPr/>
            </a:pPr>
            <a:r>
              <a:rPr lang="en-US" sz="1600" dirty="0">
                <a:latin typeface="Courier New" pitchFamily="49" charset="0"/>
                <a:cs typeface="Courier New" pitchFamily="49" charset="0"/>
              </a:rPr>
              <a:t>for </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 = [1:19]</a:t>
            </a:r>
          </a:p>
          <a:p>
            <a:pPr>
              <a:defRPr/>
            </a:pPr>
            <a:r>
              <a:rPr lang="en-US" sz="1600" dirty="0">
                <a:latin typeface="Courier New" pitchFamily="49" charset="0"/>
                <a:cs typeface="Courier New" pitchFamily="49" charset="0"/>
              </a:rPr>
              <a:t>   B(i+1) = B(</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)+rate*B(</a:t>
            </a:r>
            <a:r>
              <a:rPr lang="en-US" sz="1600" dirty="0" err="1">
                <a:latin typeface="Courier New" pitchFamily="49" charset="0"/>
                <a:cs typeface="Courier New" pitchFamily="49" charset="0"/>
              </a:rPr>
              <a:t>i</a:t>
            </a:r>
            <a:r>
              <a:rPr lang="en-US" sz="1600" dirty="0">
                <a:latin typeface="Courier New" pitchFamily="49" charset="0"/>
                <a:cs typeface="Courier New" pitchFamily="49" charset="0"/>
              </a:rPr>
              <a:t>);</a:t>
            </a:r>
          </a:p>
          <a:p>
            <a:pPr>
              <a:defRPr/>
            </a:pPr>
            <a:r>
              <a:rPr lang="en-US" sz="1600" dirty="0">
                <a:latin typeface="Courier New" pitchFamily="49" charset="0"/>
                <a:cs typeface="Courier New" pitchFamily="49" charset="0"/>
              </a:rPr>
              <a:t>end </a:t>
            </a:r>
          </a:p>
          <a:p>
            <a:pPr>
              <a:defRPr/>
            </a:pPr>
            <a:r>
              <a:rPr lang="en-US" sz="1600" dirty="0">
                <a:latin typeface="Courier New" pitchFamily="49" charset="0"/>
                <a:cs typeface="Courier New" pitchFamily="49" charset="0"/>
              </a:rPr>
              <a:t>figure(1)</a:t>
            </a:r>
          </a:p>
          <a:p>
            <a:pPr>
              <a:defRPr/>
            </a:pPr>
            <a:r>
              <a:rPr lang="en-US" sz="1600" dirty="0">
                <a:solidFill>
                  <a:schemeClr val="tx2">
                    <a:lumMod val="85000"/>
                    <a:lumOff val="15000"/>
                  </a:schemeClr>
                </a:solidFill>
                <a:latin typeface="Courier New" pitchFamily="49" charset="0"/>
                <a:cs typeface="Courier New" pitchFamily="49" charset="0"/>
              </a:rPr>
              <a:t>plot(B,’-*r’)</a:t>
            </a:r>
          </a:p>
          <a:p>
            <a:pPr>
              <a:defRPr/>
            </a:pPr>
            <a:r>
              <a:rPr lang="en-US" sz="1600" b="1" dirty="0">
                <a:solidFill>
                  <a:schemeClr val="tx2">
                    <a:lumMod val="75000"/>
                    <a:lumOff val="25000"/>
                  </a:schemeClr>
                </a:solidFill>
                <a:latin typeface="Courier New" pitchFamily="49" charset="0"/>
                <a:cs typeface="Courier New" pitchFamily="49" charset="0"/>
              </a:rPr>
              <a:t>title(‘Bank account balance’, ...</a:t>
            </a:r>
          </a:p>
          <a:p>
            <a:pPr>
              <a:defRPr/>
            </a:pPr>
            <a:r>
              <a:rPr lang="en-US" sz="1600" b="1" dirty="0">
                <a:solidFill>
                  <a:schemeClr val="tx2">
                    <a:lumMod val="75000"/>
                    <a:lumOff val="25000"/>
                  </a:schemeClr>
                </a:solidFill>
                <a:latin typeface="Courier New" pitchFamily="49" charset="0"/>
                <a:cs typeface="Courier New" pitchFamily="49" charset="0"/>
              </a:rPr>
              <a:t>   ‘</a:t>
            </a:r>
            <a:r>
              <a:rPr lang="en-US" sz="1600" b="1" dirty="0" err="1">
                <a:solidFill>
                  <a:schemeClr val="tx2">
                    <a:lumMod val="75000"/>
                    <a:lumOff val="25000"/>
                  </a:schemeClr>
                </a:solidFill>
                <a:latin typeface="Courier New" pitchFamily="49" charset="0"/>
                <a:cs typeface="Courier New" pitchFamily="49" charset="0"/>
              </a:rPr>
              <a:t>FontName</a:t>
            </a:r>
            <a:r>
              <a:rPr lang="en-US" sz="1600" b="1" dirty="0">
                <a:solidFill>
                  <a:schemeClr val="tx2">
                    <a:lumMod val="75000"/>
                    <a:lumOff val="25000"/>
                  </a:schemeClr>
                </a:solidFill>
                <a:latin typeface="Courier New" pitchFamily="49" charset="0"/>
                <a:cs typeface="Courier New" pitchFamily="49" charset="0"/>
              </a:rPr>
              <a:t>’, ‘Arial’, ...</a:t>
            </a:r>
          </a:p>
          <a:p>
            <a:pPr>
              <a:defRPr/>
            </a:pPr>
            <a:r>
              <a:rPr lang="en-US" sz="1600" b="1" dirty="0">
                <a:solidFill>
                  <a:schemeClr val="tx2">
                    <a:lumMod val="75000"/>
                    <a:lumOff val="25000"/>
                  </a:schemeClr>
                </a:solidFill>
                <a:latin typeface="Courier New" pitchFamily="49" charset="0"/>
                <a:cs typeface="Courier New" pitchFamily="49" charset="0"/>
              </a:rPr>
              <a:t>   ‘</a:t>
            </a:r>
            <a:r>
              <a:rPr lang="en-US" sz="1600" b="1" dirty="0" err="1">
                <a:solidFill>
                  <a:schemeClr val="tx2">
                    <a:lumMod val="75000"/>
                    <a:lumOff val="25000"/>
                  </a:schemeClr>
                </a:solidFill>
                <a:latin typeface="Courier New" pitchFamily="49" charset="0"/>
                <a:cs typeface="Courier New" pitchFamily="49" charset="0"/>
              </a:rPr>
              <a:t>FontSize</a:t>
            </a:r>
            <a:r>
              <a:rPr lang="en-US" sz="1600" b="1" dirty="0">
                <a:solidFill>
                  <a:schemeClr val="tx2">
                    <a:lumMod val="75000"/>
                    <a:lumOff val="25000"/>
                  </a:schemeClr>
                </a:solidFill>
                <a:latin typeface="Courier New" pitchFamily="49" charset="0"/>
                <a:cs typeface="Courier New" pitchFamily="49" charset="0"/>
              </a:rPr>
              <a:t>’, 12, ...</a:t>
            </a:r>
          </a:p>
          <a:p>
            <a:pPr>
              <a:defRPr/>
            </a:pPr>
            <a:r>
              <a:rPr lang="en-US" sz="1600" b="1" dirty="0">
                <a:solidFill>
                  <a:schemeClr val="tx2">
                    <a:lumMod val="75000"/>
                    <a:lumOff val="25000"/>
                  </a:schemeClr>
                </a:solidFill>
                <a:latin typeface="Courier New" pitchFamily="49" charset="0"/>
                <a:cs typeface="Courier New" pitchFamily="49" charset="0"/>
              </a:rPr>
              <a:t>   ‘</a:t>
            </a:r>
            <a:r>
              <a:rPr lang="en-US" sz="1600" b="1" dirty="0" err="1">
                <a:solidFill>
                  <a:schemeClr val="tx2">
                    <a:lumMod val="75000"/>
                    <a:lumOff val="25000"/>
                  </a:schemeClr>
                </a:solidFill>
                <a:latin typeface="Courier New" pitchFamily="49" charset="0"/>
                <a:cs typeface="Courier New" pitchFamily="49" charset="0"/>
              </a:rPr>
              <a:t>FontWeight</a:t>
            </a:r>
            <a:r>
              <a:rPr lang="en-US" sz="1600" b="1" dirty="0">
                <a:solidFill>
                  <a:schemeClr val="tx2">
                    <a:lumMod val="75000"/>
                    <a:lumOff val="25000"/>
                  </a:schemeClr>
                </a:solidFill>
                <a:latin typeface="Courier New" pitchFamily="49" charset="0"/>
                <a:cs typeface="Courier New" pitchFamily="49" charset="0"/>
              </a:rPr>
              <a:t>’, ‘Bold’)</a:t>
            </a:r>
          </a:p>
          <a:p>
            <a:pPr>
              <a:defRPr/>
            </a:pPr>
            <a:r>
              <a:rPr lang="en-US" sz="1600" b="1" dirty="0" err="1">
                <a:solidFill>
                  <a:schemeClr val="tx2">
                    <a:lumMod val="75000"/>
                    <a:lumOff val="25000"/>
                  </a:schemeClr>
                </a:solidFill>
                <a:latin typeface="Courier New" pitchFamily="49" charset="0"/>
                <a:cs typeface="Courier New" pitchFamily="49" charset="0"/>
              </a:rPr>
              <a:t>xlabel</a:t>
            </a:r>
            <a:r>
              <a:rPr lang="en-US" sz="1600" b="1" dirty="0">
                <a:solidFill>
                  <a:schemeClr val="tx2">
                    <a:lumMod val="75000"/>
                    <a:lumOff val="25000"/>
                  </a:schemeClr>
                </a:solidFill>
                <a:latin typeface="Courier New" pitchFamily="49" charset="0"/>
                <a:cs typeface="Courier New" pitchFamily="49" charset="0"/>
              </a:rPr>
              <a:t>(‘Years’)</a:t>
            </a:r>
          </a:p>
          <a:p>
            <a:pPr>
              <a:defRPr/>
            </a:pPr>
            <a:r>
              <a:rPr lang="en-US" sz="1600" b="1" dirty="0" err="1">
                <a:solidFill>
                  <a:schemeClr val="tx2">
                    <a:lumMod val="75000"/>
                    <a:lumOff val="25000"/>
                  </a:schemeClr>
                </a:solidFill>
                <a:latin typeface="Courier New" pitchFamily="49" charset="0"/>
                <a:cs typeface="Courier New" pitchFamily="49" charset="0"/>
              </a:rPr>
              <a:t>ylabel</a:t>
            </a:r>
            <a:r>
              <a:rPr lang="en-US" sz="1600" b="1" dirty="0">
                <a:solidFill>
                  <a:schemeClr val="tx2">
                    <a:lumMod val="75000"/>
                    <a:lumOff val="25000"/>
                  </a:schemeClr>
                </a:solidFill>
                <a:latin typeface="Courier New" pitchFamily="49" charset="0"/>
                <a:cs typeface="Courier New" pitchFamily="49" charset="0"/>
              </a:rPr>
              <a:t>(‘Dollars in account’)</a:t>
            </a:r>
          </a:p>
          <a:p>
            <a:pPr>
              <a:defRPr/>
            </a:pPr>
            <a:r>
              <a:rPr lang="en-US" sz="1600" b="1" dirty="0" err="1">
                <a:solidFill>
                  <a:schemeClr val="tx2">
                    <a:lumMod val="75000"/>
                    <a:lumOff val="25000"/>
                  </a:schemeClr>
                </a:solidFill>
                <a:latin typeface="Courier New" pitchFamily="49" charset="0"/>
                <a:cs typeface="Courier New" pitchFamily="49" charset="0"/>
              </a:rPr>
              <a:t>xlim</a:t>
            </a:r>
            <a:r>
              <a:rPr lang="en-US" sz="1600" b="1" dirty="0">
                <a:solidFill>
                  <a:schemeClr val="tx2">
                    <a:lumMod val="75000"/>
                    <a:lumOff val="25000"/>
                  </a:schemeClr>
                </a:solidFill>
                <a:latin typeface="Courier New" pitchFamily="49" charset="0"/>
                <a:cs typeface="Courier New" pitchFamily="49" charset="0"/>
              </a:rPr>
              <a:t>([1 21])</a:t>
            </a:r>
          </a:p>
          <a:p>
            <a:pPr>
              <a:defRPr/>
            </a:pPr>
            <a:r>
              <a:rPr lang="en-US" sz="1600" b="1" dirty="0" err="1">
                <a:solidFill>
                  <a:schemeClr val="tx2">
                    <a:lumMod val="75000"/>
                    <a:lumOff val="25000"/>
                  </a:schemeClr>
                </a:solidFill>
                <a:latin typeface="Courier New" pitchFamily="49" charset="0"/>
                <a:cs typeface="Courier New" pitchFamily="49" charset="0"/>
              </a:rPr>
              <a:t>ylim</a:t>
            </a:r>
            <a:r>
              <a:rPr lang="en-US" sz="1600" b="1" dirty="0">
                <a:solidFill>
                  <a:schemeClr val="tx2">
                    <a:lumMod val="75000"/>
                    <a:lumOff val="25000"/>
                  </a:schemeClr>
                </a:solidFill>
                <a:latin typeface="Courier New" pitchFamily="49" charset="0"/>
                <a:cs typeface="Courier New" pitchFamily="49" charset="0"/>
              </a:rPr>
              <a:t>([1000 16000]) </a:t>
            </a:r>
          </a:p>
          <a:p>
            <a:pPr>
              <a:defRPr/>
            </a:pPr>
            <a:r>
              <a:rPr lang="en-US" sz="1600" b="1" dirty="0">
                <a:solidFill>
                  <a:srgbClr val="FF0000"/>
                </a:solidFill>
                <a:latin typeface="Courier New" pitchFamily="49" charset="0"/>
                <a:cs typeface="Courier New" pitchFamily="49" charset="0"/>
              </a:rPr>
              <a:t>text(4,8000,‘Rate = 15%’, ... ‘</a:t>
            </a:r>
            <a:r>
              <a:rPr lang="en-US" sz="1600" b="1" dirty="0" err="1">
                <a:solidFill>
                  <a:srgbClr val="FF0000"/>
                </a:solidFill>
                <a:latin typeface="Courier New" pitchFamily="49" charset="0"/>
                <a:cs typeface="Courier New" pitchFamily="49" charset="0"/>
              </a:rPr>
              <a:t>FontName’,‘Arial</a:t>
            </a:r>
            <a:r>
              <a:rPr lang="en-US" sz="1600" b="1" dirty="0">
                <a:solidFill>
                  <a:srgbClr val="FF0000"/>
                </a:solidFill>
                <a:latin typeface="Courier New" pitchFamily="49" charset="0"/>
                <a:cs typeface="Courier New" pitchFamily="49" charset="0"/>
              </a:rPr>
              <a:t>’, ...</a:t>
            </a:r>
          </a:p>
          <a:p>
            <a:pPr>
              <a:defRPr/>
            </a:pPr>
            <a:r>
              <a:rPr lang="en-US" sz="1600" b="1" dirty="0">
                <a:solidFill>
                  <a:srgbClr val="FF0000"/>
                </a:solidFill>
                <a:latin typeface="Courier New" pitchFamily="49" charset="0"/>
                <a:cs typeface="Courier New" pitchFamily="49" charset="0"/>
              </a:rPr>
              <a:t>‘FontSize’,14)</a:t>
            </a: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TextBox 4"/>
          <p:cNvSpPr txBox="1">
            <a:spLocks noChangeArrowheads="1"/>
          </p:cNvSpPr>
          <p:nvPr/>
        </p:nvSpPr>
        <p:spPr bwMode="auto">
          <a:xfrm>
            <a:off x="609600" y="914400"/>
            <a:ext cx="7848600" cy="830263"/>
          </a:xfrm>
          <a:prstGeom prst="rect">
            <a:avLst/>
          </a:prstGeom>
          <a:noFill/>
          <a:ln w="9525">
            <a:noFill/>
            <a:miter lim="800000"/>
            <a:headEnd/>
            <a:tailEnd/>
          </a:ln>
        </p:spPr>
        <p:txBody>
          <a:bodyPr>
            <a:spAutoFit/>
          </a:bodyPr>
          <a:lstStyle/>
          <a:p>
            <a:pPr algn="ctr"/>
            <a:r>
              <a:rPr lang="en-US"/>
              <a:t>Now, switch to the window containing the figure and click on “File”:</a:t>
            </a:r>
          </a:p>
        </p:txBody>
      </p:sp>
      <p:pic>
        <p:nvPicPr>
          <p:cNvPr id="178178" name="Picture 5"/>
          <p:cNvPicPr>
            <a:picLocks noChangeAspect="1"/>
          </p:cNvPicPr>
          <p:nvPr/>
        </p:nvPicPr>
        <p:blipFill>
          <a:blip r:embed="rId2"/>
          <a:srcRect/>
          <a:stretch>
            <a:fillRect/>
          </a:stretch>
        </p:blipFill>
        <p:spPr bwMode="auto">
          <a:xfrm>
            <a:off x="1862138" y="1981200"/>
            <a:ext cx="5419725" cy="4724400"/>
          </a:xfrm>
          <a:prstGeom prst="rect">
            <a:avLst/>
          </a:prstGeom>
          <a:noFill/>
          <a:ln w="9525">
            <a:noFill/>
            <a:miter lim="800000"/>
            <a:headEnd/>
            <a:tailEnd/>
          </a:ln>
        </p:spPr>
      </p:pic>
      <p:cxnSp>
        <p:nvCxnSpPr>
          <p:cNvPr id="9" name="Straight Arrow Connector 8"/>
          <p:cNvCxnSpPr/>
          <p:nvPr/>
        </p:nvCxnSpPr>
        <p:spPr>
          <a:xfrm flipV="1">
            <a:off x="1093788" y="2320925"/>
            <a:ext cx="822325" cy="6238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8180" name="Text Box 2"/>
          <p:cNvSpPr txBox="1">
            <a:spLocks noChangeArrowheads="1"/>
          </p:cNvSpPr>
          <p:nvPr/>
        </p:nvSpPr>
        <p:spPr bwMode="auto">
          <a:xfrm>
            <a:off x="2085975" y="304800"/>
            <a:ext cx="4972050" cy="523875"/>
          </a:xfrm>
          <a:prstGeom prst="rect">
            <a:avLst/>
          </a:prstGeom>
          <a:noFill/>
          <a:ln w="9525">
            <a:noFill/>
            <a:miter lim="800000"/>
            <a:headEnd/>
            <a:tailEnd/>
          </a:ln>
        </p:spPr>
        <p:txBody>
          <a:bodyPr wrap="none">
            <a:spAutoFit/>
          </a:bodyPr>
          <a:lstStyle/>
          <a:p>
            <a:pPr algn="ctr"/>
            <a:r>
              <a:rPr lang="en-US" sz="2800" b="1"/>
              <a:t>BASIC GRAPHS and PLOTS</a:t>
            </a: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TextBox 4"/>
          <p:cNvSpPr txBox="1">
            <a:spLocks noChangeArrowheads="1"/>
          </p:cNvSpPr>
          <p:nvPr/>
        </p:nvSpPr>
        <p:spPr bwMode="auto">
          <a:xfrm>
            <a:off x="609600" y="914400"/>
            <a:ext cx="7848600" cy="461963"/>
          </a:xfrm>
          <a:prstGeom prst="rect">
            <a:avLst/>
          </a:prstGeom>
          <a:noFill/>
          <a:ln w="9525">
            <a:noFill/>
            <a:miter lim="800000"/>
            <a:headEnd/>
            <a:tailEnd/>
          </a:ln>
        </p:spPr>
        <p:txBody>
          <a:bodyPr>
            <a:spAutoFit/>
          </a:bodyPr>
          <a:lstStyle/>
          <a:p>
            <a:pPr algn="ctr"/>
            <a:r>
              <a:rPr lang="en-US"/>
              <a:t>Select “Save As”:</a:t>
            </a:r>
          </a:p>
        </p:txBody>
      </p:sp>
      <p:pic>
        <p:nvPicPr>
          <p:cNvPr id="179202" name="Picture 5"/>
          <p:cNvPicPr>
            <a:picLocks noChangeAspect="1"/>
          </p:cNvPicPr>
          <p:nvPr/>
        </p:nvPicPr>
        <p:blipFill>
          <a:blip r:embed="rId2"/>
          <a:srcRect/>
          <a:stretch>
            <a:fillRect/>
          </a:stretch>
        </p:blipFill>
        <p:spPr bwMode="auto">
          <a:xfrm>
            <a:off x="1862138" y="1987550"/>
            <a:ext cx="5419725" cy="4711700"/>
          </a:xfrm>
          <a:prstGeom prst="rect">
            <a:avLst/>
          </a:prstGeom>
          <a:noFill/>
          <a:ln w="9525">
            <a:noFill/>
            <a:miter lim="800000"/>
            <a:headEnd/>
            <a:tailEnd/>
          </a:ln>
        </p:spPr>
      </p:pic>
      <p:cxnSp>
        <p:nvCxnSpPr>
          <p:cNvPr id="9" name="Straight Arrow Connector 8"/>
          <p:cNvCxnSpPr/>
          <p:nvPr/>
        </p:nvCxnSpPr>
        <p:spPr>
          <a:xfrm flipV="1">
            <a:off x="1235075" y="3262313"/>
            <a:ext cx="822325" cy="62388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9204" name="Text Box 2"/>
          <p:cNvSpPr txBox="1">
            <a:spLocks noChangeArrowheads="1"/>
          </p:cNvSpPr>
          <p:nvPr/>
        </p:nvSpPr>
        <p:spPr bwMode="auto">
          <a:xfrm>
            <a:off x="2085975" y="304800"/>
            <a:ext cx="4972050" cy="523875"/>
          </a:xfrm>
          <a:prstGeom prst="rect">
            <a:avLst/>
          </a:prstGeom>
          <a:noFill/>
          <a:ln w="9525">
            <a:noFill/>
            <a:miter lim="800000"/>
            <a:headEnd/>
            <a:tailEnd/>
          </a:ln>
        </p:spPr>
        <p:txBody>
          <a:bodyPr wrap="none">
            <a:spAutoFit/>
          </a:bodyPr>
          <a:lstStyle/>
          <a:p>
            <a:pPr algn="ctr"/>
            <a:r>
              <a:rPr lang="en-US" sz="2800" b="1"/>
              <a:t>BASIC GRAPHS and PLOTS</a:t>
            </a: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TextBox 4"/>
          <p:cNvSpPr txBox="1">
            <a:spLocks noChangeArrowheads="1"/>
          </p:cNvSpPr>
          <p:nvPr/>
        </p:nvSpPr>
        <p:spPr bwMode="auto">
          <a:xfrm>
            <a:off x="609600" y="914400"/>
            <a:ext cx="7848600" cy="830263"/>
          </a:xfrm>
          <a:prstGeom prst="rect">
            <a:avLst/>
          </a:prstGeom>
          <a:noFill/>
          <a:ln w="9525">
            <a:noFill/>
            <a:miter lim="800000"/>
            <a:headEnd/>
            <a:tailEnd/>
          </a:ln>
        </p:spPr>
        <p:txBody>
          <a:bodyPr>
            <a:spAutoFit/>
          </a:bodyPr>
          <a:lstStyle/>
          <a:p>
            <a:pPr algn="ctr"/>
            <a:r>
              <a:rPr lang="en-US"/>
              <a:t>Navigate to the directory where you want to save the file, enter a filename, and ensure “Save as Type” is “PNG”:</a:t>
            </a:r>
          </a:p>
        </p:txBody>
      </p:sp>
      <p:pic>
        <p:nvPicPr>
          <p:cNvPr id="180226" name="Picture 5"/>
          <p:cNvPicPr>
            <a:picLocks noChangeAspect="1"/>
          </p:cNvPicPr>
          <p:nvPr/>
        </p:nvPicPr>
        <p:blipFill>
          <a:blip r:embed="rId2"/>
          <a:srcRect/>
          <a:stretch>
            <a:fillRect/>
          </a:stretch>
        </p:blipFill>
        <p:spPr bwMode="auto">
          <a:xfrm>
            <a:off x="1862138" y="2005013"/>
            <a:ext cx="5419725" cy="4676775"/>
          </a:xfrm>
          <a:prstGeom prst="rect">
            <a:avLst/>
          </a:prstGeom>
          <a:noFill/>
          <a:ln w="9525">
            <a:noFill/>
            <a:miter lim="800000"/>
            <a:headEnd/>
            <a:tailEnd/>
          </a:ln>
        </p:spPr>
      </p:pic>
      <p:cxnSp>
        <p:nvCxnSpPr>
          <p:cNvPr id="9" name="Straight Arrow Connector 8"/>
          <p:cNvCxnSpPr/>
          <p:nvPr/>
        </p:nvCxnSpPr>
        <p:spPr>
          <a:xfrm>
            <a:off x="609600" y="5621338"/>
            <a:ext cx="3184525" cy="49688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0228" name="Text Box 2"/>
          <p:cNvSpPr txBox="1">
            <a:spLocks noChangeArrowheads="1"/>
          </p:cNvSpPr>
          <p:nvPr/>
        </p:nvSpPr>
        <p:spPr bwMode="auto">
          <a:xfrm>
            <a:off x="2085975" y="304800"/>
            <a:ext cx="4972050" cy="523875"/>
          </a:xfrm>
          <a:prstGeom prst="rect">
            <a:avLst/>
          </a:prstGeom>
          <a:noFill/>
          <a:ln w="9525">
            <a:noFill/>
            <a:miter lim="800000"/>
            <a:headEnd/>
            <a:tailEnd/>
          </a:ln>
        </p:spPr>
        <p:txBody>
          <a:bodyPr wrap="none">
            <a:spAutoFit/>
          </a:bodyPr>
          <a:lstStyle/>
          <a:p>
            <a:pPr algn="ctr"/>
            <a:r>
              <a:rPr lang="en-US" sz="2800" b="1"/>
              <a:t>BASIC GRAPHS and PLOTS</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TextBox 4"/>
          <p:cNvSpPr txBox="1">
            <a:spLocks noChangeArrowheads="1"/>
          </p:cNvSpPr>
          <p:nvPr/>
        </p:nvSpPr>
        <p:spPr bwMode="auto">
          <a:xfrm>
            <a:off x="609600" y="914400"/>
            <a:ext cx="7848600" cy="830263"/>
          </a:xfrm>
          <a:prstGeom prst="rect">
            <a:avLst/>
          </a:prstGeom>
          <a:noFill/>
          <a:ln w="9525">
            <a:noFill/>
            <a:miter lim="800000"/>
            <a:headEnd/>
            <a:tailEnd/>
          </a:ln>
        </p:spPr>
        <p:txBody>
          <a:bodyPr>
            <a:spAutoFit/>
          </a:bodyPr>
          <a:lstStyle/>
          <a:p>
            <a:pPr algn="ctr"/>
            <a:r>
              <a:rPr lang="en-US"/>
              <a:t>You’ll be taken back to the figure.  It will flash white for an instant:</a:t>
            </a:r>
          </a:p>
        </p:txBody>
      </p:sp>
      <p:pic>
        <p:nvPicPr>
          <p:cNvPr id="181250" name="Picture 5"/>
          <p:cNvPicPr>
            <a:picLocks noChangeAspect="1"/>
          </p:cNvPicPr>
          <p:nvPr/>
        </p:nvPicPr>
        <p:blipFill>
          <a:blip r:embed="rId2"/>
          <a:srcRect/>
          <a:stretch>
            <a:fillRect/>
          </a:stretch>
        </p:blipFill>
        <p:spPr bwMode="auto">
          <a:xfrm>
            <a:off x="1881188" y="2005013"/>
            <a:ext cx="5381625" cy="4676775"/>
          </a:xfrm>
          <a:prstGeom prst="rect">
            <a:avLst/>
          </a:prstGeom>
          <a:noFill/>
          <a:ln w="9525">
            <a:noFill/>
            <a:miter lim="800000"/>
            <a:headEnd/>
            <a:tailEnd/>
          </a:ln>
        </p:spPr>
      </p:pic>
      <p:sp>
        <p:nvSpPr>
          <p:cNvPr id="181251" name="Text Box 2"/>
          <p:cNvSpPr txBox="1">
            <a:spLocks noChangeArrowheads="1"/>
          </p:cNvSpPr>
          <p:nvPr/>
        </p:nvSpPr>
        <p:spPr bwMode="auto">
          <a:xfrm>
            <a:off x="2085975" y="304800"/>
            <a:ext cx="4972050" cy="523875"/>
          </a:xfrm>
          <a:prstGeom prst="rect">
            <a:avLst/>
          </a:prstGeom>
          <a:noFill/>
          <a:ln w="9525">
            <a:noFill/>
            <a:miter lim="800000"/>
            <a:headEnd/>
            <a:tailEnd/>
          </a:ln>
        </p:spPr>
        <p:txBody>
          <a:bodyPr wrap="none">
            <a:spAutoFit/>
          </a:bodyPr>
          <a:lstStyle/>
          <a:p>
            <a:pPr algn="ctr"/>
            <a:r>
              <a:rPr lang="en-US" sz="2800" b="1"/>
              <a:t>BASIC GRAPHS and PLOTS</a:t>
            </a: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TextBox 4"/>
          <p:cNvSpPr txBox="1">
            <a:spLocks noChangeArrowheads="1"/>
          </p:cNvSpPr>
          <p:nvPr/>
        </p:nvSpPr>
        <p:spPr bwMode="auto">
          <a:xfrm>
            <a:off x="609600" y="914400"/>
            <a:ext cx="7848600" cy="830263"/>
          </a:xfrm>
          <a:prstGeom prst="rect">
            <a:avLst/>
          </a:prstGeom>
          <a:noFill/>
          <a:ln w="9525">
            <a:noFill/>
            <a:miter lim="800000"/>
            <a:headEnd/>
            <a:tailEnd/>
          </a:ln>
        </p:spPr>
        <p:txBody>
          <a:bodyPr>
            <a:spAutoFit/>
          </a:bodyPr>
          <a:lstStyle/>
          <a:p>
            <a:pPr algn="ctr"/>
            <a:r>
              <a:rPr lang="en-US"/>
              <a:t>And then it will return to its “normal self”, with a grey background.  The image has been saved . . .</a:t>
            </a:r>
          </a:p>
        </p:txBody>
      </p:sp>
      <p:pic>
        <p:nvPicPr>
          <p:cNvPr id="182274" name="Picture 5"/>
          <p:cNvPicPr>
            <a:picLocks noChangeAspect="1"/>
          </p:cNvPicPr>
          <p:nvPr/>
        </p:nvPicPr>
        <p:blipFill>
          <a:blip r:embed="rId2"/>
          <a:srcRect/>
          <a:stretch>
            <a:fillRect/>
          </a:stretch>
        </p:blipFill>
        <p:spPr bwMode="auto">
          <a:xfrm>
            <a:off x="1887538" y="2005013"/>
            <a:ext cx="5368925" cy="4676775"/>
          </a:xfrm>
          <a:prstGeom prst="rect">
            <a:avLst/>
          </a:prstGeom>
          <a:noFill/>
          <a:ln w="9525">
            <a:noFill/>
            <a:miter lim="800000"/>
            <a:headEnd/>
            <a:tailEnd/>
          </a:ln>
        </p:spPr>
      </p:pic>
      <p:sp>
        <p:nvSpPr>
          <p:cNvPr id="182275" name="Text Box 2"/>
          <p:cNvSpPr txBox="1">
            <a:spLocks noChangeArrowheads="1"/>
          </p:cNvSpPr>
          <p:nvPr/>
        </p:nvSpPr>
        <p:spPr bwMode="auto">
          <a:xfrm>
            <a:off x="2085975" y="304800"/>
            <a:ext cx="4972050" cy="523875"/>
          </a:xfrm>
          <a:prstGeom prst="rect">
            <a:avLst/>
          </a:prstGeom>
          <a:noFill/>
          <a:ln w="9525">
            <a:noFill/>
            <a:miter lim="800000"/>
            <a:headEnd/>
            <a:tailEnd/>
          </a:ln>
        </p:spPr>
        <p:txBody>
          <a:bodyPr wrap="none">
            <a:spAutoFit/>
          </a:bodyPr>
          <a:lstStyle/>
          <a:p>
            <a:pPr algn="ctr"/>
            <a:r>
              <a:rPr lang="en-US" sz="2800" b="1"/>
              <a:t>BASIC GRAPHS and PLOTS</a:t>
            </a: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TextBox 4"/>
          <p:cNvSpPr txBox="1">
            <a:spLocks noChangeArrowheads="1"/>
          </p:cNvSpPr>
          <p:nvPr/>
        </p:nvSpPr>
        <p:spPr bwMode="auto">
          <a:xfrm>
            <a:off x="609600" y="914400"/>
            <a:ext cx="7848600" cy="830263"/>
          </a:xfrm>
          <a:prstGeom prst="rect">
            <a:avLst/>
          </a:prstGeom>
          <a:noFill/>
          <a:ln w="9525">
            <a:noFill/>
            <a:miter lim="800000"/>
            <a:headEnd/>
            <a:tailEnd/>
          </a:ln>
        </p:spPr>
        <p:txBody>
          <a:bodyPr>
            <a:spAutoFit/>
          </a:bodyPr>
          <a:lstStyle/>
          <a:p>
            <a:pPr algn="ctr"/>
            <a:r>
              <a:rPr lang="en-US"/>
              <a:t>Which you can now verify by inspecting the directory structure:</a:t>
            </a:r>
          </a:p>
        </p:txBody>
      </p:sp>
      <p:pic>
        <p:nvPicPr>
          <p:cNvPr id="183298" name="Picture 5"/>
          <p:cNvPicPr>
            <a:picLocks noChangeAspect="1"/>
          </p:cNvPicPr>
          <p:nvPr/>
        </p:nvPicPr>
        <p:blipFill>
          <a:blip r:embed="rId2"/>
          <a:srcRect/>
          <a:stretch>
            <a:fillRect/>
          </a:stretch>
        </p:blipFill>
        <p:spPr bwMode="auto">
          <a:xfrm>
            <a:off x="1887538" y="2379663"/>
            <a:ext cx="5368925" cy="3927475"/>
          </a:xfrm>
          <a:prstGeom prst="rect">
            <a:avLst/>
          </a:prstGeom>
          <a:noFill/>
          <a:ln w="9525">
            <a:noFill/>
            <a:miter lim="800000"/>
            <a:headEnd/>
            <a:tailEnd/>
          </a:ln>
        </p:spPr>
      </p:pic>
      <p:cxnSp>
        <p:nvCxnSpPr>
          <p:cNvPr id="7" name="Straight Arrow Connector 6"/>
          <p:cNvCxnSpPr/>
          <p:nvPr/>
        </p:nvCxnSpPr>
        <p:spPr>
          <a:xfrm>
            <a:off x="623888" y="4454525"/>
            <a:ext cx="2209800" cy="838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3300" name="Text Box 2"/>
          <p:cNvSpPr txBox="1">
            <a:spLocks noChangeArrowheads="1"/>
          </p:cNvSpPr>
          <p:nvPr/>
        </p:nvSpPr>
        <p:spPr bwMode="auto">
          <a:xfrm>
            <a:off x="2085975" y="304800"/>
            <a:ext cx="4972050" cy="523875"/>
          </a:xfrm>
          <a:prstGeom prst="rect">
            <a:avLst/>
          </a:prstGeom>
          <a:noFill/>
          <a:ln w="9525">
            <a:noFill/>
            <a:miter lim="800000"/>
            <a:headEnd/>
            <a:tailEnd/>
          </a:ln>
        </p:spPr>
        <p:txBody>
          <a:bodyPr wrap="none">
            <a:spAutoFit/>
          </a:bodyPr>
          <a:lstStyle/>
          <a:p>
            <a:pPr algn="ctr"/>
            <a:r>
              <a:rPr lang="en-US" sz="2800" b="1"/>
              <a:t>BASIC GRAPHS and PLOTS</a:t>
            </a: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TextBox 4"/>
          <p:cNvSpPr txBox="1">
            <a:spLocks noChangeArrowheads="1"/>
          </p:cNvSpPr>
          <p:nvPr/>
        </p:nvSpPr>
        <p:spPr bwMode="auto">
          <a:xfrm>
            <a:off x="609600" y="914400"/>
            <a:ext cx="7848600" cy="461963"/>
          </a:xfrm>
          <a:prstGeom prst="rect">
            <a:avLst/>
          </a:prstGeom>
          <a:noFill/>
          <a:ln w="9525">
            <a:noFill/>
            <a:miter lim="800000"/>
            <a:headEnd/>
            <a:tailEnd/>
          </a:ln>
        </p:spPr>
        <p:txBody>
          <a:bodyPr>
            <a:spAutoFit/>
          </a:bodyPr>
          <a:lstStyle/>
          <a:p>
            <a:pPr algn="ctr"/>
            <a:r>
              <a:rPr lang="en-US"/>
              <a:t>Now you can open Microsoft Word:</a:t>
            </a:r>
          </a:p>
        </p:txBody>
      </p:sp>
      <p:pic>
        <p:nvPicPr>
          <p:cNvPr id="184322" name="Picture 1"/>
          <p:cNvPicPr>
            <a:picLocks noChangeAspect="1"/>
          </p:cNvPicPr>
          <p:nvPr/>
        </p:nvPicPr>
        <p:blipFill>
          <a:blip r:embed="rId2"/>
          <a:srcRect/>
          <a:stretch>
            <a:fillRect/>
          </a:stretch>
        </p:blipFill>
        <p:spPr bwMode="auto">
          <a:xfrm>
            <a:off x="990600" y="1508125"/>
            <a:ext cx="7162800" cy="5205413"/>
          </a:xfrm>
          <a:prstGeom prst="rect">
            <a:avLst/>
          </a:prstGeom>
          <a:noFill/>
          <a:ln w="9525">
            <a:noFill/>
            <a:miter lim="800000"/>
            <a:headEnd/>
            <a:tailEnd/>
          </a:ln>
        </p:spPr>
      </p:pic>
      <p:sp>
        <p:nvSpPr>
          <p:cNvPr id="184323" name="Text Box 2"/>
          <p:cNvSpPr txBox="1">
            <a:spLocks noChangeArrowheads="1"/>
          </p:cNvSpPr>
          <p:nvPr/>
        </p:nvSpPr>
        <p:spPr bwMode="auto">
          <a:xfrm>
            <a:off x="2085975" y="304800"/>
            <a:ext cx="4972050" cy="523875"/>
          </a:xfrm>
          <a:prstGeom prst="rect">
            <a:avLst/>
          </a:prstGeom>
          <a:noFill/>
          <a:ln w="9525">
            <a:noFill/>
            <a:miter lim="800000"/>
            <a:headEnd/>
            <a:tailEnd/>
          </a:ln>
        </p:spPr>
        <p:txBody>
          <a:bodyPr wrap="none">
            <a:spAutoFit/>
          </a:bodyPr>
          <a:lstStyle/>
          <a:p>
            <a:pPr algn="ctr"/>
            <a:r>
              <a:rPr lang="en-US" sz="2800" b="1"/>
              <a:t>BASIC GRAPHS and PLOTS</a:t>
            </a: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TextBox 4"/>
          <p:cNvSpPr txBox="1">
            <a:spLocks noChangeArrowheads="1"/>
          </p:cNvSpPr>
          <p:nvPr/>
        </p:nvSpPr>
        <p:spPr bwMode="auto">
          <a:xfrm>
            <a:off x="609600" y="914400"/>
            <a:ext cx="7848600" cy="461963"/>
          </a:xfrm>
          <a:prstGeom prst="rect">
            <a:avLst/>
          </a:prstGeom>
          <a:noFill/>
          <a:ln w="9525">
            <a:noFill/>
            <a:miter lim="800000"/>
            <a:headEnd/>
            <a:tailEnd/>
          </a:ln>
        </p:spPr>
        <p:txBody>
          <a:bodyPr>
            <a:spAutoFit/>
          </a:bodyPr>
          <a:lstStyle/>
          <a:p>
            <a:pPr algn="ctr"/>
            <a:r>
              <a:rPr lang="en-US"/>
              <a:t>And paste your .PNG graph right onto the page:</a:t>
            </a:r>
          </a:p>
        </p:txBody>
      </p:sp>
      <p:pic>
        <p:nvPicPr>
          <p:cNvPr id="185346" name="Picture 1"/>
          <p:cNvPicPr>
            <a:picLocks noChangeAspect="1"/>
          </p:cNvPicPr>
          <p:nvPr/>
        </p:nvPicPr>
        <p:blipFill>
          <a:blip r:embed="rId2"/>
          <a:srcRect/>
          <a:stretch>
            <a:fillRect/>
          </a:stretch>
        </p:blipFill>
        <p:spPr bwMode="auto">
          <a:xfrm>
            <a:off x="990600" y="1516063"/>
            <a:ext cx="7162800" cy="5189537"/>
          </a:xfrm>
          <a:prstGeom prst="rect">
            <a:avLst/>
          </a:prstGeom>
          <a:noFill/>
          <a:ln w="9525">
            <a:noFill/>
            <a:miter lim="800000"/>
            <a:headEnd/>
            <a:tailEnd/>
          </a:ln>
        </p:spPr>
      </p:pic>
      <p:sp>
        <p:nvSpPr>
          <p:cNvPr id="185347" name="Text Box 2"/>
          <p:cNvSpPr txBox="1">
            <a:spLocks noChangeArrowheads="1"/>
          </p:cNvSpPr>
          <p:nvPr/>
        </p:nvSpPr>
        <p:spPr bwMode="auto">
          <a:xfrm>
            <a:off x="2085975" y="304800"/>
            <a:ext cx="4972050" cy="523875"/>
          </a:xfrm>
          <a:prstGeom prst="rect">
            <a:avLst/>
          </a:prstGeom>
          <a:noFill/>
          <a:ln w="9525">
            <a:noFill/>
            <a:miter lim="800000"/>
            <a:headEnd/>
            <a:tailEnd/>
          </a:ln>
        </p:spPr>
        <p:txBody>
          <a:bodyPr wrap="none">
            <a:spAutoFit/>
          </a:bodyPr>
          <a:lstStyle/>
          <a:p>
            <a:pPr algn="ctr"/>
            <a:r>
              <a:rPr lang="en-US" sz="2800" b="1"/>
              <a:t>BASIC GRAPHS and PLOTS</a:t>
            </a: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Text Box 2"/>
          <p:cNvSpPr txBox="1">
            <a:spLocks noChangeArrowheads="1"/>
          </p:cNvSpPr>
          <p:nvPr/>
        </p:nvSpPr>
        <p:spPr bwMode="auto">
          <a:xfrm>
            <a:off x="557213" y="2522538"/>
            <a:ext cx="8015287" cy="1814512"/>
          </a:xfrm>
          <a:prstGeom prst="rect">
            <a:avLst/>
          </a:prstGeom>
          <a:noFill/>
          <a:ln w="9525">
            <a:noFill/>
            <a:miter lim="800000"/>
            <a:headEnd/>
            <a:tailEnd/>
          </a:ln>
        </p:spPr>
        <p:txBody>
          <a:bodyPr wrap="none">
            <a:spAutoFit/>
          </a:bodyPr>
          <a:lstStyle/>
          <a:p>
            <a:pPr algn="ctr"/>
            <a:r>
              <a:rPr lang="en-US" sz="2800" b="1"/>
              <a:t>CHAPTER 9</a:t>
            </a:r>
          </a:p>
          <a:p>
            <a:pPr algn="ctr"/>
            <a:endParaRPr lang="en-US" sz="2800" b="1"/>
          </a:p>
          <a:p>
            <a:pPr algn="ctr"/>
            <a:r>
              <a:rPr lang="en-US" sz="2800" b="1"/>
              <a:t>ITERATION II:  DOUBLE-NESTED FOR LOOPS</a:t>
            </a:r>
          </a:p>
          <a:p>
            <a:pPr algn="ctr"/>
            <a:r>
              <a:rPr lang="en-US" sz="2800" b="1"/>
              <a:t>(DNFL)</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2"/>
          <p:cNvSpPr txBox="1">
            <a:spLocks noChangeArrowheads="1"/>
          </p:cNvSpPr>
          <p:nvPr/>
        </p:nvSpPr>
        <p:spPr bwMode="auto">
          <a:xfrm>
            <a:off x="2398713" y="304800"/>
            <a:ext cx="4319587" cy="523875"/>
          </a:xfrm>
          <a:prstGeom prst="rect">
            <a:avLst/>
          </a:prstGeom>
          <a:noFill/>
          <a:ln w="9525">
            <a:noFill/>
            <a:miter lim="800000"/>
            <a:headEnd/>
            <a:tailEnd/>
          </a:ln>
        </p:spPr>
        <p:txBody>
          <a:bodyPr wrap="none">
            <a:spAutoFit/>
          </a:bodyPr>
          <a:lstStyle/>
          <a:p>
            <a:pPr algn="ctr"/>
            <a:r>
              <a:rPr lang="en-US" sz="2800" b="1"/>
              <a:t>THE MATLAB DESKTOP</a:t>
            </a:r>
          </a:p>
        </p:txBody>
      </p:sp>
      <p:pic>
        <p:nvPicPr>
          <p:cNvPr id="28674" name="Picture 1"/>
          <p:cNvPicPr>
            <a:picLocks noChangeAspect="1"/>
          </p:cNvPicPr>
          <p:nvPr/>
        </p:nvPicPr>
        <p:blipFill>
          <a:blip r:embed="rId3"/>
          <a:srcRect/>
          <a:stretch>
            <a:fillRect/>
          </a:stretch>
        </p:blipFill>
        <p:spPr bwMode="auto">
          <a:xfrm>
            <a:off x="685800" y="1027113"/>
            <a:ext cx="7772400" cy="5600700"/>
          </a:xfrm>
          <a:prstGeom prst="rect">
            <a:avLst/>
          </a:prstGeom>
          <a:noFill/>
          <a:ln w="9525">
            <a:noFill/>
            <a:miter lim="800000"/>
            <a:headEnd/>
            <a:tailEnd/>
          </a:ln>
        </p:spPr>
      </p:pic>
      <p:sp>
        <p:nvSpPr>
          <p:cNvPr id="3" name="Oval 2"/>
          <p:cNvSpPr/>
          <p:nvPr/>
        </p:nvSpPr>
        <p:spPr>
          <a:xfrm rot="5400000">
            <a:off x="6952456" y="5047457"/>
            <a:ext cx="1868487" cy="1600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676" name="TextBox 3"/>
          <p:cNvSpPr txBox="1">
            <a:spLocks noChangeArrowheads="1"/>
          </p:cNvSpPr>
          <p:nvPr/>
        </p:nvSpPr>
        <p:spPr bwMode="auto">
          <a:xfrm>
            <a:off x="5519738" y="5943600"/>
            <a:ext cx="1871662" cy="830263"/>
          </a:xfrm>
          <a:prstGeom prst="rect">
            <a:avLst/>
          </a:prstGeom>
          <a:solidFill>
            <a:schemeClr val="bg1">
              <a:alpha val="74117"/>
            </a:schemeClr>
          </a:solidFill>
          <a:ln w="9525">
            <a:noFill/>
            <a:miter lim="800000"/>
            <a:headEnd/>
            <a:tailEnd/>
          </a:ln>
        </p:spPr>
        <p:txBody>
          <a:bodyPr wrap="none">
            <a:spAutoFit/>
          </a:bodyPr>
          <a:lstStyle/>
          <a:p>
            <a:pPr algn="ctr"/>
            <a:r>
              <a:rPr lang="en-US">
                <a:solidFill>
                  <a:srgbClr val="FF0000"/>
                </a:solidFill>
              </a:rPr>
              <a:t>COMMAND</a:t>
            </a:r>
          </a:p>
          <a:p>
            <a:pPr algn="ctr"/>
            <a:r>
              <a:rPr lang="en-US">
                <a:solidFill>
                  <a:srgbClr val="FF0000"/>
                </a:solidFill>
              </a:rPr>
              <a:t>HISTORY</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Text Box 2"/>
          <p:cNvSpPr txBox="1">
            <a:spLocks noChangeArrowheads="1"/>
          </p:cNvSpPr>
          <p:nvPr/>
        </p:nvSpPr>
        <p:spPr bwMode="auto">
          <a:xfrm>
            <a:off x="1547813" y="76200"/>
            <a:ext cx="6035675" cy="954088"/>
          </a:xfrm>
          <a:prstGeom prst="rect">
            <a:avLst/>
          </a:prstGeom>
          <a:noFill/>
          <a:ln w="9525">
            <a:noFill/>
            <a:miter lim="800000"/>
            <a:headEnd/>
            <a:tailEnd/>
          </a:ln>
        </p:spPr>
        <p:txBody>
          <a:bodyPr wrap="none">
            <a:spAutoFit/>
          </a:bodyPr>
          <a:lstStyle/>
          <a:p>
            <a:pPr algn="ctr"/>
            <a:r>
              <a:rPr lang="en-US" sz="2800" b="1"/>
              <a:t>ITERATION:</a:t>
            </a:r>
          </a:p>
          <a:p>
            <a:pPr algn="ctr"/>
            <a:r>
              <a:rPr lang="en-US" sz="2800" b="1"/>
              <a:t>Double Nested FOR Loops (DNFL)</a:t>
            </a:r>
          </a:p>
        </p:txBody>
      </p:sp>
      <p:sp>
        <p:nvSpPr>
          <p:cNvPr id="189442" name="Rectangle 5"/>
          <p:cNvSpPr>
            <a:spLocks noChangeArrowheads="1"/>
          </p:cNvSpPr>
          <p:nvPr/>
        </p:nvSpPr>
        <p:spPr bwMode="auto">
          <a:xfrm>
            <a:off x="838200" y="2044700"/>
            <a:ext cx="7634288" cy="3046413"/>
          </a:xfrm>
          <a:prstGeom prst="rect">
            <a:avLst/>
          </a:prstGeom>
          <a:noFill/>
          <a:ln w="9525">
            <a:noFill/>
            <a:miter lim="800000"/>
            <a:headEnd/>
            <a:tailEnd/>
          </a:ln>
        </p:spPr>
        <p:txBody>
          <a:bodyPr>
            <a:spAutoFit/>
          </a:bodyPr>
          <a:lstStyle/>
          <a:p>
            <a:pPr algn="just"/>
            <a:r>
              <a:rPr lang="en-US"/>
              <a:t>Now we come to a very important syntactic structure, the </a:t>
            </a:r>
            <a:r>
              <a:rPr lang="en-US" b="1" i="1"/>
              <a:t>Double Nested FOR Loop</a:t>
            </a:r>
            <a:r>
              <a:rPr lang="en-US"/>
              <a:t> (aka, “DNFL”)</a:t>
            </a:r>
          </a:p>
          <a:p>
            <a:pPr algn="just"/>
            <a:endParaRPr lang="en-US"/>
          </a:p>
          <a:p>
            <a:pPr algn="just"/>
            <a:r>
              <a:rPr lang="en-US"/>
              <a:t>This is important precisely because double nested FOR loops enable us to “walk through” a two dimensional matrix, element by element.</a:t>
            </a:r>
          </a:p>
          <a:p>
            <a:pPr algn="just"/>
            <a:endParaRPr lang="en-US"/>
          </a:p>
          <a:p>
            <a:pPr algn="just"/>
            <a:r>
              <a:rPr lang="en-US"/>
              <a:t>This is the basis for </a:t>
            </a:r>
            <a:r>
              <a:rPr lang="en-US" b="1" i="1"/>
              <a:t>image processing algorithms</a:t>
            </a:r>
            <a:r>
              <a:rPr lang="en-US"/>
              <a:t>.</a:t>
            </a: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Rectangle 5"/>
          <p:cNvSpPr>
            <a:spLocks noChangeArrowheads="1"/>
          </p:cNvSpPr>
          <p:nvPr/>
        </p:nvSpPr>
        <p:spPr bwMode="auto">
          <a:xfrm>
            <a:off x="838200" y="1568450"/>
            <a:ext cx="7696200" cy="3232150"/>
          </a:xfrm>
          <a:prstGeom prst="rect">
            <a:avLst/>
          </a:prstGeom>
          <a:noFill/>
          <a:ln w="9525">
            <a:noFill/>
            <a:miter lim="800000"/>
            <a:headEnd/>
            <a:tailEnd/>
          </a:ln>
        </p:spPr>
        <p:txBody>
          <a:bodyPr>
            <a:spAutoFit/>
          </a:bodyPr>
          <a:lstStyle/>
          <a:p>
            <a:pPr>
              <a:buFontTx/>
              <a:buChar char="•"/>
            </a:pPr>
            <a:r>
              <a:rPr lang="en-US"/>
              <a:t> </a:t>
            </a:r>
            <a:r>
              <a:rPr lang="en-US" sz="2000" b="1"/>
              <a:t>Syntax</a:t>
            </a:r>
            <a:r>
              <a:rPr lang="en-US" sz="2000"/>
              <a:t>:  </a:t>
            </a:r>
            <a:r>
              <a:rPr lang="en-US" sz="2000" b="1" i="1"/>
              <a:t>As shown, and always the same</a:t>
            </a:r>
            <a:r>
              <a:rPr lang="en-US" sz="2000"/>
              <a:t> (except for the end limit of the indexes  </a:t>
            </a:r>
            <a:r>
              <a:rPr lang="en-US" sz="2000">
                <a:latin typeface="Courier New" pitchFamily="49" charset="0"/>
                <a:cs typeface="Courier New" pitchFamily="49" charset="0"/>
              </a:rPr>
              <a:t>m</a:t>
            </a:r>
            <a:r>
              <a:rPr lang="en-US" sz="2000"/>
              <a:t>  and  </a:t>
            </a:r>
            <a:r>
              <a:rPr lang="en-US" sz="2000">
                <a:latin typeface="Courier New" pitchFamily="49" charset="0"/>
                <a:cs typeface="Courier New" pitchFamily="49" charset="0"/>
              </a:rPr>
              <a:t>n</a:t>
            </a:r>
            <a:r>
              <a:rPr lang="en-US" sz="2000"/>
              <a:t>, which could be any number other than 3—and frequently will be!)</a:t>
            </a:r>
          </a:p>
          <a:p>
            <a:pPr>
              <a:buFontTx/>
              <a:buChar char="•"/>
            </a:pPr>
            <a:endParaRPr lang="en-US" sz="2000"/>
          </a:p>
          <a:p>
            <a:pPr>
              <a:buFontTx/>
              <a:buChar char="•"/>
            </a:pPr>
            <a:endParaRPr lang="en-US" sz="2000"/>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statements</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endParaRPr lang="en-US"/>
          </a:p>
        </p:txBody>
      </p:sp>
      <p:sp>
        <p:nvSpPr>
          <p:cNvPr id="190466" name="Text Box 2"/>
          <p:cNvSpPr txBox="1">
            <a:spLocks noChangeArrowheads="1"/>
          </p:cNvSpPr>
          <p:nvPr/>
        </p:nvSpPr>
        <p:spPr bwMode="auto">
          <a:xfrm>
            <a:off x="2879725" y="76200"/>
            <a:ext cx="3371850" cy="523875"/>
          </a:xfrm>
          <a:prstGeom prst="rect">
            <a:avLst/>
          </a:prstGeom>
          <a:noFill/>
          <a:ln w="9525">
            <a:noFill/>
            <a:miter lim="800000"/>
            <a:headEnd/>
            <a:tailEnd/>
          </a:ln>
        </p:spPr>
        <p:txBody>
          <a:bodyPr wrap="none">
            <a:spAutoFit/>
          </a:bodyPr>
          <a:lstStyle/>
          <a:p>
            <a:pPr algn="ctr"/>
            <a:r>
              <a:rPr lang="en-US" sz="2800" b="1"/>
              <a:t>ITERATION:  DNFL</a:t>
            </a:r>
          </a:p>
        </p:txBody>
      </p:sp>
      <p:sp>
        <p:nvSpPr>
          <p:cNvPr id="2" name="Right Brace 1"/>
          <p:cNvSpPr/>
          <p:nvPr/>
        </p:nvSpPr>
        <p:spPr>
          <a:xfrm>
            <a:off x="5334000" y="3527425"/>
            <a:ext cx="152400" cy="762000"/>
          </a:xfrm>
          <a:prstGeom prst="rightBrace">
            <a:avLst/>
          </a:prstGeom>
          <a:ln w="19050">
            <a:solidFill>
              <a:srgbClr val="FF0000"/>
            </a:solidFill>
          </a:ln>
        </p:spPr>
        <p:style>
          <a:lnRef idx="1">
            <a:schemeClr val="dk1"/>
          </a:lnRef>
          <a:fillRef idx="0">
            <a:schemeClr val="dk1"/>
          </a:fillRef>
          <a:effectRef idx="0">
            <a:schemeClr val="dk1"/>
          </a:effectRef>
          <a:fontRef idx="minor">
            <a:schemeClr val="tx1"/>
          </a:fontRef>
        </p:style>
        <p:txBody>
          <a:bodyPr anchor="ctr"/>
          <a:lstStyle/>
          <a:p>
            <a:pPr algn="ctr">
              <a:defRPr/>
            </a:pPr>
            <a:endParaRPr lang="en-US"/>
          </a:p>
        </p:txBody>
      </p:sp>
      <p:sp>
        <p:nvSpPr>
          <p:cNvPr id="13" name="Right Brace 12"/>
          <p:cNvSpPr/>
          <p:nvPr/>
        </p:nvSpPr>
        <p:spPr>
          <a:xfrm>
            <a:off x="6629400" y="3224213"/>
            <a:ext cx="304800" cy="1447800"/>
          </a:xfrm>
          <a:prstGeom prst="rightBrace">
            <a:avLst/>
          </a:prstGeom>
          <a:ln w="19050">
            <a:solidFill>
              <a:srgbClr val="FF0000"/>
            </a:solidFill>
          </a:ln>
        </p:spPr>
        <p:style>
          <a:lnRef idx="1">
            <a:schemeClr val="dk1"/>
          </a:lnRef>
          <a:fillRef idx="0">
            <a:schemeClr val="dk1"/>
          </a:fillRef>
          <a:effectRef idx="0">
            <a:schemeClr val="dk1"/>
          </a:effectRef>
          <a:fontRef idx="minor">
            <a:schemeClr val="tx1"/>
          </a:fontRef>
        </p:style>
        <p:txBody>
          <a:bodyPr anchor="ctr"/>
          <a:lstStyle/>
          <a:p>
            <a:pPr algn="ctr">
              <a:defRPr/>
            </a:pPr>
            <a:endParaRPr lang="en-US"/>
          </a:p>
        </p:txBody>
      </p:sp>
      <p:sp>
        <p:nvSpPr>
          <p:cNvPr id="190469" name="TextBox 3"/>
          <p:cNvSpPr txBox="1">
            <a:spLocks noChangeArrowheads="1"/>
          </p:cNvSpPr>
          <p:nvPr/>
        </p:nvSpPr>
        <p:spPr bwMode="auto">
          <a:xfrm>
            <a:off x="5432425" y="3713163"/>
            <a:ext cx="1196975" cy="368300"/>
          </a:xfrm>
          <a:prstGeom prst="rect">
            <a:avLst/>
          </a:prstGeom>
          <a:noFill/>
          <a:ln w="9525">
            <a:noFill/>
            <a:miter lim="800000"/>
            <a:headEnd/>
            <a:tailEnd/>
          </a:ln>
        </p:spPr>
        <p:txBody>
          <a:bodyPr wrap="none">
            <a:spAutoFit/>
          </a:bodyPr>
          <a:lstStyle/>
          <a:p>
            <a:r>
              <a:rPr lang="en-US" sz="1800">
                <a:solidFill>
                  <a:srgbClr val="FF0000"/>
                </a:solidFill>
              </a:rPr>
              <a:t>inner loop</a:t>
            </a:r>
          </a:p>
        </p:txBody>
      </p:sp>
      <p:sp>
        <p:nvSpPr>
          <p:cNvPr id="190470" name="TextBox 14"/>
          <p:cNvSpPr txBox="1">
            <a:spLocks noChangeArrowheads="1"/>
          </p:cNvSpPr>
          <p:nvPr/>
        </p:nvSpPr>
        <p:spPr bwMode="auto">
          <a:xfrm>
            <a:off x="6934200" y="3748088"/>
            <a:ext cx="1211263" cy="368300"/>
          </a:xfrm>
          <a:prstGeom prst="rect">
            <a:avLst/>
          </a:prstGeom>
          <a:noFill/>
          <a:ln w="9525">
            <a:noFill/>
            <a:miter lim="800000"/>
            <a:headEnd/>
            <a:tailEnd/>
          </a:ln>
        </p:spPr>
        <p:txBody>
          <a:bodyPr wrap="none">
            <a:spAutoFit/>
          </a:bodyPr>
          <a:lstStyle/>
          <a:p>
            <a:r>
              <a:rPr lang="en-US" sz="1800">
                <a:solidFill>
                  <a:srgbClr val="FF0000"/>
                </a:solidFill>
              </a:rPr>
              <a:t>outer loop</a:t>
            </a: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Rectangle 5"/>
          <p:cNvSpPr>
            <a:spLocks noChangeArrowheads="1"/>
          </p:cNvSpPr>
          <p:nvPr/>
        </p:nvSpPr>
        <p:spPr bwMode="auto">
          <a:xfrm>
            <a:off x="838200" y="1152525"/>
            <a:ext cx="7696200" cy="5324475"/>
          </a:xfrm>
          <a:prstGeom prst="rect">
            <a:avLst/>
          </a:prstGeom>
          <a:noFill/>
          <a:ln w="9525">
            <a:noFill/>
            <a:miter lim="800000"/>
            <a:headEnd/>
            <a:tailEnd/>
          </a:ln>
        </p:spPr>
        <p:txBody>
          <a:bodyPr>
            <a:spAutoFit/>
          </a:bodyPr>
          <a:lstStyle/>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statements</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endParaRPr lang="en-US" sz="2000"/>
          </a:p>
          <a:p>
            <a:endParaRPr lang="en-US" sz="2000"/>
          </a:p>
          <a:p>
            <a:endParaRPr lang="en-US" sz="800"/>
          </a:p>
          <a:p>
            <a:r>
              <a:rPr lang="en-US" sz="2000" b="1"/>
              <a:t>What’s happening</a:t>
            </a:r>
            <a:r>
              <a:rPr lang="en-US" sz="2000"/>
              <a:t>:</a:t>
            </a:r>
          </a:p>
          <a:p>
            <a:pPr lvl="1">
              <a:buFont typeface="Arial" charset="0"/>
              <a:buChar char="•"/>
            </a:pPr>
            <a:r>
              <a:rPr lang="en-US" sz="2000"/>
              <a:t> </a:t>
            </a:r>
            <a:r>
              <a:rPr lang="en-US" sz="2000">
                <a:latin typeface="Courier New" pitchFamily="49" charset="0"/>
                <a:cs typeface="Courier New" pitchFamily="49" charset="0"/>
              </a:rPr>
              <a:t>m</a:t>
            </a:r>
            <a:r>
              <a:rPr lang="en-US" sz="2000"/>
              <a:t>  is assigned the value 1</a:t>
            </a:r>
          </a:p>
          <a:p>
            <a:pPr lvl="1">
              <a:buFont typeface="Arial" charset="0"/>
              <a:buChar char="•"/>
            </a:pPr>
            <a:r>
              <a:rPr lang="en-US" sz="2000"/>
              <a:t> </a:t>
            </a:r>
            <a:r>
              <a:rPr lang="en-US" sz="2000">
                <a:latin typeface="Courier New" pitchFamily="49" charset="0"/>
                <a:cs typeface="Courier New" pitchFamily="49" charset="0"/>
              </a:rPr>
              <a:t>n</a:t>
            </a:r>
            <a:r>
              <a:rPr lang="en-US" sz="2000"/>
              <a:t>  is assigned the value 1</a:t>
            </a:r>
          </a:p>
          <a:p>
            <a:pPr lvl="1">
              <a:buFont typeface="Arial" charset="0"/>
              <a:buChar char="•"/>
            </a:pPr>
            <a:r>
              <a:rPr lang="en-US" sz="2000"/>
              <a:t> the </a:t>
            </a:r>
            <a:r>
              <a:rPr lang="en-US" sz="2000">
                <a:latin typeface="Courier New" pitchFamily="49" charset="0"/>
                <a:cs typeface="Courier New" pitchFamily="49" charset="0"/>
              </a:rPr>
              <a:t>statements</a:t>
            </a:r>
            <a:r>
              <a:rPr lang="en-US" sz="2000"/>
              <a:t> are executed</a:t>
            </a:r>
          </a:p>
          <a:p>
            <a:pPr lvl="1">
              <a:buFont typeface="Arial" charset="0"/>
              <a:buChar char="•"/>
            </a:pPr>
            <a:r>
              <a:rPr lang="en-US" sz="2000"/>
              <a:t> the first </a:t>
            </a:r>
            <a:r>
              <a:rPr lang="en-US" sz="2000" b="1">
                <a:solidFill>
                  <a:srgbClr val="0066FF"/>
                </a:solidFill>
                <a:latin typeface="Courier New" pitchFamily="49" charset="0"/>
                <a:cs typeface="Courier New" pitchFamily="49" charset="0"/>
              </a:rPr>
              <a:t>end</a:t>
            </a:r>
            <a:r>
              <a:rPr lang="en-US" sz="2000"/>
              <a:t> is encountered, sending execution to</a:t>
            </a:r>
          </a:p>
          <a:p>
            <a:pPr lvl="1"/>
            <a:r>
              <a:rPr lang="en-US" sz="2000"/>
              <a:t>     the top of the inner loop .  More to do?  If not, then . . . </a:t>
            </a:r>
          </a:p>
          <a:p>
            <a:pPr lvl="1">
              <a:buFont typeface="Arial" charset="0"/>
              <a:buChar char="•"/>
            </a:pPr>
            <a:r>
              <a:rPr lang="en-US" sz="2000"/>
              <a:t> the second </a:t>
            </a:r>
            <a:r>
              <a:rPr lang="en-US" sz="2000" b="1">
                <a:solidFill>
                  <a:srgbClr val="0066FF"/>
                </a:solidFill>
                <a:latin typeface="Courier New" pitchFamily="49" charset="0"/>
                <a:cs typeface="Courier New" pitchFamily="49" charset="0"/>
              </a:rPr>
              <a:t>end</a:t>
            </a:r>
            <a:r>
              <a:rPr lang="en-US" sz="2000"/>
              <a:t> is encountered, sending execution to</a:t>
            </a:r>
          </a:p>
          <a:p>
            <a:pPr lvl="1"/>
            <a:r>
              <a:rPr lang="en-US" sz="2000"/>
              <a:t>      the top of the outer loop.    More to do?  If not, then EXIT</a:t>
            </a:r>
          </a:p>
          <a:p>
            <a:pPr lvl="1"/>
            <a:r>
              <a:rPr lang="en-US" sz="2000"/>
              <a:t>      the outer loop and program execution continues onward,</a:t>
            </a:r>
          </a:p>
          <a:p>
            <a:pPr lvl="1"/>
            <a:r>
              <a:rPr lang="en-US" sz="2000"/>
              <a:t>      immediately following the second end statement.</a:t>
            </a:r>
          </a:p>
        </p:txBody>
      </p:sp>
      <p:sp>
        <p:nvSpPr>
          <p:cNvPr id="191490" name="Text Box 2"/>
          <p:cNvSpPr txBox="1">
            <a:spLocks noChangeArrowheads="1"/>
          </p:cNvSpPr>
          <p:nvPr/>
        </p:nvSpPr>
        <p:spPr bwMode="auto">
          <a:xfrm>
            <a:off x="2879725" y="76200"/>
            <a:ext cx="3371850" cy="523875"/>
          </a:xfrm>
          <a:prstGeom prst="rect">
            <a:avLst/>
          </a:prstGeom>
          <a:noFill/>
          <a:ln w="9525">
            <a:noFill/>
            <a:miter lim="800000"/>
            <a:headEnd/>
            <a:tailEnd/>
          </a:ln>
        </p:spPr>
        <p:txBody>
          <a:bodyPr wrap="none">
            <a:spAutoFit/>
          </a:bodyPr>
          <a:lstStyle/>
          <a:p>
            <a:pPr algn="ctr"/>
            <a:r>
              <a:rPr lang="en-US" sz="2800" b="1"/>
              <a:t>ITERATION:  DNFL</a:t>
            </a:r>
          </a:p>
        </p:txBody>
      </p:sp>
      <p:sp>
        <p:nvSpPr>
          <p:cNvPr id="4" name="Right Brace 3"/>
          <p:cNvSpPr/>
          <p:nvPr/>
        </p:nvSpPr>
        <p:spPr>
          <a:xfrm>
            <a:off x="5570538" y="1539875"/>
            <a:ext cx="152400" cy="762000"/>
          </a:xfrm>
          <a:prstGeom prst="rightBrace">
            <a:avLst/>
          </a:prstGeom>
          <a:ln w="19050">
            <a:solidFill>
              <a:srgbClr val="FF0000"/>
            </a:solidFill>
          </a:ln>
        </p:spPr>
        <p:style>
          <a:lnRef idx="1">
            <a:schemeClr val="dk1"/>
          </a:lnRef>
          <a:fillRef idx="0">
            <a:schemeClr val="dk1"/>
          </a:fillRef>
          <a:effectRef idx="0">
            <a:schemeClr val="dk1"/>
          </a:effectRef>
          <a:fontRef idx="minor">
            <a:schemeClr val="tx1"/>
          </a:fontRef>
        </p:style>
        <p:txBody>
          <a:bodyPr anchor="ctr"/>
          <a:lstStyle/>
          <a:p>
            <a:pPr algn="ctr">
              <a:defRPr/>
            </a:pPr>
            <a:endParaRPr lang="en-US"/>
          </a:p>
        </p:txBody>
      </p:sp>
      <p:sp>
        <p:nvSpPr>
          <p:cNvPr id="5" name="Right Brace 4"/>
          <p:cNvSpPr/>
          <p:nvPr/>
        </p:nvSpPr>
        <p:spPr>
          <a:xfrm>
            <a:off x="6865938" y="1238250"/>
            <a:ext cx="304800" cy="1447800"/>
          </a:xfrm>
          <a:prstGeom prst="rightBrace">
            <a:avLst/>
          </a:prstGeom>
          <a:ln w="19050">
            <a:solidFill>
              <a:srgbClr val="FF0000"/>
            </a:solidFill>
          </a:ln>
        </p:spPr>
        <p:style>
          <a:lnRef idx="1">
            <a:schemeClr val="dk1"/>
          </a:lnRef>
          <a:fillRef idx="0">
            <a:schemeClr val="dk1"/>
          </a:fillRef>
          <a:effectRef idx="0">
            <a:schemeClr val="dk1"/>
          </a:effectRef>
          <a:fontRef idx="minor">
            <a:schemeClr val="tx1"/>
          </a:fontRef>
        </p:style>
        <p:txBody>
          <a:bodyPr anchor="ctr"/>
          <a:lstStyle/>
          <a:p>
            <a:pPr algn="ctr">
              <a:defRPr/>
            </a:pPr>
            <a:endParaRPr lang="en-US"/>
          </a:p>
        </p:txBody>
      </p:sp>
      <p:sp>
        <p:nvSpPr>
          <p:cNvPr id="191493" name="TextBox 5"/>
          <p:cNvSpPr txBox="1">
            <a:spLocks noChangeArrowheads="1"/>
          </p:cNvSpPr>
          <p:nvPr/>
        </p:nvSpPr>
        <p:spPr bwMode="auto">
          <a:xfrm>
            <a:off x="5668963" y="1725613"/>
            <a:ext cx="1198562" cy="369887"/>
          </a:xfrm>
          <a:prstGeom prst="rect">
            <a:avLst/>
          </a:prstGeom>
          <a:noFill/>
          <a:ln w="9525">
            <a:noFill/>
            <a:miter lim="800000"/>
            <a:headEnd/>
            <a:tailEnd/>
          </a:ln>
        </p:spPr>
        <p:txBody>
          <a:bodyPr wrap="none">
            <a:spAutoFit/>
          </a:bodyPr>
          <a:lstStyle/>
          <a:p>
            <a:r>
              <a:rPr lang="en-US" sz="1800">
                <a:solidFill>
                  <a:srgbClr val="FF0000"/>
                </a:solidFill>
              </a:rPr>
              <a:t>inner loop</a:t>
            </a:r>
          </a:p>
        </p:txBody>
      </p:sp>
      <p:sp>
        <p:nvSpPr>
          <p:cNvPr id="191494" name="TextBox 6"/>
          <p:cNvSpPr txBox="1">
            <a:spLocks noChangeArrowheads="1"/>
          </p:cNvSpPr>
          <p:nvPr/>
        </p:nvSpPr>
        <p:spPr bwMode="auto">
          <a:xfrm>
            <a:off x="7170738" y="1760538"/>
            <a:ext cx="1211262" cy="369887"/>
          </a:xfrm>
          <a:prstGeom prst="rect">
            <a:avLst/>
          </a:prstGeom>
          <a:noFill/>
          <a:ln w="9525">
            <a:noFill/>
            <a:miter lim="800000"/>
            <a:headEnd/>
            <a:tailEnd/>
          </a:ln>
        </p:spPr>
        <p:txBody>
          <a:bodyPr wrap="none">
            <a:spAutoFit/>
          </a:bodyPr>
          <a:lstStyle/>
          <a:p>
            <a:r>
              <a:rPr lang="en-US" sz="1800">
                <a:solidFill>
                  <a:srgbClr val="FF0000"/>
                </a:solidFill>
              </a:rPr>
              <a:t>outer loop</a:t>
            </a: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Rectangle 5"/>
          <p:cNvSpPr>
            <a:spLocks noChangeArrowheads="1"/>
          </p:cNvSpPr>
          <p:nvPr/>
        </p:nvSpPr>
        <p:spPr bwMode="auto">
          <a:xfrm>
            <a:off x="838200" y="1152525"/>
            <a:ext cx="7696200" cy="4400550"/>
          </a:xfrm>
          <a:prstGeom prst="rect">
            <a:avLst/>
          </a:prstGeom>
          <a:noFill/>
          <a:ln w="9525">
            <a:noFill/>
            <a:miter lim="800000"/>
            <a:headEnd/>
            <a:tailEnd/>
          </a:ln>
        </p:spPr>
        <p:txBody>
          <a:bodyPr>
            <a:spAutoFit/>
          </a:bodyPr>
          <a:lstStyle/>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m</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n</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endParaRPr lang="en-US" sz="2000"/>
          </a:p>
          <a:p>
            <a:r>
              <a:rPr lang="en-US" sz="2000"/>
              <a:t>Simple example:  When the above code is run, we get  the following output  . . . </a:t>
            </a:r>
          </a:p>
          <a:p>
            <a:endParaRPr lang="en-US" sz="2000"/>
          </a:p>
          <a:p>
            <a:r>
              <a:rPr lang="en-US" sz="2000" b="1">
                <a:latin typeface="Courier New" pitchFamily="49" charset="0"/>
                <a:cs typeface="Courier New" pitchFamily="49" charset="0"/>
              </a:rPr>
              <a:t>		m = 1		m = 2		m = 3</a:t>
            </a:r>
          </a:p>
          <a:p>
            <a:r>
              <a:rPr lang="en-US" sz="2000" b="1">
                <a:latin typeface="Courier New" pitchFamily="49" charset="0"/>
                <a:cs typeface="Courier New" pitchFamily="49" charset="0"/>
              </a:rPr>
              <a:t>		n = 1		n = 1		n = 1</a:t>
            </a:r>
          </a:p>
          <a:p>
            <a:r>
              <a:rPr lang="en-US" sz="2000" b="1">
                <a:latin typeface="Courier New" pitchFamily="49" charset="0"/>
                <a:cs typeface="Courier New" pitchFamily="49" charset="0"/>
              </a:rPr>
              <a:t>		n = 2		n = 2		n = 2</a:t>
            </a:r>
          </a:p>
          <a:p>
            <a:r>
              <a:rPr lang="en-US" sz="2000" b="1">
                <a:latin typeface="Courier New" pitchFamily="49" charset="0"/>
                <a:cs typeface="Courier New" pitchFamily="49" charset="0"/>
              </a:rPr>
              <a:t>		n = 3		n = 3		n = 3</a:t>
            </a:r>
          </a:p>
        </p:txBody>
      </p:sp>
      <p:sp>
        <p:nvSpPr>
          <p:cNvPr id="192514" name="Text Box 2"/>
          <p:cNvSpPr txBox="1">
            <a:spLocks noChangeArrowheads="1"/>
          </p:cNvSpPr>
          <p:nvPr/>
        </p:nvSpPr>
        <p:spPr bwMode="auto">
          <a:xfrm>
            <a:off x="2879725" y="76200"/>
            <a:ext cx="3371850" cy="523875"/>
          </a:xfrm>
          <a:prstGeom prst="rect">
            <a:avLst/>
          </a:prstGeom>
          <a:noFill/>
          <a:ln w="9525">
            <a:noFill/>
            <a:miter lim="800000"/>
            <a:headEnd/>
            <a:tailEnd/>
          </a:ln>
        </p:spPr>
        <p:txBody>
          <a:bodyPr wrap="none">
            <a:spAutoFit/>
          </a:bodyPr>
          <a:lstStyle/>
          <a:p>
            <a:pPr algn="ctr"/>
            <a:r>
              <a:rPr lang="en-US" sz="2800" b="1"/>
              <a:t>ITERATION:  DNFL</a:t>
            </a:r>
          </a:p>
        </p:txBody>
      </p:sp>
      <p:sp>
        <p:nvSpPr>
          <p:cNvPr id="4" name="Right Brace 3"/>
          <p:cNvSpPr/>
          <p:nvPr/>
        </p:nvSpPr>
        <p:spPr>
          <a:xfrm>
            <a:off x="5570538" y="1816100"/>
            <a:ext cx="49212" cy="828675"/>
          </a:xfrm>
          <a:prstGeom prst="rightBrace">
            <a:avLst/>
          </a:prstGeom>
          <a:ln w="19050">
            <a:solidFill>
              <a:srgbClr val="FF0000"/>
            </a:solidFill>
          </a:ln>
        </p:spPr>
        <p:style>
          <a:lnRef idx="1">
            <a:schemeClr val="dk1"/>
          </a:lnRef>
          <a:fillRef idx="0">
            <a:schemeClr val="dk1"/>
          </a:fillRef>
          <a:effectRef idx="0">
            <a:schemeClr val="dk1"/>
          </a:effectRef>
          <a:fontRef idx="minor">
            <a:schemeClr val="tx1"/>
          </a:fontRef>
        </p:style>
        <p:txBody>
          <a:bodyPr anchor="ctr"/>
          <a:lstStyle/>
          <a:p>
            <a:pPr algn="ctr">
              <a:defRPr/>
            </a:pPr>
            <a:endParaRPr lang="en-US"/>
          </a:p>
        </p:txBody>
      </p:sp>
      <p:sp>
        <p:nvSpPr>
          <p:cNvPr id="5" name="Right Brace 4"/>
          <p:cNvSpPr/>
          <p:nvPr/>
        </p:nvSpPr>
        <p:spPr>
          <a:xfrm>
            <a:off x="6865938" y="1238250"/>
            <a:ext cx="304800" cy="1733550"/>
          </a:xfrm>
          <a:prstGeom prst="rightBrace">
            <a:avLst/>
          </a:prstGeom>
          <a:ln w="19050">
            <a:solidFill>
              <a:srgbClr val="FF0000"/>
            </a:solidFill>
          </a:ln>
        </p:spPr>
        <p:style>
          <a:lnRef idx="1">
            <a:schemeClr val="dk1"/>
          </a:lnRef>
          <a:fillRef idx="0">
            <a:schemeClr val="dk1"/>
          </a:fillRef>
          <a:effectRef idx="0">
            <a:schemeClr val="dk1"/>
          </a:effectRef>
          <a:fontRef idx="minor">
            <a:schemeClr val="tx1"/>
          </a:fontRef>
        </p:style>
        <p:txBody>
          <a:bodyPr anchor="ctr"/>
          <a:lstStyle/>
          <a:p>
            <a:pPr algn="ctr">
              <a:defRPr/>
            </a:pPr>
            <a:endParaRPr lang="en-US"/>
          </a:p>
        </p:txBody>
      </p:sp>
      <p:sp>
        <p:nvSpPr>
          <p:cNvPr id="192517" name="TextBox 5"/>
          <p:cNvSpPr txBox="1">
            <a:spLocks noChangeArrowheads="1"/>
          </p:cNvSpPr>
          <p:nvPr/>
        </p:nvSpPr>
        <p:spPr bwMode="auto">
          <a:xfrm>
            <a:off x="5668963" y="2028825"/>
            <a:ext cx="1198562" cy="368300"/>
          </a:xfrm>
          <a:prstGeom prst="rect">
            <a:avLst/>
          </a:prstGeom>
          <a:noFill/>
          <a:ln w="9525">
            <a:noFill/>
            <a:miter lim="800000"/>
            <a:headEnd/>
            <a:tailEnd/>
          </a:ln>
        </p:spPr>
        <p:txBody>
          <a:bodyPr wrap="none">
            <a:spAutoFit/>
          </a:bodyPr>
          <a:lstStyle/>
          <a:p>
            <a:r>
              <a:rPr lang="en-US" sz="1800">
                <a:solidFill>
                  <a:srgbClr val="FF0000"/>
                </a:solidFill>
              </a:rPr>
              <a:t>inner loop</a:t>
            </a:r>
          </a:p>
        </p:txBody>
      </p:sp>
      <p:sp>
        <p:nvSpPr>
          <p:cNvPr id="192518" name="TextBox 6"/>
          <p:cNvSpPr txBox="1">
            <a:spLocks noChangeArrowheads="1"/>
          </p:cNvSpPr>
          <p:nvPr/>
        </p:nvSpPr>
        <p:spPr bwMode="auto">
          <a:xfrm>
            <a:off x="7170738" y="1760538"/>
            <a:ext cx="1211262" cy="369887"/>
          </a:xfrm>
          <a:prstGeom prst="rect">
            <a:avLst/>
          </a:prstGeom>
          <a:noFill/>
          <a:ln w="9525">
            <a:noFill/>
            <a:miter lim="800000"/>
            <a:headEnd/>
            <a:tailEnd/>
          </a:ln>
        </p:spPr>
        <p:txBody>
          <a:bodyPr wrap="none">
            <a:spAutoFit/>
          </a:bodyPr>
          <a:lstStyle/>
          <a:p>
            <a:r>
              <a:rPr lang="en-US" sz="1800">
                <a:solidFill>
                  <a:srgbClr val="FF0000"/>
                </a:solidFill>
              </a:rPr>
              <a:t>outer loop</a:t>
            </a:r>
          </a:p>
        </p:txBody>
      </p:sp>
      <p:sp>
        <p:nvSpPr>
          <p:cNvPr id="192519" name="TextBox 8"/>
          <p:cNvSpPr txBox="1">
            <a:spLocks noChangeArrowheads="1"/>
          </p:cNvSpPr>
          <p:nvPr/>
        </p:nvSpPr>
        <p:spPr bwMode="auto">
          <a:xfrm>
            <a:off x="4011613" y="5648325"/>
            <a:ext cx="1981200" cy="523875"/>
          </a:xfrm>
          <a:prstGeom prst="rect">
            <a:avLst/>
          </a:prstGeom>
          <a:noFill/>
          <a:ln w="9525">
            <a:noFill/>
            <a:miter lim="800000"/>
            <a:headEnd/>
            <a:tailEnd/>
          </a:ln>
        </p:spPr>
        <p:txBody>
          <a:bodyPr>
            <a:spAutoFit/>
          </a:bodyPr>
          <a:lstStyle/>
          <a:p>
            <a:pPr algn="ctr"/>
            <a:r>
              <a:rPr lang="en-US" sz="1400">
                <a:solidFill>
                  <a:srgbClr val="FF0000"/>
                </a:solidFill>
              </a:rPr>
              <a:t>Second iteration outer;</a:t>
            </a:r>
          </a:p>
          <a:p>
            <a:pPr algn="ctr"/>
            <a:r>
              <a:rPr lang="en-US" sz="1400">
                <a:solidFill>
                  <a:srgbClr val="FF0000"/>
                </a:solidFill>
              </a:rPr>
              <a:t>inner iterates 3 times</a:t>
            </a:r>
          </a:p>
        </p:txBody>
      </p:sp>
      <p:sp>
        <p:nvSpPr>
          <p:cNvPr id="192520" name="TextBox 9"/>
          <p:cNvSpPr txBox="1">
            <a:spLocks noChangeArrowheads="1"/>
          </p:cNvSpPr>
          <p:nvPr/>
        </p:nvSpPr>
        <p:spPr bwMode="auto">
          <a:xfrm>
            <a:off x="2057400" y="5648325"/>
            <a:ext cx="1981200" cy="523875"/>
          </a:xfrm>
          <a:prstGeom prst="rect">
            <a:avLst/>
          </a:prstGeom>
          <a:noFill/>
          <a:ln w="9525">
            <a:noFill/>
            <a:miter lim="800000"/>
            <a:headEnd/>
            <a:tailEnd/>
          </a:ln>
        </p:spPr>
        <p:txBody>
          <a:bodyPr>
            <a:spAutoFit/>
          </a:bodyPr>
          <a:lstStyle/>
          <a:p>
            <a:pPr algn="ctr"/>
            <a:r>
              <a:rPr lang="en-US" sz="1400">
                <a:solidFill>
                  <a:srgbClr val="FF0000"/>
                </a:solidFill>
              </a:rPr>
              <a:t>First iteration outer;</a:t>
            </a:r>
          </a:p>
          <a:p>
            <a:pPr algn="ctr"/>
            <a:r>
              <a:rPr lang="en-US" sz="1400">
                <a:solidFill>
                  <a:srgbClr val="FF0000"/>
                </a:solidFill>
              </a:rPr>
              <a:t>inner iterates 3 times</a:t>
            </a:r>
          </a:p>
        </p:txBody>
      </p:sp>
      <p:sp>
        <p:nvSpPr>
          <p:cNvPr id="192521" name="TextBox 11"/>
          <p:cNvSpPr txBox="1">
            <a:spLocks noChangeArrowheads="1"/>
          </p:cNvSpPr>
          <p:nvPr/>
        </p:nvSpPr>
        <p:spPr bwMode="auto">
          <a:xfrm>
            <a:off x="5867400" y="5648325"/>
            <a:ext cx="1981200" cy="523875"/>
          </a:xfrm>
          <a:prstGeom prst="rect">
            <a:avLst/>
          </a:prstGeom>
          <a:noFill/>
          <a:ln w="9525">
            <a:noFill/>
            <a:miter lim="800000"/>
            <a:headEnd/>
            <a:tailEnd/>
          </a:ln>
        </p:spPr>
        <p:txBody>
          <a:bodyPr>
            <a:spAutoFit/>
          </a:bodyPr>
          <a:lstStyle/>
          <a:p>
            <a:pPr algn="ctr"/>
            <a:r>
              <a:rPr lang="en-US" sz="1400">
                <a:solidFill>
                  <a:srgbClr val="FF0000"/>
                </a:solidFill>
              </a:rPr>
              <a:t>Third iteration outer;</a:t>
            </a:r>
          </a:p>
          <a:p>
            <a:pPr algn="ctr"/>
            <a:r>
              <a:rPr lang="en-US" sz="1400">
                <a:solidFill>
                  <a:srgbClr val="FF0000"/>
                </a:solidFill>
              </a:rPr>
              <a:t>inner iterates 3 times</a:t>
            </a: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5"/>
          <p:cNvSpPr>
            <a:spLocks noChangeArrowheads="1"/>
          </p:cNvSpPr>
          <p:nvPr/>
        </p:nvSpPr>
        <p:spPr bwMode="auto">
          <a:xfrm>
            <a:off x="1247775" y="1066800"/>
            <a:ext cx="6635750" cy="5262563"/>
          </a:xfrm>
          <a:prstGeom prst="rect">
            <a:avLst/>
          </a:prstGeom>
          <a:noFill/>
          <a:ln w="9525">
            <a:noFill/>
            <a:miter lim="800000"/>
            <a:headEnd/>
            <a:tailEnd/>
          </a:ln>
        </p:spPr>
        <p:txBody>
          <a:bodyPr>
            <a:spAutoFit/>
          </a:bodyPr>
          <a:lstStyle/>
          <a:p>
            <a:pPr algn="just"/>
            <a:r>
              <a:rPr lang="en-US" b="1"/>
              <a:t>Instructions:</a:t>
            </a:r>
          </a:p>
          <a:p>
            <a:pPr algn="just"/>
            <a:endParaRPr lang="en-US" b="1"/>
          </a:p>
          <a:p>
            <a:pPr algn="just"/>
            <a:r>
              <a:rPr lang="en-US"/>
              <a:t>For the next several examples, please try to work out the answers without running the code in Matlab.  This is essential, as it will enable you to develop your “Matlab intuition” and also to visualize the sequence of a computation (thus developing your ability to think algorithmically).  Furthermore, you will not be allowed to use Matlab software on exams or quizzes and so it’s better to get the practice now rather than wait until later!  You may, however, use scratch paper to work out answers.</a:t>
            </a:r>
          </a:p>
        </p:txBody>
      </p:sp>
      <p:sp>
        <p:nvSpPr>
          <p:cNvPr id="193538" name="Text Box 2"/>
          <p:cNvSpPr txBox="1">
            <a:spLocks noChangeArrowheads="1"/>
          </p:cNvSpPr>
          <p:nvPr/>
        </p:nvSpPr>
        <p:spPr bwMode="auto">
          <a:xfrm>
            <a:off x="1558925" y="76200"/>
            <a:ext cx="6013450" cy="523875"/>
          </a:xfrm>
          <a:prstGeom prst="rect">
            <a:avLst/>
          </a:prstGeom>
          <a:noFill/>
          <a:ln w="9525">
            <a:noFill/>
            <a:miter lim="800000"/>
            <a:headEnd/>
            <a:tailEnd/>
          </a:ln>
        </p:spPr>
        <p:txBody>
          <a:bodyPr wrap="none">
            <a:spAutoFit/>
          </a:bodyPr>
          <a:lstStyle/>
          <a:p>
            <a:pPr algn="ctr"/>
            <a:r>
              <a:rPr lang="en-US" sz="2800" b="1"/>
              <a:t>ITERATION:  DNFL – YOUR TURN!</a:t>
            </a: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Rectangle 5"/>
          <p:cNvSpPr>
            <a:spLocks noChangeArrowheads="1"/>
          </p:cNvSpPr>
          <p:nvPr/>
        </p:nvSpPr>
        <p:spPr bwMode="auto">
          <a:xfrm>
            <a:off x="1066800" y="1855788"/>
            <a:ext cx="7696200" cy="3478212"/>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 = 1;</a:t>
            </a:r>
          </a:p>
          <a:p>
            <a:r>
              <a:rPr lang="en-US" sz="2000">
                <a:latin typeface="Courier New" pitchFamily="49" charset="0"/>
                <a:cs typeface="Courier New" pitchFamily="49" charset="0"/>
              </a:rPr>
              <a:t>		  b = 1;</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a:t>
            </a:r>
          </a:p>
          <a:p>
            <a:r>
              <a:rPr lang="en-US" sz="2000">
                <a:latin typeface="Courier New" pitchFamily="49" charset="0"/>
                <a:cs typeface="Courier New" pitchFamily="49" charset="0"/>
              </a:rPr>
              <a:t>			  b</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endParaRPr lang="en-US" sz="2000"/>
          </a:p>
          <a:p>
            <a:endParaRPr lang="en-US" sz="2000"/>
          </a:p>
          <a:p>
            <a:r>
              <a:rPr lang="en-US" sz="2000"/>
              <a:t>What is printed out by the above Double Nested FOR loop?</a:t>
            </a:r>
          </a:p>
        </p:txBody>
      </p:sp>
      <p:sp>
        <p:nvSpPr>
          <p:cNvPr id="194562" name="Text Box 2"/>
          <p:cNvSpPr txBox="1">
            <a:spLocks noChangeArrowheads="1"/>
          </p:cNvSpPr>
          <p:nvPr/>
        </p:nvSpPr>
        <p:spPr bwMode="auto">
          <a:xfrm>
            <a:off x="1558925" y="76200"/>
            <a:ext cx="6013450"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194563"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Rectangle 5"/>
          <p:cNvSpPr>
            <a:spLocks noChangeArrowheads="1"/>
          </p:cNvSpPr>
          <p:nvPr/>
        </p:nvSpPr>
        <p:spPr bwMode="auto">
          <a:xfrm>
            <a:off x="1066800" y="1855788"/>
            <a:ext cx="7696200" cy="3478212"/>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 = 1;</a:t>
            </a:r>
          </a:p>
          <a:p>
            <a:r>
              <a:rPr lang="en-US" sz="2000">
                <a:latin typeface="Courier New" pitchFamily="49" charset="0"/>
                <a:cs typeface="Courier New" pitchFamily="49" charset="0"/>
              </a:rPr>
              <a:t>		  b = 1;</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a:t>
            </a:r>
          </a:p>
          <a:p>
            <a:r>
              <a:rPr lang="en-US" sz="2000">
                <a:latin typeface="Courier New" pitchFamily="49" charset="0"/>
                <a:cs typeface="Courier New" pitchFamily="49" charset="0"/>
              </a:rPr>
              <a:t>			  b</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endParaRPr lang="en-US" sz="2000"/>
          </a:p>
          <a:p>
            <a:endParaRPr lang="en-US" sz="2000"/>
          </a:p>
          <a:p>
            <a:r>
              <a:rPr lang="en-US" sz="2000"/>
              <a:t>What is printed out by the above Double Nested FOR loop?</a:t>
            </a:r>
          </a:p>
        </p:txBody>
      </p:sp>
      <p:sp>
        <p:nvSpPr>
          <p:cNvPr id="195586" name="Text Box 2"/>
          <p:cNvSpPr txBox="1">
            <a:spLocks noChangeArrowheads="1"/>
          </p:cNvSpPr>
          <p:nvPr/>
        </p:nvSpPr>
        <p:spPr bwMode="auto">
          <a:xfrm>
            <a:off x="1558925" y="76200"/>
            <a:ext cx="6013450"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195587"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
        <p:nvSpPr>
          <p:cNvPr id="195588" name="TextBox 1"/>
          <p:cNvSpPr txBox="1">
            <a:spLocks noChangeArrowheads="1"/>
          </p:cNvSpPr>
          <p:nvPr/>
        </p:nvSpPr>
        <p:spPr bwMode="auto">
          <a:xfrm>
            <a:off x="2854325" y="5483225"/>
            <a:ext cx="3416300" cy="1016000"/>
          </a:xfrm>
          <a:prstGeom prst="rect">
            <a:avLst/>
          </a:prstGeom>
          <a:noFill/>
          <a:ln w="9525">
            <a:noFill/>
            <a:miter lim="800000"/>
            <a:headEnd/>
            <a:tailEnd/>
          </a:ln>
        </p:spPr>
        <p:txBody>
          <a:bodyPr wrap="none">
            <a:spAutoFit/>
          </a:bodyPr>
          <a:lstStyle/>
          <a:p>
            <a:r>
              <a:rPr lang="en-US" sz="2000" b="1">
                <a:solidFill>
                  <a:srgbClr val="FF0000"/>
                </a:solidFill>
                <a:latin typeface="Courier New" pitchFamily="49" charset="0"/>
                <a:cs typeface="Courier New" pitchFamily="49" charset="0"/>
              </a:rPr>
              <a:t>a = 1</a:t>
            </a:r>
          </a:p>
          <a:p>
            <a:r>
              <a:rPr lang="en-US" sz="2000" b="1">
                <a:solidFill>
                  <a:srgbClr val="FF0000"/>
                </a:solidFill>
                <a:latin typeface="Courier New" pitchFamily="49" charset="0"/>
                <a:cs typeface="Courier New" pitchFamily="49" charset="0"/>
              </a:rPr>
              <a:t>b = 1</a:t>
            </a:r>
          </a:p>
          <a:p>
            <a:r>
              <a:rPr lang="en-US" sz="2000" b="1">
                <a:solidFill>
                  <a:srgbClr val="FF0000"/>
                </a:solidFill>
                <a:latin typeface="Courier New" pitchFamily="49" charset="0"/>
                <a:cs typeface="Courier New" pitchFamily="49" charset="0"/>
              </a:rPr>
              <a:t>(repeated nine times)</a:t>
            </a:r>
            <a:endParaRPr lang="en-US" sz="2000" b="1">
              <a:solidFill>
                <a:srgbClr val="FF0000"/>
              </a:solidFill>
            </a:endParaRP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Rectangle 5"/>
          <p:cNvSpPr>
            <a:spLocks noChangeArrowheads="1"/>
          </p:cNvSpPr>
          <p:nvPr/>
        </p:nvSpPr>
        <p:spPr bwMode="auto">
          <a:xfrm>
            <a:off x="1066800" y="1855788"/>
            <a:ext cx="7696200" cy="3786187"/>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 = 1;</a:t>
            </a:r>
          </a:p>
          <a:p>
            <a:r>
              <a:rPr lang="en-US" sz="2000">
                <a:latin typeface="Courier New" pitchFamily="49" charset="0"/>
                <a:cs typeface="Courier New" pitchFamily="49" charset="0"/>
              </a:rPr>
              <a:t>		  b = 1;</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 = a + 1;</a:t>
            </a:r>
          </a:p>
          <a:p>
            <a:r>
              <a:rPr lang="en-US" sz="2000">
                <a:latin typeface="Courier New" pitchFamily="49" charset="0"/>
                <a:cs typeface="Courier New" pitchFamily="49" charset="0"/>
              </a:rPr>
              <a:t>			  b = b + a</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endParaRPr lang="en-US" sz="2000"/>
          </a:p>
          <a:p>
            <a:endParaRPr lang="en-US" sz="2000"/>
          </a:p>
          <a:p>
            <a:r>
              <a:rPr lang="en-US" sz="2000"/>
              <a:t>What is printed out by the above Double Nested FOR loop?</a:t>
            </a:r>
          </a:p>
          <a:p>
            <a:r>
              <a:rPr lang="en-US" sz="2000"/>
              <a:t>(You can use a calculator)</a:t>
            </a:r>
          </a:p>
        </p:txBody>
      </p:sp>
      <p:sp>
        <p:nvSpPr>
          <p:cNvPr id="196610" name="Text Box 2"/>
          <p:cNvSpPr txBox="1">
            <a:spLocks noChangeArrowheads="1"/>
          </p:cNvSpPr>
          <p:nvPr/>
        </p:nvSpPr>
        <p:spPr bwMode="auto">
          <a:xfrm>
            <a:off x="1455738" y="76200"/>
            <a:ext cx="6219825"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196611"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Rectangle 5"/>
          <p:cNvSpPr>
            <a:spLocks noChangeArrowheads="1"/>
          </p:cNvSpPr>
          <p:nvPr/>
        </p:nvSpPr>
        <p:spPr bwMode="auto">
          <a:xfrm>
            <a:off x="1066800" y="1855788"/>
            <a:ext cx="7696200" cy="2554287"/>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 = 1;</a:t>
            </a:r>
          </a:p>
          <a:p>
            <a:r>
              <a:rPr lang="en-US" sz="2000">
                <a:latin typeface="Courier New" pitchFamily="49" charset="0"/>
                <a:cs typeface="Courier New" pitchFamily="49" charset="0"/>
              </a:rPr>
              <a:t>		  b = 1;</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 = a + 1;</a:t>
            </a:r>
          </a:p>
          <a:p>
            <a:r>
              <a:rPr lang="en-US" sz="2000">
                <a:latin typeface="Courier New" pitchFamily="49" charset="0"/>
                <a:cs typeface="Courier New" pitchFamily="49" charset="0"/>
              </a:rPr>
              <a:t>			  b = b + a</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p:txBody>
      </p:sp>
      <p:sp>
        <p:nvSpPr>
          <p:cNvPr id="197634" name="Text Box 2"/>
          <p:cNvSpPr txBox="1">
            <a:spLocks noChangeArrowheads="1"/>
          </p:cNvSpPr>
          <p:nvPr/>
        </p:nvSpPr>
        <p:spPr bwMode="auto">
          <a:xfrm>
            <a:off x="1455738" y="76200"/>
            <a:ext cx="6219825"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197635"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
        <p:nvSpPr>
          <p:cNvPr id="197636" name="TextBox 1"/>
          <p:cNvSpPr txBox="1">
            <a:spLocks noChangeArrowheads="1"/>
          </p:cNvSpPr>
          <p:nvPr/>
        </p:nvSpPr>
        <p:spPr bwMode="auto">
          <a:xfrm>
            <a:off x="1905000" y="4851400"/>
            <a:ext cx="5257800" cy="1016000"/>
          </a:xfrm>
          <a:prstGeom prst="rect">
            <a:avLst/>
          </a:prstGeom>
          <a:noFill/>
          <a:ln w="9525">
            <a:noFill/>
            <a:miter lim="800000"/>
            <a:headEnd/>
            <a:tailEnd/>
          </a:ln>
        </p:spPr>
        <p:txBody>
          <a:bodyPr>
            <a:spAutoFit/>
          </a:bodyPr>
          <a:lstStyle/>
          <a:p>
            <a:r>
              <a:rPr lang="en-US" sz="2000" b="1">
                <a:solidFill>
                  <a:srgbClr val="FF0000"/>
                </a:solidFill>
                <a:latin typeface="Courier New" pitchFamily="49" charset="0"/>
                <a:cs typeface="Courier New" pitchFamily="49" charset="0"/>
              </a:rPr>
              <a:t>b =   3	b =   15	b =   36</a:t>
            </a:r>
          </a:p>
          <a:p>
            <a:r>
              <a:rPr lang="en-US" sz="2000" b="1">
                <a:solidFill>
                  <a:srgbClr val="FF0000"/>
                </a:solidFill>
                <a:latin typeface="Courier New" pitchFamily="49" charset="0"/>
                <a:cs typeface="Courier New" pitchFamily="49" charset="0"/>
              </a:rPr>
              <a:t>b =   6	b =   21	b =   45</a:t>
            </a:r>
          </a:p>
          <a:p>
            <a:r>
              <a:rPr lang="en-US" sz="2000" b="1">
                <a:solidFill>
                  <a:srgbClr val="FF0000"/>
                </a:solidFill>
                <a:latin typeface="Courier New" pitchFamily="49" charset="0"/>
                <a:cs typeface="Courier New" pitchFamily="49" charset="0"/>
              </a:rPr>
              <a:t>b =   10	b =   28	b =   55</a:t>
            </a:r>
          </a:p>
        </p:txBody>
      </p:sp>
      <p:sp>
        <p:nvSpPr>
          <p:cNvPr id="197637" name="TextBox 2"/>
          <p:cNvSpPr txBox="1">
            <a:spLocks noChangeArrowheads="1"/>
          </p:cNvSpPr>
          <p:nvPr/>
        </p:nvSpPr>
        <p:spPr bwMode="auto">
          <a:xfrm>
            <a:off x="1828800" y="5986463"/>
            <a:ext cx="1419225" cy="338137"/>
          </a:xfrm>
          <a:prstGeom prst="rect">
            <a:avLst/>
          </a:prstGeom>
          <a:noFill/>
          <a:ln w="9525">
            <a:noFill/>
            <a:miter lim="800000"/>
            <a:headEnd/>
            <a:tailEnd/>
          </a:ln>
        </p:spPr>
        <p:txBody>
          <a:bodyPr wrap="none">
            <a:spAutoFit/>
          </a:bodyPr>
          <a:lstStyle/>
          <a:p>
            <a:r>
              <a:rPr lang="en-US" sz="1600">
                <a:latin typeface="Courier New" pitchFamily="49" charset="0"/>
                <a:cs typeface="Courier New" pitchFamily="49" charset="0"/>
              </a:rPr>
              <a:t>When m = 1</a:t>
            </a:r>
          </a:p>
        </p:txBody>
      </p:sp>
      <p:sp>
        <p:nvSpPr>
          <p:cNvPr id="197638" name="TextBox 6"/>
          <p:cNvSpPr txBox="1">
            <a:spLocks noChangeArrowheads="1"/>
          </p:cNvSpPr>
          <p:nvPr/>
        </p:nvSpPr>
        <p:spPr bwMode="auto">
          <a:xfrm>
            <a:off x="3686175" y="5992813"/>
            <a:ext cx="1419225" cy="338137"/>
          </a:xfrm>
          <a:prstGeom prst="rect">
            <a:avLst/>
          </a:prstGeom>
          <a:noFill/>
          <a:ln w="9525">
            <a:noFill/>
            <a:miter lim="800000"/>
            <a:headEnd/>
            <a:tailEnd/>
          </a:ln>
        </p:spPr>
        <p:txBody>
          <a:bodyPr wrap="none">
            <a:spAutoFit/>
          </a:bodyPr>
          <a:lstStyle/>
          <a:p>
            <a:r>
              <a:rPr lang="en-US" sz="1600">
                <a:latin typeface="Courier New" pitchFamily="49" charset="0"/>
                <a:cs typeface="Courier New" pitchFamily="49" charset="0"/>
              </a:rPr>
              <a:t>When m = 2</a:t>
            </a:r>
          </a:p>
        </p:txBody>
      </p:sp>
      <p:sp>
        <p:nvSpPr>
          <p:cNvPr id="197639" name="TextBox 7"/>
          <p:cNvSpPr txBox="1">
            <a:spLocks noChangeArrowheads="1"/>
          </p:cNvSpPr>
          <p:nvPr/>
        </p:nvSpPr>
        <p:spPr bwMode="auto">
          <a:xfrm>
            <a:off x="5514975" y="5986463"/>
            <a:ext cx="1419225" cy="338137"/>
          </a:xfrm>
          <a:prstGeom prst="rect">
            <a:avLst/>
          </a:prstGeom>
          <a:noFill/>
          <a:ln w="9525">
            <a:noFill/>
            <a:miter lim="800000"/>
            <a:headEnd/>
            <a:tailEnd/>
          </a:ln>
        </p:spPr>
        <p:txBody>
          <a:bodyPr wrap="none">
            <a:spAutoFit/>
          </a:bodyPr>
          <a:lstStyle/>
          <a:p>
            <a:r>
              <a:rPr lang="en-US" sz="1600">
                <a:latin typeface="Courier New" pitchFamily="49" charset="0"/>
                <a:cs typeface="Courier New" pitchFamily="49" charset="0"/>
              </a:rPr>
              <a:t>When m = 3</a:t>
            </a: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Rectangle 5"/>
          <p:cNvSpPr>
            <a:spLocks noChangeArrowheads="1"/>
          </p:cNvSpPr>
          <p:nvPr/>
        </p:nvSpPr>
        <p:spPr bwMode="auto">
          <a:xfrm>
            <a:off x="1066800" y="1855788"/>
            <a:ext cx="7696200" cy="3786187"/>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 = 1;</a:t>
            </a:r>
          </a:p>
          <a:p>
            <a:r>
              <a:rPr lang="en-US" sz="2000">
                <a:latin typeface="Courier New" pitchFamily="49" charset="0"/>
                <a:cs typeface="Courier New" pitchFamily="49" charset="0"/>
              </a:rPr>
              <a:t>		  b = 1;</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 = a + b;</a:t>
            </a:r>
          </a:p>
          <a:p>
            <a:r>
              <a:rPr lang="en-US" sz="2000">
                <a:latin typeface="Courier New" pitchFamily="49" charset="0"/>
                <a:cs typeface="Courier New" pitchFamily="49" charset="0"/>
              </a:rPr>
              <a:t>			  b = b + a</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endParaRPr lang="en-US" sz="2000"/>
          </a:p>
          <a:p>
            <a:endParaRPr lang="en-US" sz="2000"/>
          </a:p>
          <a:p>
            <a:r>
              <a:rPr lang="en-US" sz="2000"/>
              <a:t>What is printed out by the above Double Nested FOR loop?</a:t>
            </a:r>
          </a:p>
          <a:p>
            <a:r>
              <a:rPr lang="en-US" sz="2000"/>
              <a:t>(You can use a calculator)</a:t>
            </a:r>
          </a:p>
        </p:txBody>
      </p:sp>
      <p:sp>
        <p:nvSpPr>
          <p:cNvPr id="200706" name="Text Box 2"/>
          <p:cNvSpPr txBox="1">
            <a:spLocks noChangeArrowheads="1"/>
          </p:cNvSpPr>
          <p:nvPr/>
        </p:nvSpPr>
        <p:spPr bwMode="auto">
          <a:xfrm>
            <a:off x="1455738" y="76200"/>
            <a:ext cx="6219825"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200707"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
        <p:nvSpPr>
          <p:cNvPr id="200708" name="TextBox 5"/>
          <p:cNvSpPr txBox="1">
            <a:spLocks noChangeArrowheads="1"/>
          </p:cNvSpPr>
          <p:nvPr/>
        </p:nvSpPr>
        <p:spPr bwMode="auto">
          <a:xfrm rot="-2228201">
            <a:off x="774700" y="3101975"/>
            <a:ext cx="2257425" cy="830263"/>
          </a:xfrm>
          <a:prstGeom prst="rect">
            <a:avLst/>
          </a:prstGeom>
          <a:noFill/>
          <a:ln w="9525">
            <a:noFill/>
            <a:miter lim="800000"/>
            <a:headEnd/>
            <a:tailEnd/>
          </a:ln>
        </p:spPr>
        <p:txBody>
          <a:bodyPr>
            <a:spAutoFit/>
          </a:bodyPr>
          <a:lstStyle/>
          <a:p>
            <a:pPr algn="ctr"/>
            <a:r>
              <a:rPr lang="en-US" b="1">
                <a:solidFill>
                  <a:srgbClr val="FF0000"/>
                </a:solidFill>
              </a:rPr>
              <a:t>BIG NUMBERS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2"/>
          <p:cNvSpPr txBox="1">
            <a:spLocks noChangeArrowheads="1"/>
          </p:cNvSpPr>
          <p:nvPr/>
        </p:nvSpPr>
        <p:spPr bwMode="auto">
          <a:xfrm>
            <a:off x="2478088" y="2551113"/>
            <a:ext cx="4173537" cy="1816100"/>
          </a:xfrm>
          <a:prstGeom prst="rect">
            <a:avLst/>
          </a:prstGeom>
          <a:noFill/>
          <a:ln w="9525">
            <a:noFill/>
            <a:miter lim="800000"/>
            <a:headEnd/>
            <a:tailEnd/>
          </a:ln>
        </p:spPr>
        <p:txBody>
          <a:bodyPr wrap="none">
            <a:spAutoFit/>
          </a:bodyPr>
          <a:lstStyle/>
          <a:p>
            <a:pPr algn="ctr"/>
            <a:r>
              <a:rPr lang="en-US" sz="2800" b="1"/>
              <a:t>CHAPTER 3</a:t>
            </a:r>
          </a:p>
          <a:p>
            <a:pPr algn="ctr"/>
            <a:endParaRPr lang="en-US" sz="2800" b="1"/>
          </a:p>
          <a:p>
            <a:pPr algn="ctr"/>
            <a:r>
              <a:rPr lang="en-US" sz="2800" b="1"/>
              <a:t>ASSIGNMENT and</a:t>
            </a:r>
          </a:p>
          <a:p>
            <a:pPr algn="ctr"/>
            <a:r>
              <a:rPr lang="en-US" sz="2800" b="1"/>
              <a:t>INTRINSIC FUNCTIONS</a:t>
            </a: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Rectangle 5"/>
          <p:cNvSpPr>
            <a:spLocks noChangeArrowheads="1"/>
          </p:cNvSpPr>
          <p:nvPr/>
        </p:nvSpPr>
        <p:spPr bwMode="auto">
          <a:xfrm>
            <a:off x="1066800" y="1855788"/>
            <a:ext cx="7696200" cy="2554287"/>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 = 1;</a:t>
            </a:r>
          </a:p>
          <a:p>
            <a:r>
              <a:rPr lang="en-US" sz="2000">
                <a:latin typeface="Courier New" pitchFamily="49" charset="0"/>
                <a:cs typeface="Courier New" pitchFamily="49" charset="0"/>
              </a:rPr>
              <a:t>		  b = 1;</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 = a + b;</a:t>
            </a:r>
          </a:p>
          <a:p>
            <a:r>
              <a:rPr lang="en-US" sz="2000">
                <a:latin typeface="Courier New" pitchFamily="49" charset="0"/>
                <a:cs typeface="Courier New" pitchFamily="49" charset="0"/>
              </a:rPr>
              <a:t>			  b = b + a</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endParaRPr lang="en-US" sz="2000"/>
          </a:p>
        </p:txBody>
      </p:sp>
      <p:sp>
        <p:nvSpPr>
          <p:cNvPr id="201730" name="Text Box 2"/>
          <p:cNvSpPr txBox="1">
            <a:spLocks noChangeArrowheads="1"/>
          </p:cNvSpPr>
          <p:nvPr/>
        </p:nvSpPr>
        <p:spPr bwMode="auto">
          <a:xfrm>
            <a:off x="1455738" y="76200"/>
            <a:ext cx="6219825"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201731"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
        <p:nvSpPr>
          <p:cNvPr id="201732" name="TextBox 1"/>
          <p:cNvSpPr txBox="1">
            <a:spLocks noChangeArrowheads="1"/>
          </p:cNvSpPr>
          <p:nvPr/>
        </p:nvSpPr>
        <p:spPr bwMode="auto">
          <a:xfrm>
            <a:off x="1905000" y="4927600"/>
            <a:ext cx="5334000" cy="1016000"/>
          </a:xfrm>
          <a:prstGeom prst="rect">
            <a:avLst/>
          </a:prstGeom>
          <a:noFill/>
          <a:ln w="9525">
            <a:noFill/>
            <a:miter lim="800000"/>
            <a:headEnd/>
            <a:tailEnd/>
          </a:ln>
        </p:spPr>
        <p:txBody>
          <a:bodyPr>
            <a:spAutoFit/>
          </a:bodyPr>
          <a:lstStyle/>
          <a:p>
            <a:r>
              <a:rPr lang="en-US" sz="2000" b="1">
                <a:solidFill>
                  <a:srgbClr val="FF0000"/>
                </a:solidFill>
                <a:latin typeface="Courier New" pitchFamily="49" charset="0"/>
                <a:cs typeface="Courier New" pitchFamily="49" charset="0"/>
              </a:rPr>
              <a:t>b =  3	b =  55	b =  987</a:t>
            </a:r>
          </a:p>
          <a:p>
            <a:r>
              <a:rPr lang="en-US" sz="2000" b="1">
                <a:solidFill>
                  <a:srgbClr val="FF0000"/>
                </a:solidFill>
                <a:latin typeface="Courier New" pitchFamily="49" charset="0"/>
                <a:cs typeface="Courier New" pitchFamily="49" charset="0"/>
              </a:rPr>
              <a:t>b =  8	b =  144	b =  2584</a:t>
            </a:r>
          </a:p>
          <a:p>
            <a:r>
              <a:rPr lang="en-US" sz="2000" b="1">
                <a:solidFill>
                  <a:srgbClr val="FF0000"/>
                </a:solidFill>
                <a:latin typeface="Courier New" pitchFamily="49" charset="0"/>
                <a:cs typeface="Courier New" pitchFamily="49" charset="0"/>
              </a:rPr>
              <a:t>b =  21	b =  377	b =  6765</a:t>
            </a:r>
          </a:p>
        </p:txBody>
      </p:sp>
      <p:sp>
        <p:nvSpPr>
          <p:cNvPr id="201733" name="TextBox 5"/>
          <p:cNvSpPr txBox="1">
            <a:spLocks noChangeArrowheads="1"/>
          </p:cNvSpPr>
          <p:nvPr/>
        </p:nvSpPr>
        <p:spPr bwMode="auto">
          <a:xfrm>
            <a:off x="1828800" y="5986463"/>
            <a:ext cx="1419225" cy="338137"/>
          </a:xfrm>
          <a:prstGeom prst="rect">
            <a:avLst/>
          </a:prstGeom>
          <a:noFill/>
          <a:ln w="9525">
            <a:noFill/>
            <a:miter lim="800000"/>
            <a:headEnd/>
            <a:tailEnd/>
          </a:ln>
        </p:spPr>
        <p:txBody>
          <a:bodyPr wrap="none">
            <a:spAutoFit/>
          </a:bodyPr>
          <a:lstStyle/>
          <a:p>
            <a:r>
              <a:rPr lang="en-US" sz="1600">
                <a:latin typeface="Courier New" pitchFamily="49" charset="0"/>
                <a:cs typeface="Courier New" pitchFamily="49" charset="0"/>
              </a:rPr>
              <a:t>When m = 1</a:t>
            </a:r>
          </a:p>
        </p:txBody>
      </p:sp>
      <p:sp>
        <p:nvSpPr>
          <p:cNvPr id="201734" name="TextBox 6"/>
          <p:cNvSpPr txBox="1">
            <a:spLocks noChangeArrowheads="1"/>
          </p:cNvSpPr>
          <p:nvPr/>
        </p:nvSpPr>
        <p:spPr bwMode="auto">
          <a:xfrm>
            <a:off x="3686175" y="5992813"/>
            <a:ext cx="1419225" cy="338137"/>
          </a:xfrm>
          <a:prstGeom prst="rect">
            <a:avLst/>
          </a:prstGeom>
          <a:noFill/>
          <a:ln w="9525">
            <a:noFill/>
            <a:miter lim="800000"/>
            <a:headEnd/>
            <a:tailEnd/>
          </a:ln>
        </p:spPr>
        <p:txBody>
          <a:bodyPr wrap="none">
            <a:spAutoFit/>
          </a:bodyPr>
          <a:lstStyle/>
          <a:p>
            <a:r>
              <a:rPr lang="en-US" sz="1600">
                <a:latin typeface="Courier New" pitchFamily="49" charset="0"/>
                <a:cs typeface="Courier New" pitchFamily="49" charset="0"/>
              </a:rPr>
              <a:t>When m = 2</a:t>
            </a:r>
          </a:p>
        </p:txBody>
      </p:sp>
      <p:sp>
        <p:nvSpPr>
          <p:cNvPr id="201735" name="TextBox 7"/>
          <p:cNvSpPr txBox="1">
            <a:spLocks noChangeArrowheads="1"/>
          </p:cNvSpPr>
          <p:nvPr/>
        </p:nvSpPr>
        <p:spPr bwMode="auto">
          <a:xfrm>
            <a:off x="5514975" y="5986463"/>
            <a:ext cx="1419225" cy="338137"/>
          </a:xfrm>
          <a:prstGeom prst="rect">
            <a:avLst/>
          </a:prstGeom>
          <a:noFill/>
          <a:ln w="9525">
            <a:noFill/>
            <a:miter lim="800000"/>
            <a:headEnd/>
            <a:tailEnd/>
          </a:ln>
        </p:spPr>
        <p:txBody>
          <a:bodyPr wrap="none">
            <a:spAutoFit/>
          </a:bodyPr>
          <a:lstStyle/>
          <a:p>
            <a:r>
              <a:rPr lang="en-US" sz="1600">
                <a:latin typeface="Courier New" pitchFamily="49" charset="0"/>
                <a:cs typeface="Courier New" pitchFamily="49" charset="0"/>
              </a:rPr>
              <a:t>When m = 3</a:t>
            </a:r>
          </a:p>
        </p:txBody>
      </p:sp>
      <p:sp>
        <p:nvSpPr>
          <p:cNvPr id="201736" name="TextBox 8"/>
          <p:cNvSpPr txBox="1">
            <a:spLocks noChangeArrowheads="1"/>
          </p:cNvSpPr>
          <p:nvPr/>
        </p:nvSpPr>
        <p:spPr bwMode="auto">
          <a:xfrm rot="-2228201">
            <a:off x="774700" y="3101975"/>
            <a:ext cx="2257425" cy="830263"/>
          </a:xfrm>
          <a:prstGeom prst="rect">
            <a:avLst/>
          </a:prstGeom>
          <a:noFill/>
          <a:ln w="9525">
            <a:noFill/>
            <a:miter lim="800000"/>
            <a:headEnd/>
            <a:tailEnd/>
          </a:ln>
        </p:spPr>
        <p:txBody>
          <a:bodyPr>
            <a:spAutoFit/>
          </a:bodyPr>
          <a:lstStyle/>
          <a:p>
            <a:pPr algn="ctr"/>
            <a:r>
              <a:rPr lang="en-US" b="1">
                <a:solidFill>
                  <a:srgbClr val="FF0000"/>
                </a:solidFill>
              </a:rPr>
              <a:t>BIG NUMBERS</a:t>
            </a: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Rectangle 5"/>
          <p:cNvSpPr>
            <a:spLocks noChangeArrowheads="1"/>
          </p:cNvSpPr>
          <p:nvPr/>
        </p:nvSpPr>
        <p:spPr bwMode="auto">
          <a:xfrm>
            <a:off x="1066800" y="1855788"/>
            <a:ext cx="7696200" cy="3786187"/>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 = 2;</a:t>
            </a:r>
          </a:p>
          <a:p>
            <a:r>
              <a:rPr lang="en-US" sz="2000">
                <a:latin typeface="Courier New" pitchFamily="49" charset="0"/>
                <a:cs typeface="Courier New" pitchFamily="49" charset="0"/>
              </a:rPr>
              <a:t>		  b = 3;</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 = a + b;</a:t>
            </a:r>
          </a:p>
          <a:p>
            <a:r>
              <a:rPr lang="en-US" sz="2000">
                <a:latin typeface="Courier New" pitchFamily="49" charset="0"/>
                <a:cs typeface="Courier New" pitchFamily="49" charset="0"/>
              </a:rPr>
              <a:t>			  b = b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endParaRPr lang="en-US" sz="2000"/>
          </a:p>
          <a:p>
            <a:endParaRPr lang="en-US" sz="2000"/>
          </a:p>
          <a:p>
            <a:pPr algn="ctr"/>
            <a:r>
              <a:rPr lang="en-US" sz="2000"/>
              <a:t>What is printed out by the above Double Nested FOR loop?</a:t>
            </a:r>
          </a:p>
          <a:p>
            <a:pPr algn="ctr"/>
            <a:r>
              <a:rPr lang="en-US" sz="2000"/>
              <a:t>(You can use a calculator—HINT:  IF you really, really need one!)</a:t>
            </a:r>
          </a:p>
        </p:txBody>
      </p:sp>
      <p:sp>
        <p:nvSpPr>
          <p:cNvPr id="202754" name="Text Box 2"/>
          <p:cNvSpPr txBox="1">
            <a:spLocks noChangeArrowheads="1"/>
          </p:cNvSpPr>
          <p:nvPr/>
        </p:nvSpPr>
        <p:spPr bwMode="auto">
          <a:xfrm>
            <a:off x="1455738" y="76200"/>
            <a:ext cx="6219825"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202755" name="TextBox 4"/>
          <p:cNvSpPr txBox="1">
            <a:spLocks noChangeArrowheads="1"/>
          </p:cNvSpPr>
          <p:nvPr/>
        </p:nvSpPr>
        <p:spPr bwMode="auto">
          <a:xfrm rot="-2228201">
            <a:off x="774700" y="3101975"/>
            <a:ext cx="2257425" cy="830263"/>
          </a:xfrm>
          <a:prstGeom prst="rect">
            <a:avLst/>
          </a:prstGeom>
          <a:noFill/>
          <a:ln w="9525">
            <a:noFill/>
            <a:miter lim="800000"/>
            <a:headEnd/>
            <a:tailEnd/>
          </a:ln>
        </p:spPr>
        <p:txBody>
          <a:bodyPr>
            <a:spAutoFit/>
          </a:bodyPr>
          <a:lstStyle/>
          <a:p>
            <a:pPr algn="ctr"/>
            <a:r>
              <a:rPr lang="en-US" b="1">
                <a:solidFill>
                  <a:srgbClr val="FF0000"/>
                </a:solidFill>
              </a:rPr>
              <a:t>TINY BIT</a:t>
            </a:r>
          </a:p>
          <a:p>
            <a:pPr algn="ctr"/>
            <a:r>
              <a:rPr lang="en-US" b="1">
                <a:solidFill>
                  <a:srgbClr val="FF0000"/>
                </a:solidFill>
              </a:rPr>
              <a:t>TRICKY!!</a:t>
            </a:r>
          </a:p>
        </p:txBody>
      </p:sp>
      <p:sp>
        <p:nvSpPr>
          <p:cNvPr id="202756"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Rectangle 5"/>
          <p:cNvSpPr>
            <a:spLocks noChangeArrowheads="1"/>
          </p:cNvSpPr>
          <p:nvPr/>
        </p:nvSpPr>
        <p:spPr bwMode="auto">
          <a:xfrm>
            <a:off x="1066800" y="1855788"/>
            <a:ext cx="7696200" cy="2554287"/>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 = 2;</a:t>
            </a:r>
          </a:p>
          <a:p>
            <a:r>
              <a:rPr lang="en-US" sz="2000">
                <a:latin typeface="Courier New" pitchFamily="49" charset="0"/>
                <a:cs typeface="Courier New" pitchFamily="49" charset="0"/>
              </a:rPr>
              <a:t>		  b = 3;</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 = a + b;</a:t>
            </a:r>
          </a:p>
          <a:p>
            <a:r>
              <a:rPr lang="en-US" sz="2000">
                <a:latin typeface="Courier New" pitchFamily="49" charset="0"/>
                <a:cs typeface="Courier New" pitchFamily="49" charset="0"/>
              </a:rPr>
              <a:t>			  b = b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endParaRPr lang="en-US" sz="2000"/>
          </a:p>
        </p:txBody>
      </p:sp>
      <p:sp>
        <p:nvSpPr>
          <p:cNvPr id="203778" name="Text Box 2"/>
          <p:cNvSpPr txBox="1">
            <a:spLocks noChangeArrowheads="1"/>
          </p:cNvSpPr>
          <p:nvPr/>
        </p:nvSpPr>
        <p:spPr bwMode="auto">
          <a:xfrm>
            <a:off x="1455738" y="76200"/>
            <a:ext cx="6219825"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203779" name="TextBox 4"/>
          <p:cNvSpPr txBox="1">
            <a:spLocks noChangeArrowheads="1"/>
          </p:cNvSpPr>
          <p:nvPr/>
        </p:nvSpPr>
        <p:spPr bwMode="auto">
          <a:xfrm rot="-2228201">
            <a:off x="774700" y="3101975"/>
            <a:ext cx="2257425" cy="830263"/>
          </a:xfrm>
          <a:prstGeom prst="rect">
            <a:avLst/>
          </a:prstGeom>
          <a:noFill/>
          <a:ln w="9525">
            <a:noFill/>
            <a:miter lim="800000"/>
            <a:headEnd/>
            <a:tailEnd/>
          </a:ln>
        </p:spPr>
        <p:txBody>
          <a:bodyPr>
            <a:spAutoFit/>
          </a:bodyPr>
          <a:lstStyle/>
          <a:p>
            <a:pPr algn="ctr"/>
            <a:r>
              <a:rPr lang="en-US" b="1">
                <a:solidFill>
                  <a:srgbClr val="FF0000"/>
                </a:solidFill>
              </a:rPr>
              <a:t>TINY BIT</a:t>
            </a:r>
          </a:p>
          <a:p>
            <a:pPr algn="ctr"/>
            <a:r>
              <a:rPr lang="en-US" b="1">
                <a:solidFill>
                  <a:srgbClr val="FF0000"/>
                </a:solidFill>
              </a:rPr>
              <a:t>TRICKY!!</a:t>
            </a:r>
          </a:p>
        </p:txBody>
      </p:sp>
      <p:sp>
        <p:nvSpPr>
          <p:cNvPr id="203780"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
        <p:nvSpPr>
          <p:cNvPr id="203781" name="TextBox 7"/>
          <p:cNvSpPr txBox="1">
            <a:spLocks noChangeArrowheads="1"/>
          </p:cNvSpPr>
          <p:nvPr/>
        </p:nvSpPr>
        <p:spPr bwMode="auto">
          <a:xfrm>
            <a:off x="1905000" y="4927600"/>
            <a:ext cx="5334000" cy="1016000"/>
          </a:xfrm>
          <a:prstGeom prst="rect">
            <a:avLst/>
          </a:prstGeom>
          <a:noFill/>
          <a:ln w="9525">
            <a:noFill/>
            <a:miter lim="800000"/>
            <a:headEnd/>
            <a:tailEnd/>
          </a:ln>
        </p:spPr>
        <p:txBody>
          <a:bodyPr>
            <a:spAutoFit/>
          </a:bodyPr>
          <a:lstStyle/>
          <a:p>
            <a:r>
              <a:rPr lang="en-US" sz="2000" b="1">
                <a:solidFill>
                  <a:srgbClr val="FF0000"/>
                </a:solidFill>
                <a:latin typeface="Courier New" pitchFamily="49" charset="0"/>
                <a:cs typeface="Courier New" pitchFamily="49" charset="0"/>
              </a:rPr>
              <a:t>b =  4	b =  7	b =  10</a:t>
            </a:r>
          </a:p>
          <a:p>
            <a:r>
              <a:rPr lang="en-US" sz="2000" b="1">
                <a:solidFill>
                  <a:srgbClr val="FF0000"/>
                </a:solidFill>
                <a:latin typeface="Courier New" pitchFamily="49" charset="0"/>
                <a:cs typeface="Courier New" pitchFamily="49" charset="0"/>
              </a:rPr>
              <a:t>b =  5	b =  8	b =  11</a:t>
            </a:r>
          </a:p>
          <a:p>
            <a:r>
              <a:rPr lang="en-US" sz="2000" b="1">
                <a:solidFill>
                  <a:srgbClr val="FF0000"/>
                </a:solidFill>
                <a:latin typeface="Courier New" pitchFamily="49" charset="0"/>
                <a:cs typeface="Courier New" pitchFamily="49" charset="0"/>
              </a:rPr>
              <a:t>b =  6	b =  9	b =  12</a:t>
            </a:r>
          </a:p>
        </p:txBody>
      </p:sp>
      <p:sp>
        <p:nvSpPr>
          <p:cNvPr id="203782" name="TextBox 8"/>
          <p:cNvSpPr txBox="1">
            <a:spLocks noChangeArrowheads="1"/>
          </p:cNvSpPr>
          <p:nvPr/>
        </p:nvSpPr>
        <p:spPr bwMode="auto">
          <a:xfrm>
            <a:off x="1828800" y="5986463"/>
            <a:ext cx="1419225" cy="338137"/>
          </a:xfrm>
          <a:prstGeom prst="rect">
            <a:avLst/>
          </a:prstGeom>
          <a:noFill/>
          <a:ln w="9525">
            <a:noFill/>
            <a:miter lim="800000"/>
            <a:headEnd/>
            <a:tailEnd/>
          </a:ln>
        </p:spPr>
        <p:txBody>
          <a:bodyPr wrap="none">
            <a:spAutoFit/>
          </a:bodyPr>
          <a:lstStyle/>
          <a:p>
            <a:r>
              <a:rPr lang="en-US" sz="1600">
                <a:latin typeface="Courier New" pitchFamily="49" charset="0"/>
                <a:cs typeface="Courier New" pitchFamily="49" charset="0"/>
              </a:rPr>
              <a:t>When m = 1</a:t>
            </a:r>
          </a:p>
        </p:txBody>
      </p:sp>
      <p:sp>
        <p:nvSpPr>
          <p:cNvPr id="203783" name="TextBox 9"/>
          <p:cNvSpPr txBox="1">
            <a:spLocks noChangeArrowheads="1"/>
          </p:cNvSpPr>
          <p:nvPr/>
        </p:nvSpPr>
        <p:spPr bwMode="auto">
          <a:xfrm>
            <a:off x="3686175" y="5992813"/>
            <a:ext cx="1419225" cy="338137"/>
          </a:xfrm>
          <a:prstGeom prst="rect">
            <a:avLst/>
          </a:prstGeom>
          <a:noFill/>
          <a:ln w="9525">
            <a:noFill/>
            <a:miter lim="800000"/>
            <a:headEnd/>
            <a:tailEnd/>
          </a:ln>
        </p:spPr>
        <p:txBody>
          <a:bodyPr wrap="none">
            <a:spAutoFit/>
          </a:bodyPr>
          <a:lstStyle/>
          <a:p>
            <a:r>
              <a:rPr lang="en-US" sz="1600">
                <a:latin typeface="Courier New" pitchFamily="49" charset="0"/>
                <a:cs typeface="Courier New" pitchFamily="49" charset="0"/>
              </a:rPr>
              <a:t>When m = 2</a:t>
            </a:r>
          </a:p>
        </p:txBody>
      </p:sp>
      <p:sp>
        <p:nvSpPr>
          <p:cNvPr id="203784" name="TextBox 11"/>
          <p:cNvSpPr txBox="1">
            <a:spLocks noChangeArrowheads="1"/>
          </p:cNvSpPr>
          <p:nvPr/>
        </p:nvSpPr>
        <p:spPr bwMode="auto">
          <a:xfrm>
            <a:off x="5514975" y="5986463"/>
            <a:ext cx="1419225" cy="338137"/>
          </a:xfrm>
          <a:prstGeom prst="rect">
            <a:avLst/>
          </a:prstGeom>
          <a:noFill/>
          <a:ln w="9525">
            <a:noFill/>
            <a:miter lim="800000"/>
            <a:headEnd/>
            <a:tailEnd/>
          </a:ln>
        </p:spPr>
        <p:txBody>
          <a:bodyPr wrap="none">
            <a:spAutoFit/>
          </a:bodyPr>
          <a:lstStyle/>
          <a:p>
            <a:r>
              <a:rPr lang="en-US" sz="1600">
                <a:latin typeface="Courier New" pitchFamily="49" charset="0"/>
                <a:cs typeface="Courier New" pitchFamily="49" charset="0"/>
              </a:rPr>
              <a:t>When m = 3</a:t>
            </a: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Rectangle 5"/>
          <p:cNvSpPr>
            <a:spLocks noChangeArrowheads="1"/>
          </p:cNvSpPr>
          <p:nvPr/>
        </p:nvSpPr>
        <p:spPr bwMode="auto">
          <a:xfrm>
            <a:off x="1066800" y="1855788"/>
            <a:ext cx="7696200" cy="3170237"/>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A(3,3) = 0;</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A(m,n) = m;</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A</a:t>
            </a:r>
          </a:p>
          <a:p>
            <a:endParaRPr lang="en-US" sz="2000"/>
          </a:p>
          <a:p>
            <a:endParaRPr lang="en-US" sz="2000"/>
          </a:p>
          <a:p>
            <a:r>
              <a:rPr lang="en-US" sz="2000"/>
              <a:t>What is printed out by the above Double Nested FOR loop?</a:t>
            </a:r>
          </a:p>
        </p:txBody>
      </p:sp>
      <p:sp>
        <p:nvSpPr>
          <p:cNvPr id="204802" name="Text Box 2"/>
          <p:cNvSpPr txBox="1">
            <a:spLocks noChangeArrowheads="1"/>
          </p:cNvSpPr>
          <p:nvPr/>
        </p:nvSpPr>
        <p:spPr bwMode="auto">
          <a:xfrm>
            <a:off x="1455738" y="76200"/>
            <a:ext cx="6219825"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204803"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Rectangle 5"/>
          <p:cNvSpPr>
            <a:spLocks noChangeArrowheads="1"/>
          </p:cNvSpPr>
          <p:nvPr/>
        </p:nvSpPr>
        <p:spPr bwMode="auto">
          <a:xfrm>
            <a:off x="1066800" y="1855788"/>
            <a:ext cx="7696200" cy="2247900"/>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A(3,3) = 0;</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A(m,n) = m;</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A</a:t>
            </a:r>
            <a:endParaRPr lang="en-US" sz="2000"/>
          </a:p>
        </p:txBody>
      </p:sp>
      <p:sp>
        <p:nvSpPr>
          <p:cNvPr id="205826" name="Text Box 2"/>
          <p:cNvSpPr txBox="1">
            <a:spLocks noChangeArrowheads="1"/>
          </p:cNvSpPr>
          <p:nvPr/>
        </p:nvSpPr>
        <p:spPr bwMode="auto">
          <a:xfrm>
            <a:off x="1455738" y="76200"/>
            <a:ext cx="6219825"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205827"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
        <p:nvSpPr>
          <p:cNvPr id="205828" name="TextBox 1"/>
          <p:cNvSpPr txBox="1">
            <a:spLocks noChangeArrowheads="1"/>
          </p:cNvSpPr>
          <p:nvPr/>
        </p:nvSpPr>
        <p:spPr bwMode="auto">
          <a:xfrm>
            <a:off x="3065463" y="4648200"/>
            <a:ext cx="2954337" cy="1631950"/>
          </a:xfrm>
          <a:prstGeom prst="rect">
            <a:avLst/>
          </a:prstGeom>
          <a:noFill/>
          <a:ln w="9525">
            <a:noFill/>
            <a:miter lim="800000"/>
            <a:headEnd/>
            <a:tailEnd/>
          </a:ln>
        </p:spPr>
        <p:txBody>
          <a:bodyPr wrap="none">
            <a:spAutoFit/>
          </a:bodyPr>
          <a:lstStyle/>
          <a:p>
            <a:r>
              <a:rPr lang="pt-BR" sz="2000" b="1">
                <a:solidFill>
                  <a:srgbClr val="FF0000"/>
                </a:solidFill>
                <a:latin typeface="Courier New" pitchFamily="49" charset="0"/>
                <a:cs typeface="Courier New" pitchFamily="49" charset="0"/>
              </a:rPr>
              <a:t>A =</a:t>
            </a:r>
          </a:p>
          <a:p>
            <a:endParaRPr lang="pt-BR" sz="2000" b="1">
              <a:solidFill>
                <a:srgbClr val="FF0000"/>
              </a:solidFill>
              <a:latin typeface="Courier New" pitchFamily="49" charset="0"/>
              <a:cs typeface="Courier New" pitchFamily="49" charset="0"/>
            </a:endParaRPr>
          </a:p>
          <a:p>
            <a:r>
              <a:rPr lang="pt-BR" sz="2000" b="1">
                <a:solidFill>
                  <a:srgbClr val="FF0000"/>
                </a:solidFill>
                <a:latin typeface="Courier New" pitchFamily="49" charset="0"/>
                <a:cs typeface="Courier New" pitchFamily="49" charset="0"/>
              </a:rPr>
              <a:t>     1     1     1</a:t>
            </a:r>
          </a:p>
          <a:p>
            <a:r>
              <a:rPr lang="pt-BR" sz="2000" b="1">
                <a:solidFill>
                  <a:srgbClr val="FF0000"/>
                </a:solidFill>
                <a:latin typeface="Courier New" pitchFamily="49" charset="0"/>
                <a:cs typeface="Courier New" pitchFamily="49" charset="0"/>
              </a:rPr>
              <a:t>     2     2     2</a:t>
            </a:r>
          </a:p>
          <a:p>
            <a:r>
              <a:rPr lang="pt-BR" sz="2000" b="1">
                <a:solidFill>
                  <a:srgbClr val="FF0000"/>
                </a:solidFill>
                <a:latin typeface="Courier New" pitchFamily="49" charset="0"/>
                <a:cs typeface="Courier New" pitchFamily="49" charset="0"/>
              </a:rPr>
              <a:t>     3     3     3</a:t>
            </a:r>
            <a:endParaRPr lang="en-US" sz="2000" b="1">
              <a:solidFill>
                <a:srgbClr val="FF0000"/>
              </a:solidFill>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Rectangle 5"/>
          <p:cNvSpPr>
            <a:spLocks noChangeArrowheads="1"/>
          </p:cNvSpPr>
          <p:nvPr/>
        </p:nvSpPr>
        <p:spPr bwMode="auto">
          <a:xfrm>
            <a:off x="1066800" y="1855788"/>
            <a:ext cx="7696200" cy="3170237"/>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A(3,3) = 0;</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A(m,n) = n;</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A</a:t>
            </a:r>
          </a:p>
          <a:p>
            <a:endParaRPr lang="en-US" sz="2000"/>
          </a:p>
          <a:p>
            <a:endParaRPr lang="en-US" sz="2000"/>
          </a:p>
          <a:p>
            <a:r>
              <a:rPr lang="en-US" sz="2000"/>
              <a:t>What is printed out by the above Double Nested FOR loop?</a:t>
            </a:r>
          </a:p>
        </p:txBody>
      </p:sp>
      <p:sp>
        <p:nvSpPr>
          <p:cNvPr id="206850" name="Text Box 2"/>
          <p:cNvSpPr txBox="1">
            <a:spLocks noChangeArrowheads="1"/>
          </p:cNvSpPr>
          <p:nvPr/>
        </p:nvSpPr>
        <p:spPr bwMode="auto">
          <a:xfrm>
            <a:off x="1455738" y="76200"/>
            <a:ext cx="6219825"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206851"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Rectangle 5"/>
          <p:cNvSpPr>
            <a:spLocks noChangeArrowheads="1"/>
          </p:cNvSpPr>
          <p:nvPr/>
        </p:nvSpPr>
        <p:spPr bwMode="auto">
          <a:xfrm>
            <a:off x="1066800" y="1855788"/>
            <a:ext cx="7696200" cy="2247900"/>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A(3,3) = 0;</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A(m,n) = n;</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A</a:t>
            </a:r>
            <a:endParaRPr lang="en-US" sz="2000"/>
          </a:p>
        </p:txBody>
      </p:sp>
      <p:sp>
        <p:nvSpPr>
          <p:cNvPr id="207874" name="Text Box 2"/>
          <p:cNvSpPr txBox="1">
            <a:spLocks noChangeArrowheads="1"/>
          </p:cNvSpPr>
          <p:nvPr/>
        </p:nvSpPr>
        <p:spPr bwMode="auto">
          <a:xfrm>
            <a:off x="1455738" y="76200"/>
            <a:ext cx="6219825"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207875"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
        <p:nvSpPr>
          <p:cNvPr id="207876" name="TextBox 5"/>
          <p:cNvSpPr txBox="1">
            <a:spLocks noChangeArrowheads="1"/>
          </p:cNvSpPr>
          <p:nvPr/>
        </p:nvSpPr>
        <p:spPr bwMode="auto">
          <a:xfrm>
            <a:off x="3065463" y="4648200"/>
            <a:ext cx="2954337" cy="1631950"/>
          </a:xfrm>
          <a:prstGeom prst="rect">
            <a:avLst/>
          </a:prstGeom>
          <a:noFill/>
          <a:ln w="9525">
            <a:noFill/>
            <a:miter lim="800000"/>
            <a:headEnd/>
            <a:tailEnd/>
          </a:ln>
        </p:spPr>
        <p:txBody>
          <a:bodyPr wrap="none">
            <a:spAutoFit/>
          </a:bodyPr>
          <a:lstStyle/>
          <a:p>
            <a:r>
              <a:rPr lang="pt-BR" sz="2000" b="1">
                <a:solidFill>
                  <a:srgbClr val="FF0000"/>
                </a:solidFill>
                <a:latin typeface="Courier New" pitchFamily="49" charset="0"/>
                <a:cs typeface="Courier New" pitchFamily="49" charset="0"/>
              </a:rPr>
              <a:t>A =</a:t>
            </a:r>
          </a:p>
          <a:p>
            <a:endParaRPr lang="pt-BR" sz="2000" b="1">
              <a:solidFill>
                <a:srgbClr val="FF0000"/>
              </a:solidFill>
              <a:latin typeface="Courier New" pitchFamily="49" charset="0"/>
              <a:cs typeface="Courier New" pitchFamily="49" charset="0"/>
            </a:endParaRPr>
          </a:p>
          <a:p>
            <a:r>
              <a:rPr lang="pt-BR" sz="2000" b="1">
                <a:solidFill>
                  <a:srgbClr val="FF0000"/>
                </a:solidFill>
                <a:latin typeface="Courier New" pitchFamily="49" charset="0"/>
                <a:cs typeface="Courier New" pitchFamily="49" charset="0"/>
              </a:rPr>
              <a:t>     1     2     3</a:t>
            </a:r>
          </a:p>
          <a:p>
            <a:r>
              <a:rPr lang="pt-BR" sz="2000" b="1">
                <a:solidFill>
                  <a:srgbClr val="FF0000"/>
                </a:solidFill>
                <a:latin typeface="Courier New" pitchFamily="49" charset="0"/>
                <a:cs typeface="Courier New" pitchFamily="49" charset="0"/>
              </a:rPr>
              <a:t>     1     2     3</a:t>
            </a:r>
          </a:p>
          <a:p>
            <a:r>
              <a:rPr lang="pt-BR" sz="2000" b="1">
                <a:solidFill>
                  <a:srgbClr val="FF0000"/>
                </a:solidFill>
                <a:latin typeface="Courier New" pitchFamily="49" charset="0"/>
                <a:cs typeface="Courier New" pitchFamily="49" charset="0"/>
              </a:rPr>
              <a:t>     1     2     3</a:t>
            </a:r>
            <a:endParaRPr lang="en-US" sz="2000" b="1">
              <a:solidFill>
                <a:srgbClr val="FF0000"/>
              </a:solidFill>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Rectangle 5"/>
          <p:cNvSpPr>
            <a:spLocks noChangeArrowheads="1"/>
          </p:cNvSpPr>
          <p:nvPr/>
        </p:nvSpPr>
        <p:spPr bwMode="auto">
          <a:xfrm>
            <a:off x="1066800" y="1855788"/>
            <a:ext cx="7696200" cy="3170237"/>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 = [1, 2, 3; 4, 5, 6; 7, 8, 9];</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A(m,n) = m - n;</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A</a:t>
            </a:r>
          </a:p>
          <a:p>
            <a:endParaRPr lang="en-US" sz="2000"/>
          </a:p>
          <a:p>
            <a:endParaRPr lang="en-US" sz="2000"/>
          </a:p>
          <a:p>
            <a:r>
              <a:rPr lang="en-US" sz="2000"/>
              <a:t>What is printed out by the above Double Nested FOR loop?</a:t>
            </a:r>
          </a:p>
        </p:txBody>
      </p:sp>
      <p:sp>
        <p:nvSpPr>
          <p:cNvPr id="208898" name="Text Box 2"/>
          <p:cNvSpPr txBox="1">
            <a:spLocks noChangeArrowheads="1"/>
          </p:cNvSpPr>
          <p:nvPr/>
        </p:nvSpPr>
        <p:spPr bwMode="auto">
          <a:xfrm>
            <a:off x="1455738" y="76200"/>
            <a:ext cx="6219825"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208899"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Rectangle 5"/>
          <p:cNvSpPr>
            <a:spLocks noChangeArrowheads="1"/>
          </p:cNvSpPr>
          <p:nvPr/>
        </p:nvSpPr>
        <p:spPr bwMode="auto">
          <a:xfrm>
            <a:off x="1066800" y="1855788"/>
            <a:ext cx="7696200" cy="2247900"/>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 = [1, 2, 3; 4, 5, 6; 7, 8, 9];</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A(m,n) = m - n;</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A</a:t>
            </a:r>
            <a:endParaRPr lang="en-US" sz="2000"/>
          </a:p>
        </p:txBody>
      </p:sp>
      <p:sp>
        <p:nvSpPr>
          <p:cNvPr id="209922" name="Text Box 2"/>
          <p:cNvSpPr txBox="1">
            <a:spLocks noChangeArrowheads="1"/>
          </p:cNvSpPr>
          <p:nvPr/>
        </p:nvSpPr>
        <p:spPr bwMode="auto">
          <a:xfrm>
            <a:off x="1455738" y="76200"/>
            <a:ext cx="6219825"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209923"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
        <p:nvSpPr>
          <p:cNvPr id="209924" name="TextBox 5"/>
          <p:cNvSpPr txBox="1">
            <a:spLocks noChangeArrowheads="1"/>
          </p:cNvSpPr>
          <p:nvPr/>
        </p:nvSpPr>
        <p:spPr bwMode="auto">
          <a:xfrm>
            <a:off x="3065463" y="4648200"/>
            <a:ext cx="2954337" cy="1631950"/>
          </a:xfrm>
          <a:prstGeom prst="rect">
            <a:avLst/>
          </a:prstGeom>
          <a:noFill/>
          <a:ln w="9525">
            <a:noFill/>
            <a:miter lim="800000"/>
            <a:headEnd/>
            <a:tailEnd/>
          </a:ln>
        </p:spPr>
        <p:txBody>
          <a:bodyPr wrap="none">
            <a:spAutoFit/>
          </a:bodyPr>
          <a:lstStyle/>
          <a:p>
            <a:r>
              <a:rPr lang="pt-BR" sz="2000" b="1">
                <a:solidFill>
                  <a:srgbClr val="FF0000"/>
                </a:solidFill>
                <a:latin typeface="Courier New" pitchFamily="49" charset="0"/>
                <a:cs typeface="Courier New" pitchFamily="49" charset="0"/>
              </a:rPr>
              <a:t>A =</a:t>
            </a:r>
          </a:p>
          <a:p>
            <a:endParaRPr lang="pt-BR" sz="2000" b="1">
              <a:solidFill>
                <a:srgbClr val="FF0000"/>
              </a:solidFill>
              <a:latin typeface="Courier New" pitchFamily="49" charset="0"/>
              <a:cs typeface="Courier New" pitchFamily="49" charset="0"/>
            </a:endParaRPr>
          </a:p>
          <a:p>
            <a:r>
              <a:rPr lang="pt-BR" sz="2000" b="1">
                <a:solidFill>
                  <a:srgbClr val="FF0000"/>
                </a:solidFill>
                <a:latin typeface="Courier New" pitchFamily="49" charset="0"/>
                <a:cs typeface="Courier New" pitchFamily="49" charset="0"/>
              </a:rPr>
              <a:t>     0    -1    -2</a:t>
            </a:r>
          </a:p>
          <a:p>
            <a:r>
              <a:rPr lang="pt-BR" sz="2000" b="1">
                <a:solidFill>
                  <a:srgbClr val="FF0000"/>
                </a:solidFill>
                <a:latin typeface="Courier New" pitchFamily="49" charset="0"/>
                <a:cs typeface="Courier New" pitchFamily="49" charset="0"/>
              </a:rPr>
              <a:t>     1     0    -1</a:t>
            </a:r>
          </a:p>
          <a:p>
            <a:r>
              <a:rPr lang="pt-BR" sz="2000" b="1">
                <a:solidFill>
                  <a:srgbClr val="FF0000"/>
                </a:solidFill>
                <a:latin typeface="Courier New" pitchFamily="49" charset="0"/>
                <a:cs typeface="Courier New" pitchFamily="49" charset="0"/>
              </a:rPr>
              <a:t>     2     1     0</a:t>
            </a:r>
            <a:endParaRPr lang="en-US" sz="2000" b="1">
              <a:solidFill>
                <a:srgbClr val="FF0000"/>
              </a:solidFill>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Rectangle 5"/>
          <p:cNvSpPr>
            <a:spLocks noChangeArrowheads="1"/>
          </p:cNvSpPr>
          <p:nvPr/>
        </p:nvSpPr>
        <p:spPr bwMode="auto">
          <a:xfrm>
            <a:off x="1066800" y="1855788"/>
            <a:ext cx="7696200" cy="3170237"/>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 = [1, 2, 3; 4, 5, 6; 7, 8, 9];</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A(m,n) = m*n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A</a:t>
            </a:r>
          </a:p>
          <a:p>
            <a:endParaRPr lang="en-US" sz="2000"/>
          </a:p>
          <a:p>
            <a:endParaRPr lang="en-US" sz="2000"/>
          </a:p>
          <a:p>
            <a:r>
              <a:rPr lang="en-US" sz="2000"/>
              <a:t>What is printed out by the above Double Nested FOR loop?</a:t>
            </a:r>
          </a:p>
        </p:txBody>
      </p:sp>
      <p:sp>
        <p:nvSpPr>
          <p:cNvPr id="210946" name="Text Box 2"/>
          <p:cNvSpPr txBox="1">
            <a:spLocks noChangeArrowheads="1"/>
          </p:cNvSpPr>
          <p:nvPr/>
        </p:nvSpPr>
        <p:spPr bwMode="auto">
          <a:xfrm>
            <a:off x="1455738" y="76200"/>
            <a:ext cx="6219825"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210947"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2"/>
          <p:cNvSpPr txBox="1">
            <a:spLocks noChangeArrowheads="1"/>
          </p:cNvSpPr>
          <p:nvPr/>
        </p:nvSpPr>
        <p:spPr bwMode="auto">
          <a:xfrm>
            <a:off x="2046288" y="304800"/>
            <a:ext cx="5024437" cy="523875"/>
          </a:xfrm>
          <a:prstGeom prst="rect">
            <a:avLst/>
          </a:prstGeom>
          <a:noFill/>
          <a:ln w="9525">
            <a:noFill/>
            <a:miter lim="800000"/>
            <a:headEnd/>
            <a:tailEnd/>
          </a:ln>
        </p:spPr>
        <p:txBody>
          <a:bodyPr wrap="none">
            <a:spAutoFit/>
          </a:bodyPr>
          <a:lstStyle/>
          <a:p>
            <a:pPr algn="ctr"/>
            <a:r>
              <a:rPr lang="en-US" sz="2800" b="1"/>
              <a:t>ASSIGNMENT:  VARIABLES</a:t>
            </a:r>
          </a:p>
        </p:txBody>
      </p:sp>
      <p:sp>
        <p:nvSpPr>
          <p:cNvPr id="30722" name="Text Box 3"/>
          <p:cNvSpPr txBox="1">
            <a:spLocks noChangeArrowheads="1"/>
          </p:cNvSpPr>
          <p:nvPr/>
        </p:nvSpPr>
        <p:spPr bwMode="auto">
          <a:xfrm>
            <a:off x="914400" y="1419225"/>
            <a:ext cx="7315200" cy="4894263"/>
          </a:xfrm>
          <a:prstGeom prst="rect">
            <a:avLst/>
          </a:prstGeom>
          <a:noFill/>
          <a:ln w="9525">
            <a:noFill/>
            <a:miter lim="800000"/>
            <a:headEnd/>
            <a:tailEnd/>
          </a:ln>
        </p:spPr>
        <p:txBody>
          <a:bodyPr>
            <a:spAutoFit/>
          </a:bodyPr>
          <a:lstStyle/>
          <a:p>
            <a:pPr>
              <a:buFontTx/>
              <a:buChar char="•"/>
            </a:pPr>
            <a:r>
              <a:rPr lang="en-US"/>
              <a:t> Think of a labeled box.  We can put “stuff” inside that box.  “Stuff” here means </a:t>
            </a:r>
            <a:r>
              <a:rPr lang="en-US" b="1" i="1"/>
              <a:t>values</a:t>
            </a:r>
            <a:r>
              <a:rPr lang="en-US"/>
              <a:t>.</a:t>
            </a:r>
          </a:p>
          <a:p>
            <a:pPr>
              <a:buFontTx/>
              <a:buChar char="•"/>
            </a:pPr>
            <a:endParaRPr lang="en-US"/>
          </a:p>
          <a:p>
            <a:pPr>
              <a:buFontTx/>
              <a:buChar char="•"/>
            </a:pPr>
            <a:r>
              <a:rPr lang="en-US"/>
              <a:t> Box labels have names written on them.</a:t>
            </a:r>
          </a:p>
          <a:p>
            <a:pPr>
              <a:buFontTx/>
              <a:buChar char="•"/>
            </a:pPr>
            <a:endParaRPr lang="en-US"/>
          </a:p>
          <a:p>
            <a:pPr>
              <a:buFontTx/>
              <a:buChar char="•"/>
            </a:pPr>
            <a:r>
              <a:rPr lang="en-US"/>
              <a:t> Those names enable us to refer to specific boxes, at a later time, as needed – to go straight to them.</a:t>
            </a:r>
          </a:p>
          <a:p>
            <a:pPr>
              <a:buFontTx/>
              <a:buChar char="•"/>
            </a:pPr>
            <a:endParaRPr lang="en-US"/>
          </a:p>
          <a:p>
            <a:pPr>
              <a:buFontTx/>
              <a:buChar char="•"/>
            </a:pPr>
            <a:r>
              <a:rPr lang="en-US"/>
              <a:t> These </a:t>
            </a:r>
            <a:r>
              <a:rPr lang="en-US" b="1" i="1" u="sng"/>
              <a:t>labeled boxes </a:t>
            </a:r>
            <a:r>
              <a:rPr lang="en-US"/>
              <a:t>are what we call </a:t>
            </a:r>
            <a:r>
              <a:rPr lang="en-US" b="1" i="1" u="sng"/>
              <a:t>variables</a:t>
            </a:r>
            <a:r>
              <a:rPr lang="en-US"/>
              <a:t>. A variable is a labeled memory box.</a:t>
            </a:r>
          </a:p>
          <a:p>
            <a:pPr>
              <a:buFontTx/>
              <a:buChar char="•"/>
            </a:pPr>
            <a:endParaRPr lang="en-US"/>
          </a:p>
          <a:p>
            <a:pPr>
              <a:buFontTx/>
              <a:buChar char="•"/>
            </a:pPr>
            <a:r>
              <a:rPr lang="en-US"/>
              <a:t> Putting “stuff” inside that box is called </a:t>
            </a:r>
            <a:r>
              <a:rPr lang="en-US" b="1" i="1" u="sng"/>
              <a:t>assigning a value to a variable</a:t>
            </a:r>
            <a:r>
              <a:rPr lang="en-US"/>
              <a:t>, or simply, </a:t>
            </a:r>
            <a:r>
              <a:rPr lang="en-US" b="1" i="1" u="sng"/>
              <a:t>assignment</a:t>
            </a:r>
            <a:r>
              <a:rPr lang="en-US"/>
              <a:t>.</a:t>
            </a: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Rectangle 5"/>
          <p:cNvSpPr>
            <a:spLocks noChangeArrowheads="1"/>
          </p:cNvSpPr>
          <p:nvPr/>
        </p:nvSpPr>
        <p:spPr bwMode="auto">
          <a:xfrm>
            <a:off x="1066800" y="1855788"/>
            <a:ext cx="7696200" cy="2247900"/>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 = [1, 2, 3; 4, 5, 6; 7, 8, 9];</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A(m,n) = m*n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A</a:t>
            </a:r>
            <a:endParaRPr lang="en-US" sz="2000"/>
          </a:p>
        </p:txBody>
      </p:sp>
      <p:sp>
        <p:nvSpPr>
          <p:cNvPr id="211970" name="Text Box 2"/>
          <p:cNvSpPr txBox="1">
            <a:spLocks noChangeArrowheads="1"/>
          </p:cNvSpPr>
          <p:nvPr/>
        </p:nvSpPr>
        <p:spPr bwMode="auto">
          <a:xfrm>
            <a:off x="1455738" y="76200"/>
            <a:ext cx="6219825"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211971"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
        <p:nvSpPr>
          <p:cNvPr id="211972" name="TextBox 5"/>
          <p:cNvSpPr txBox="1">
            <a:spLocks noChangeArrowheads="1"/>
          </p:cNvSpPr>
          <p:nvPr/>
        </p:nvSpPr>
        <p:spPr bwMode="auto">
          <a:xfrm>
            <a:off x="3065463" y="4648200"/>
            <a:ext cx="2954337" cy="1631950"/>
          </a:xfrm>
          <a:prstGeom prst="rect">
            <a:avLst/>
          </a:prstGeom>
          <a:noFill/>
          <a:ln w="9525">
            <a:noFill/>
            <a:miter lim="800000"/>
            <a:headEnd/>
            <a:tailEnd/>
          </a:ln>
        </p:spPr>
        <p:txBody>
          <a:bodyPr wrap="none">
            <a:spAutoFit/>
          </a:bodyPr>
          <a:lstStyle/>
          <a:p>
            <a:r>
              <a:rPr lang="pt-BR" sz="2000" b="1">
                <a:solidFill>
                  <a:srgbClr val="FF0000"/>
                </a:solidFill>
                <a:latin typeface="Courier New" pitchFamily="49" charset="0"/>
                <a:cs typeface="Courier New" pitchFamily="49" charset="0"/>
              </a:rPr>
              <a:t>A =</a:t>
            </a:r>
          </a:p>
          <a:p>
            <a:endParaRPr lang="pt-BR" sz="2000" b="1">
              <a:solidFill>
                <a:srgbClr val="FF0000"/>
              </a:solidFill>
              <a:latin typeface="Courier New" pitchFamily="49" charset="0"/>
              <a:cs typeface="Courier New" pitchFamily="49" charset="0"/>
            </a:endParaRPr>
          </a:p>
          <a:p>
            <a:r>
              <a:rPr lang="pt-BR" sz="2000" b="1">
                <a:solidFill>
                  <a:srgbClr val="FF0000"/>
                </a:solidFill>
                <a:latin typeface="Courier New" pitchFamily="49" charset="0"/>
                <a:cs typeface="Courier New" pitchFamily="49" charset="0"/>
              </a:rPr>
              <a:t>     2     3     4</a:t>
            </a:r>
          </a:p>
          <a:p>
            <a:r>
              <a:rPr lang="pt-BR" sz="2000" b="1">
                <a:solidFill>
                  <a:srgbClr val="FF0000"/>
                </a:solidFill>
                <a:latin typeface="Courier New" pitchFamily="49" charset="0"/>
                <a:cs typeface="Courier New" pitchFamily="49" charset="0"/>
              </a:rPr>
              <a:t>     3     5     7</a:t>
            </a:r>
          </a:p>
          <a:p>
            <a:r>
              <a:rPr lang="pt-BR" sz="2000" b="1">
                <a:solidFill>
                  <a:srgbClr val="FF0000"/>
                </a:solidFill>
                <a:latin typeface="Courier New" pitchFamily="49" charset="0"/>
                <a:cs typeface="Courier New" pitchFamily="49" charset="0"/>
              </a:rPr>
              <a:t>     4     7    10</a:t>
            </a:r>
            <a:endParaRPr lang="en-US" sz="2000" b="1">
              <a:solidFill>
                <a:srgbClr val="FF0000"/>
              </a:solidFill>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Rectangle 5"/>
          <p:cNvSpPr>
            <a:spLocks noChangeArrowheads="1"/>
          </p:cNvSpPr>
          <p:nvPr/>
        </p:nvSpPr>
        <p:spPr bwMode="auto">
          <a:xfrm>
            <a:off x="1066800" y="1855788"/>
            <a:ext cx="7696200" cy="4094162"/>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 = [1, 2, 3; 4, 5, 6; 7, 8, 9];</a:t>
            </a:r>
          </a:p>
          <a:p>
            <a:r>
              <a:rPr lang="en-US" sz="2000">
                <a:latin typeface="Courier New" pitchFamily="49" charset="0"/>
                <a:cs typeface="Courier New" pitchFamily="49" charset="0"/>
              </a:rPr>
              <a:t>		  B = [1 -2  2; 2 -2 3; 3 -3 4];</a:t>
            </a:r>
          </a:p>
          <a:p>
            <a:r>
              <a:rPr lang="en-US" sz="2000">
                <a:latin typeface="Courier New" pitchFamily="49" charset="0"/>
                <a:cs typeface="Courier New" pitchFamily="49" charset="0"/>
              </a:rPr>
              <a:t>		  C(3,3) = 0;</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C(m,n) = A(m,n) - B(m,n);</a:t>
            </a:r>
          </a:p>
          <a:p>
            <a:r>
              <a:rPr lang="en-US" sz="2000">
                <a:latin typeface="Courier New" pitchFamily="49" charset="0"/>
                <a:cs typeface="Courier New" pitchFamily="49" charset="0"/>
              </a:rPr>
              <a:t>			  C(m,n) = C(m,n)*(-1);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C</a:t>
            </a:r>
          </a:p>
          <a:p>
            <a:endParaRPr lang="en-US" sz="2000"/>
          </a:p>
          <a:p>
            <a:endParaRPr lang="en-US" sz="2000"/>
          </a:p>
          <a:p>
            <a:r>
              <a:rPr lang="en-US" sz="2000"/>
              <a:t>What is printed out by the above Double Nested FOR loop?</a:t>
            </a:r>
          </a:p>
        </p:txBody>
      </p:sp>
      <p:sp>
        <p:nvSpPr>
          <p:cNvPr id="212994" name="Text Box 2"/>
          <p:cNvSpPr txBox="1">
            <a:spLocks noChangeArrowheads="1"/>
          </p:cNvSpPr>
          <p:nvPr/>
        </p:nvSpPr>
        <p:spPr bwMode="auto">
          <a:xfrm>
            <a:off x="1455738" y="76200"/>
            <a:ext cx="6219825"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212995"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Rectangle 5"/>
          <p:cNvSpPr>
            <a:spLocks noChangeArrowheads="1"/>
          </p:cNvSpPr>
          <p:nvPr/>
        </p:nvSpPr>
        <p:spPr bwMode="auto">
          <a:xfrm>
            <a:off x="1066800" y="1855788"/>
            <a:ext cx="7696200" cy="3170237"/>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		  A = [1, 2, 3; 4, 5, 6; 7, 8, 9];</a:t>
            </a:r>
          </a:p>
          <a:p>
            <a:r>
              <a:rPr lang="en-US" sz="2000">
                <a:latin typeface="Courier New" pitchFamily="49" charset="0"/>
                <a:cs typeface="Courier New" pitchFamily="49" charset="0"/>
              </a:rPr>
              <a:t>		  B = [1 -2  2; 2 -2 3; 3 -3 4];</a:t>
            </a:r>
          </a:p>
          <a:p>
            <a:r>
              <a:rPr lang="en-US" sz="2000">
                <a:latin typeface="Courier New" pitchFamily="49" charset="0"/>
                <a:cs typeface="Courier New" pitchFamily="49" charset="0"/>
              </a:rPr>
              <a:t>		  C(3,3) = 0;</a:t>
            </a:r>
          </a:p>
          <a:p>
            <a:r>
              <a:rPr lang="en-US" sz="2000" b="1">
                <a:solidFill>
                  <a:srgbClr val="0066FF"/>
                </a:solidFill>
                <a:latin typeface="Courier New" pitchFamily="49" charset="0"/>
                <a:cs typeface="Courier New" pitchFamily="49" charset="0"/>
              </a:rPr>
              <a:t>		  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C(m,n) = A(m,n) - B(m,n);</a:t>
            </a:r>
          </a:p>
          <a:p>
            <a:r>
              <a:rPr lang="en-US" sz="2000">
                <a:latin typeface="Courier New" pitchFamily="49" charset="0"/>
                <a:cs typeface="Courier New" pitchFamily="49" charset="0"/>
              </a:rPr>
              <a:t>			  C(m,n) = C(m,n)*(-1);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C</a:t>
            </a:r>
            <a:endParaRPr lang="en-US" sz="2000"/>
          </a:p>
        </p:txBody>
      </p:sp>
      <p:sp>
        <p:nvSpPr>
          <p:cNvPr id="214018" name="Text Box 2"/>
          <p:cNvSpPr txBox="1">
            <a:spLocks noChangeArrowheads="1"/>
          </p:cNvSpPr>
          <p:nvPr/>
        </p:nvSpPr>
        <p:spPr bwMode="auto">
          <a:xfrm>
            <a:off x="1455738" y="76200"/>
            <a:ext cx="6219825" cy="523875"/>
          </a:xfrm>
          <a:prstGeom prst="rect">
            <a:avLst/>
          </a:prstGeom>
          <a:noFill/>
          <a:ln w="9525">
            <a:noFill/>
            <a:miter lim="800000"/>
            <a:headEnd/>
            <a:tailEnd/>
          </a:ln>
        </p:spPr>
        <p:txBody>
          <a:bodyPr wrap="none">
            <a:spAutoFit/>
          </a:bodyPr>
          <a:lstStyle/>
          <a:p>
            <a:pPr algn="ctr"/>
            <a:r>
              <a:rPr lang="en-US" sz="2800" b="1"/>
              <a:t>ITERATION:  DNFL – YOUR TURN!</a:t>
            </a:r>
          </a:p>
        </p:txBody>
      </p:sp>
      <p:sp>
        <p:nvSpPr>
          <p:cNvPr id="214019" name="Rectangle 5"/>
          <p:cNvSpPr>
            <a:spLocks noChangeArrowheads="1"/>
          </p:cNvSpPr>
          <p:nvPr/>
        </p:nvSpPr>
        <p:spPr bwMode="auto">
          <a:xfrm>
            <a:off x="762000" y="1828800"/>
            <a:ext cx="1987550" cy="461963"/>
          </a:xfrm>
          <a:prstGeom prst="rect">
            <a:avLst/>
          </a:prstGeom>
          <a:noFill/>
          <a:ln w="9525">
            <a:noFill/>
            <a:miter lim="800000"/>
            <a:headEnd/>
            <a:tailEnd/>
          </a:ln>
        </p:spPr>
        <p:txBody>
          <a:bodyPr>
            <a:spAutoFit/>
          </a:bodyPr>
          <a:lstStyle/>
          <a:p>
            <a:r>
              <a:rPr lang="en-US" b="1"/>
              <a:t>Example:</a:t>
            </a:r>
          </a:p>
        </p:txBody>
      </p:sp>
      <p:sp>
        <p:nvSpPr>
          <p:cNvPr id="214020" name="TextBox 5"/>
          <p:cNvSpPr txBox="1">
            <a:spLocks noChangeArrowheads="1"/>
          </p:cNvSpPr>
          <p:nvPr/>
        </p:nvSpPr>
        <p:spPr bwMode="auto">
          <a:xfrm>
            <a:off x="4665663" y="5073650"/>
            <a:ext cx="2954337" cy="1631950"/>
          </a:xfrm>
          <a:prstGeom prst="rect">
            <a:avLst/>
          </a:prstGeom>
          <a:noFill/>
          <a:ln w="9525">
            <a:noFill/>
            <a:miter lim="800000"/>
            <a:headEnd/>
            <a:tailEnd/>
          </a:ln>
        </p:spPr>
        <p:txBody>
          <a:bodyPr wrap="none">
            <a:spAutoFit/>
          </a:bodyPr>
          <a:lstStyle/>
          <a:p>
            <a:r>
              <a:rPr lang="pt-BR" sz="2000" b="1">
                <a:solidFill>
                  <a:srgbClr val="FF0000"/>
                </a:solidFill>
                <a:latin typeface="Courier New" pitchFamily="49" charset="0"/>
                <a:cs typeface="Courier New" pitchFamily="49" charset="0"/>
              </a:rPr>
              <a:t>C =</a:t>
            </a:r>
          </a:p>
          <a:p>
            <a:endParaRPr lang="pt-BR" sz="2000" b="1">
              <a:solidFill>
                <a:srgbClr val="FF0000"/>
              </a:solidFill>
              <a:latin typeface="Courier New" pitchFamily="49" charset="0"/>
              <a:cs typeface="Courier New" pitchFamily="49" charset="0"/>
            </a:endParaRPr>
          </a:p>
          <a:p>
            <a:r>
              <a:rPr lang="pt-BR" sz="2000" b="1">
                <a:solidFill>
                  <a:srgbClr val="FF0000"/>
                </a:solidFill>
                <a:latin typeface="Courier New" pitchFamily="49" charset="0"/>
                <a:cs typeface="Courier New" pitchFamily="49" charset="0"/>
              </a:rPr>
              <a:t>     0    -4    -1</a:t>
            </a:r>
          </a:p>
          <a:p>
            <a:r>
              <a:rPr lang="pt-BR" sz="2000" b="1">
                <a:solidFill>
                  <a:srgbClr val="FF0000"/>
                </a:solidFill>
                <a:latin typeface="Courier New" pitchFamily="49" charset="0"/>
                <a:cs typeface="Courier New" pitchFamily="49" charset="0"/>
              </a:rPr>
              <a:t>    -2    -7    -3</a:t>
            </a:r>
          </a:p>
          <a:p>
            <a:r>
              <a:rPr lang="pt-BR" sz="2000" b="1">
                <a:solidFill>
                  <a:srgbClr val="FF0000"/>
                </a:solidFill>
                <a:latin typeface="Courier New" pitchFamily="49" charset="0"/>
                <a:cs typeface="Courier New" pitchFamily="49" charset="0"/>
              </a:rPr>
              <a:t>    -4   -11    -5</a:t>
            </a:r>
            <a:endParaRPr lang="en-US" sz="2000" b="1">
              <a:solidFill>
                <a:srgbClr val="FF0000"/>
              </a:solidFill>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Text Box 2"/>
          <p:cNvSpPr txBox="1">
            <a:spLocks noChangeArrowheads="1"/>
          </p:cNvSpPr>
          <p:nvPr/>
        </p:nvSpPr>
        <p:spPr bwMode="auto">
          <a:xfrm>
            <a:off x="1422400" y="76200"/>
            <a:ext cx="6286500" cy="523875"/>
          </a:xfrm>
          <a:prstGeom prst="rect">
            <a:avLst/>
          </a:prstGeom>
          <a:noFill/>
          <a:ln w="9525">
            <a:noFill/>
            <a:miter lim="800000"/>
            <a:headEnd/>
            <a:tailEnd/>
          </a:ln>
        </p:spPr>
        <p:txBody>
          <a:bodyPr wrap="none">
            <a:spAutoFit/>
          </a:bodyPr>
          <a:lstStyle/>
          <a:p>
            <a:pPr algn="ctr"/>
            <a:r>
              <a:rPr lang="en-US" sz="2800" b="1"/>
              <a:t>DNFL: Accessing Pieces of a Matrix</a:t>
            </a:r>
          </a:p>
        </p:txBody>
      </p:sp>
      <p:sp>
        <p:nvSpPr>
          <p:cNvPr id="215042" name="Text Box 25"/>
          <p:cNvSpPr txBox="1">
            <a:spLocks noChangeArrowheads="1"/>
          </p:cNvSpPr>
          <p:nvPr/>
        </p:nvSpPr>
        <p:spPr bwMode="auto">
          <a:xfrm>
            <a:off x="1422400" y="1219200"/>
            <a:ext cx="5694363" cy="461963"/>
          </a:xfrm>
          <a:prstGeom prst="rect">
            <a:avLst/>
          </a:prstGeom>
          <a:noFill/>
          <a:ln w="9525">
            <a:noFill/>
            <a:miter lim="800000"/>
            <a:headEnd/>
            <a:tailEnd/>
          </a:ln>
        </p:spPr>
        <p:txBody>
          <a:bodyPr>
            <a:spAutoFit/>
          </a:bodyPr>
          <a:lstStyle/>
          <a:p>
            <a:pPr algn="ctr"/>
            <a:r>
              <a:rPr lang="en-US" b="1"/>
              <a:t>A two dimensional array called “B”</a:t>
            </a:r>
          </a:p>
        </p:txBody>
      </p:sp>
      <p:sp>
        <p:nvSpPr>
          <p:cNvPr id="215043" name="Rectangle 26"/>
          <p:cNvSpPr>
            <a:spLocks noChangeArrowheads="1"/>
          </p:cNvSpPr>
          <p:nvPr/>
        </p:nvSpPr>
        <p:spPr bwMode="auto">
          <a:xfrm>
            <a:off x="2101850" y="2328863"/>
            <a:ext cx="457200" cy="457200"/>
          </a:xfrm>
          <a:prstGeom prst="rect">
            <a:avLst/>
          </a:prstGeom>
          <a:noFill/>
          <a:ln w="9525">
            <a:solidFill>
              <a:schemeClr val="tx1"/>
            </a:solidFill>
            <a:miter lim="800000"/>
            <a:headEnd/>
            <a:tailEnd/>
          </a:ln>
        </p:spPr>
        <p:txBody>
          <a:bodyPr wrap="none" anchor="ctr"/>
          <a:lstStyle/>
          <a:p>
            <a:endParaRPr lang="en-US"/>
          </a:p>
        </p:txBody>
      </p:sp>
      <p:sp>
        <p:nvSpPr>
          <p:cNvPr id="215044" name="Rectangle 27"/>
          <p:cNvSpPr>
            <a:spLocks noChangeArrowheads="1"/>
          </p:cNvSpPr>
          <p:nvPr/>
        </p:nvSpPr>
        <p:spPr bwMode="auto">
          <a:xfrm>
            <a:off x="2635250" y="2328863"/>
            <a:ext cx="457200" cy="457200"/>
          </a:xfrm>
          <a:prstGeom prst="rect">
            <a:avLst/>
          </a:prstGeom>
          <a:noFill/>
          <a:ln w="9525">
            <a:solidFill>
              <a:schemeClr val="tx1"/>
            </a:solidFill>
            <a:miter lim="800000"/>
            <a:headEnd/>
            <a:tailEnd/>
          </a:ln>
        </p:spPr>
        <p:txBody>
          <a:bodyPr wrap="none" anchor="ctr"/>
          <a:lstStyle/>
          <a:p>
            <a:endParaRPr lang="en-US"/>
          </a:p>
        </p:txBody>
      </p:sp>
      <p:sp>
        <p:nvSpPr>
          <p:cNvPr id="215045" name="Rectangle 28"/>
          <p:cNvSpPr>
            <a:spLocks noChangeArrowheads="1"/>
          </p:cNvSpPr>
          <p:nvPr/>
        </p:nvSpPr>
        <p:spPr bwMode="auto">
          <a:xfrm>
            <a:off x="3168650" y="2328863"/>
            <a:ext cx="457200" cy="457200"/>
          </a:xfrm>
          <a:prstGeom prst="rect">
            <a:avLst/>
          </a:prstGeom>
          <a:noFill/>
          <a:ln w="9525">
            <a:solidFill>
              <a:schemeClr val="tx1"/>
            </a:solidFill>
            <a:miter lim="800000"/>
            <a:headEnd/>
            <a:tailEnd/>
          </a:ln>
        </p:spPr>
        <p:txBody>
          <a:bodyPr wrap="none" anchor="ctr"/>
          <a:lstStyle/>
          <a:p>
            <a:endParaRPr lang="en-US"/>
          </a:p>
        </p:txBody>
      </p:sp>
      <p:sp>
        <p:nvSpPr>
          <p:cNvPr id="215046" name="Rectangle 29"/>
          <p:cNvSpPr>
            <a:spLocks noChangeArrowheads="1"/>
          </p:cNvSpPr>
          <p:nvPr/>
        </p:nvSpPr>
        <p:spPr bwMode="auto">
          <a:xfrm>
            <a:off x="3702050" y="2328863"/>
            <a:ext cx="457200" cy="457200"/>
          </a:xfrm>
          <a:prstGeom prst="rect">
            <a:avLst/>
          </a:prstGeom>
          <a:noFill/>
          <a:ln w="9525">
            <a:solidFill>
              <a:schemeClr val="tx1"/>
            </a:solidFill>
            <a:miter lim="800000"/>
            <a:headEnd/>
            <a:tailEnd/>
          </a:ln>
        </p:spPr>
        <p:txBody>
          <a:bodyPr wrap="none" anchor="ctr"/>
          <a:lstStyle/>
          <a:p>
            <a:endParaRPr lang="en-US"/>
          </a:p>
        </p:txBody>
      </p:sp>
      <p:sp>
        <p:nvSpPr>
          <p:cNvPr id="215047" name="Rectangle 30"/>
          <p:cNvSpPr>
            <a:spLocks noChangeArrowheads="1"/>
          </p:cNvSpPr>
          <p:nvPr/>
        </p:nvSpPr>
        <p:spPr bwMode="auto">
          <a:xfrm>
            <a:off x="4235450" y="2328863"/>
            <a:ext cx="457200" cy="457200"/>
          </a:xfrm>
          <a:prstGeom prst="rect">
            <a:avLst/>
          </a:prstGeom>
          <a:noFill/>
          <a:ln w="9525">
            <a:solidFill>
              <a:schemeClr val="tx1"/>
            </a:solidFill>
            <a:miter lim="800000"/>
            <a:headEnd/>
            <a:tailEnd/>
          </a:ln>
        </p:spPr>
        <p:txBody>
          <a:bodyPr wrap="none" anchor="ctr"/>
          <a:lstStyle/>
          <a:p>
            <a:endParaRPr lang="en-US"/>
          </a:p>
        </p:txBody>
      </p:sp>
      <p:sp>
        <p:nvSpPr>
          <p:cNvPr id="215048" name="Rectangle 31"/>
          <p:cNvSpPr>
            <a:spLocks noChangeArrowheads="1"/>
          </p:cNvSpPr>
          <p:nvPr/>
        </p:nvSpPr>
        <p:spPr bwMode="auto">
          <a:xfrm>
            <a:off x="2101850" y="2862263"/>
            <a:ext cx="457200" cy="457200"/>
          </a:xfrm>
          <a:prstGeom prst="rect">
            <a:avLst/>
          </a:prstGeom>
          <a:noFill/>
          <a:ln w="9525">
            <a:solidFill>
              <a:schemeClr val="tx1"/>
            </a:solidFill>
            <a:miter lim="800000"/>
            <a:headEnd/>
            <a:tailEnd/>
          </a:ln>
        </p:spPr>
        <p:txBody>
          <a:bodyPr wrap="none" anchor="ctr"/>
          <a:lstStyle/>
          <a:p>
            <a:endParaRPr lang="en-US"/>
          </a:p>
        </p:txBody>
      </p:sp>
      <p:sp>
        <p:nvSpPr>
          <p:cNvPr id="215049" name="Rectangle 32"/>
          <p:cNvSpPr>
            <a:spLocks noChangeArrowheads="1"/>
          </p:cNvSpPr>
          <p:nvPr/>
        </p:nvSpPr>
        <p:spPr bwMode="auto">
          <a:xfrm>
            <a:off x="2635250" y="2862263"/>
            <a:ext cx="457200" cy="457200"/>
          </a:xfrm>
          <a:prstGeom prst="rect">
            <a:avLst/>
          </a:prstGeom>
          <a:noFill/>
          <a:ln w="9525">
            <a:solidFill>
              <a:schemeClr val="tx1"/>
            </a:solidFill>
            <a:miter lim="800000"/>
            <a:headEnd/>
            <a:tailEnd/>
          </a:ln>
        </p:spPr>
        <p:txBody>
          <a:bodyPr wrap="none" anchor="ctr"/>
          <a:lstStyle/>
          <a:p>
            <a:endParaRPr lang="en-US"/>
          </a:p>
        </p:txBody>
      </p:sp>
      <p:sp>
        <p:nvSpPr>
          <p:cNvPr id="215050" name="Rectangle 33"/>
          <p:cNvSpPr>
            <a:spLocks noChangeArrowheads="1"/>
          </p:cNvSpPr>
          <p:nvPr/>
        </p:nvSpPr>
        <p:spPr bwMode="auto">
          <a:xfrm>
            <a:off x="3168650" y="2862263"/>
            <a:ext cx="457200" cy="457200"/>
          </a:xfrm>
          <a:prstGeom prst="rect">
            <a:avLst/>
          </a:prstGeom>
          <a:noFill/>
          <a:ln w="9525">
            <a:solidFill>
              <a:schemeClr val="tx1"/>
            </a:solidFill>
            <a:miter lim="800000"/>
            <a:headEnd/>
            <a:tailEnd/>
          </a:ln>
        </p:spPr>
        <p:txBody>
          <a:bodyPr wrap="none" anchor="ctr"/>
          <a:lstStyle/>
          <a:p>
            <a:endParaRPr lang="en-US"/>
          </a:p>
        </p:txBody>
      </p:sp>
      <p:sp>
        <p:nvSpPr>
          <p:cNvPr id="215051" name="Rectangle 34"/>
          <p:cNvSpPr>
            <a:spLocks noChangeArrowheads="1"/>
          </p:cNvSpPr>
          <p:nvPr/>
        </p:nvSpPr>
        <p:spPr bwMode="auto">
          <a:xfrm>
            <a:off x="3702050" y="2862263"/>
            <a:ext cx="457200" cy="457200"/>
          </a:xfrm>
          <a:prstGeom prst="rect">
            <a:avLst/>
          </a:prstGeom>
          <a:noFill/>
          <a:ln w="9525">
            <a:solidFill>
              <a:schemeClr val="tx1"/>
            </a:solidFill>
            <a:miter lim="800000"/>
            <a:headEnd/>
            <a:tailEnd/>
          </a:ln>
        </p:spPr>
        <p:txBody>
          <a:bodyPr wrap="none" anchor="ctr"/>
          <a:lstStyle/>
          <a:p>
            <a:endParaRPr lang="en-US"/>
          </a:p>
        </p:txBody>
      </p:sp>
      <p:sp>
        <p:nvSpPr>
          <p:cNvPr id="215052" name="Rectangle 35"/>
          <p:cNvSpPr>
            <a:spLocks noChangeArrowheads="1"/>
          </p:cNvSpPr>
          <p:nvPr/>
        </p:nvSpPr>
        <p:spPr bwMode="auto">
          <a:xfrm>
            <a:off x="4235450" y="2862263"/>
            <a:ext cx="457200" cy="457200"/>
          </a:xfrm>
          <a:prstGeom prst="rect">
            <a:avLst/>
          </a:prstGeom>
          <a:noFill/>
          <a:ln w="9525">
            <a:solidFill>
              <a:schemeClr val="tx1"/>
            </a:solidFill>
            <a:miter lim="800000"/>
            <a:headEnd/>
            <a:tailEnd/>
          </a:ln>
        </p:spPr>
        <p:txBody>
          <a:bodyPr wrap="none" anchor="ctr"/>
          <a:lstStyle/>
          <a:p>
            <a:endParaRPr lang="en-US"/>
          </a:p>
        </p:txBody>
      </p:sp>
      <p:sp>
        <p:nvSpPr>
          <p:cNvPr id="215053" name="Rectangle 36"/>
          <p:cNvSpPr>
            <a:spLocks noChangeArrowheads="1"/>
          </p:cNvSpPr>
          <p:nvPr/>
        </p:nvSpPr>
        <p:spPr bwMode="auto">
          <a:xfrm>
            <a:off x="2101850" y="3400425"/>
            <a:ext cx="457200" cy="457200"/>
          </a:xfrm>
          <a:prstGeom prst="rect">
            <a:avLst/>
          </a:prstGeom>
          <a:noFill/>
          <a:ln w="9525">
            <a:solidFill>
              <a:schemeClr val="tx1"/>
            </a:solidFill>
            <a:miter lim="800000"/>
            <a:headEnd/>
            <a:tailEnd/>
          </a:ln>
        </p:spPr>
        <p:txBody>
          <a:bodyPr wrap="none" anchor="ctr"/>
          <a:lstStyle/>
          <a:p>
            <a:endParaRPr lang="en-US"/>
          </a:p>
        </p:txBody>
      </p:sp>
      <p:sp>
        <p:nvSpPr>
          <p:cNvPr id="215054" name="Rectangle 37"/>
          <p:cNvSpPr>
            <a:spLocks noChangeArrowheads="1"/>
          </p:cNvSpPr>
          <p:nvPr/>
        </p:nvSpPr>
        <p:spPr bwMode="auto">
          <a:xfrm>
            <a:off x="2635250" y="3400425"/>
            <a:ext cx="457200" cy="457200"/>
          </a:xfrm>
          <a:prstGeom prst="rect">
            <a:avLst/>
          </a:prstGeom>
          <a:noFill/>
          <a:ln w="9525">
            <a:solidFill>
              <a:schemeClr val="tx1"/>
            </a:solidFill>
            <a:miter lim="800000"/>
            <a:headEnd/>
            <a:tailEnd/>
          </a:ln>
        </p:spPr>
        <p:txBody>
          <a:bodyPr wrap="none" anchor="ctr"/>
          <a:lstStyle/>
          <a:p>
            <a:endParaRPr lang="en-US"/>
          </a:p>
        </p:txBody>
      </p:sp>
      <p:sp>
        <p:nvSpPr>
          <p:cNvPr id="215055" name="Rectangle 38"/>
          <p:cNvSpPr>
            <a:spLocks noChangeArrowheads="1"/>
          </p:cNvSpPr>
          <p:nvPr/>
        </p:nvSpPr>
        <p:spPr bwMode="auto">
          <a:xfrm>
            <a:off x="3168650" y="3400425"/>
            <a:ext cx="457200" cy="457200"/>
          </a:xfrm>
          <a:prstGeom prst="rect">
            <a:avLst/>
          </a:prstGeom>
          <a:noFill/>
          <a:ln w="9525">
            <a:solidFill>
              <a:schemeClr val="tx1"/>
            </a:solidFill>
            <a:miter lim="800000"/>
            <a:headEnd/>
            <a:tailEnd/>
          </a:ln>
        </p:spPr>
        <p:txBody>
          <a:bodyPr wrap="none" anchor="ctr"/>
          <a:lstStyle/>
          <a:p>
            <a:endParaRPr lang="en-US"/>
          </a:p>
        </p:txBody>
      </p:sp>
      <p:sp>
        <p:nvSpPr>
          <p:cNvPr id="215056" name="Rectangle 39"/>
          <p:cNvSpPr>
            <a:spLocks noChangeArrowheads="1"/>
          </p:cNvSpPr>
          <p:nvPr/>
        </p:nvSpPr>
        <p:spPr bwMode="auto">
          <a:xfrm>
            <a:off x="3702050" y="3400425"/>
            <a:ext cx="457200" cy="457200"/>
          </a:xfrm>
          <a:prstGeom prst="rect">
            <a:avLst/>
          </a:prstGeom>
          <a:noFill/>
          <a:ln w="9525">
            <a:solidFill>
              <a:schemeClr val="tx1"/>
            </a:solidFill>
            <a:miter lim="800000"/>
            <a:headEnd/>
            <a:tailEnd/>
          </a:ln>
        </p:spPr>
        <p:txBody>
          <a:bodyPr wrap="none" anchor="ctr"/>
          <a:lstStyle/>
          <a:p>
            <a:endParaRPr lang="en-US"/>
          </a:p>
        </p:txBody>
      </p:sp>
      <p:sp>
        <p:nvSpPr>
          <p:cNvPr id="215057" name="Rectangle 40"/>
          <p:cNvSpPr>
            <a:spLocks noChangeArrowheads="1"/>
          </p:cNvSpPr>
          <p:nvPr/>
        </p:nvSpPr>
        <p:spPr bwMode="auto">
          <a:xfrm>
            <a:off x="4235450" y="3400425"/>
            <a:ext cx="457200" cy="457200"/>
          </a:xfrm>
          <a:prstGeom prst="rect">
            <a:avLst/>
          </a:prstGeom>
          <a:noFill/>
          <a:ln w="9525">
            <a:solidFill>
              <a:schemeClr val="tx1"/>
            </a:solidFill>
            <a:miter lim="800000"/>
            <a:headEnd/>
            <a:tailEnd/>
          </a:ln>
        </p:spPr>
        <p:txBody>
          <a:bodyPr wrap="none" anchor="ctr"/>
          <a:lstStyle/>
          <a:p>
            <a:endParaRPr lang="en-US"/>
          </a:p>
        </p:txBody>
      </p:sp>
      <p:sp>
        <p:nvSpPr>
          <p:cNvPr id="215058" name="Rectangle 41"/>
          <p:cNvSpPr>
            <a:spLocks noChangeArrowheads="1"/>
          </p:cNvSpPr>
          <p:nvPr/>
        </p:nvSpPr>
        <p:spPr bwMode="auto">
          <a:xfrm>
            <a:off x="2101850" y="3948113"/>
            <a:ext cx="457200" cy="457200"/>
          </a:xfrm>
          <a:prstGeom prst="rect">
            <a:avLst/>
          </a:prstGeom>
          <a:noFill/>
          <a:ln w="9525">
            <a:solidFill>
              <a:schemeClr val="tx1"/>
            </a:solidFill>
            <a:miter lim="800000"/>
            <a:headEnd/>
            <a:tailEnd/>
          </a:ln>
        </p:spPr>
        <p:txBody>
          <a:bodyPr wrap="none" anchor="ctr"/>
          <a:lstStyle/>
          <a:p>
            <a:endParaRPr lang="en-US"/>
          </a:p>
        </p:txBody>
      </p:sp>
      <p:sp>
        <p:nvSpPr>
          <p:cNvPr id="215059" name="Rectangle 42"/>
          <p:cNvSpPr>
            <a:spLocks noChangeArrowheads="1"/>
          </p:cNvSpPr>
          <p:nvPr/>
        </p:nvSpPr>
        <p:spPr bwMode="auto">
          <a:xfrm>
            <a:off x="2635250" y="3948113"/>
            <a:ext cx="457200" cy="457200"/>
          </a:xfrm>
          <a:prstGeom prst="rect">
            <a:avLst/>
          </a:prstGeom>
          <a:noFill/>
          <a:ln w="9525">
            <a:solidFill>
              <a:schemeClr val="tx1"/>
            </a:solidFill>
            <a:miter lim="800000"/>
            <a:headEnd/>
            <a:tailEnd/>
          </a:ln>
        </p:spPr>
        <p:txBody>
          <a:bodyPr wrap="none" anchor="ctr"/>
          <a:lstStyle/>
          <a:p>
            <a:endParaRPr lang="en-US"/>
          </a:p>
        </p:txBody>
      </p:sp>
      <p:sp>
        <p:nvSpPr>
          <p:cNvPr id="215060" name="Rectangle 43"/>
          <p:cNvSpPr>
            <a:spLocks noChangeArrowheads="1"/>
          </p:cNvSpPr>
          <p:nvPr/>
        </p:nvSpPr>
        <p:spPr bwMode="auto">
          <a:xfrm>
            <a:off x="3168650" y="3948113"/>
            <a:ext cx="457200" cy="457200"/>
          </a:xfrm>
          <a:prstGeom prst="rect">
            <a:avLst/>
          </a:prstGeom>
          <a:noFill/>
          <a:ln w="9525">
            <a:solidFill>
              <a:schemeClr val="tx1"/>
            </a:solidFill>
            <a:miter lim="800000"/>
            <a:headEnd/>
            <a:tailEnd/>
          </a:ln>
        </p:spPr>
        <p:txBody>
          <a:bodyPr wrap="none" anchor="ctr"/>
          <a:lstStyle/>
          <a:p>
            <a:endParaRPr lang="en-US"/>
          </a:p>
        </p:txBody>
      </p:sp>
      <p:sp>
        <p:nvSpPr>
          <p:cNvPr id="215061" name="Rectangle 44"/>
          <p:cNvSpPr>
            <a:spLocks noChangeArrowheads="1"/>
          </p:cNvSpPr>
          <p:nvPr/>
        </p:nvSpPr>
        <p:spPr bwMode="auto">
          <a:xfrm>
            <a:off x="3702050" y="3948113"/>
            <a:ext cx="457200" cy="457200"/>
          </a:xfrm>
          <a:prstGeom prst="rect">
            <a:avLst/>
          </a:prstGeom>
          <a:noFill/>
          <a:ln w="9525">
            <a:solidFill>
              <a:schemeClr val="tx1"/>
            </a:solidFill>
            <a:miter lim="800000"/>
            <a:headEnd/>
            <a:tailEnd/>
          </a:ln>
        </p:spPr>
        <p:txBody>
          <a:bodyPr wrap="none" anchor="ctr"/>
          <a:lstStyle/>
          <a:p>
            <a:endParaRPr lang="en-US"/>
          </a:p>
        </p:txBody>
      </p:sp>
      <p:sp>
        <p:nvSpPr>
          <p:cNvPr id="215062" name="Rectangle 45"/>
          <p:cNvSpPr>
            <a:spLocks noChangeArrowheads="1"/>
          </p:cNvSpPr>
          <p:nvPr/>
        </p:nvSpPr>
        <p:spPr bwMode="auto">
          <a:xfrm>
            <a:off x="4235450" y="3948113"/>
            <a:ext cx="457200" cy="457200"/>
          </a:xfrm>
          <a:prstGeom prst="rect">
            <a:avLst/>
          </a:prstGeom>
          <a:noFill/>
          <a:ln w="9525">
            <a:solidFill>
              <a:schemeClr val="tx1"/>
            </a:solidFill>
            <a:miter lim="800000"/>
            <a:headEnd/>
            <a:tailEnd/>
          </a:ln>
        </p:spPr>
        <p:txBody>
          <a:bodyPr wrap="none" anchor="ctr"/>
          <a:lstStyle/>
          <a:p>
            <a:endParaRPr lang="en-US"/>
          </a:p>
        </p:txBody>
      </p:sp>
      <p:sp>
        <p:nvSpPr>
          <p:cNvPr id="215063" name="Rectangle 46"/>
          <p:cNvSpPr>
            <a:spLocks noChangeArrowheads="1"/>
          </p:cNvSpPr>
          <p:nvPr/>
        </p:nvSpPr>
        <p:spPr bwMode="auto">
          <a:xfrm>
            <a:off x="2101850" y="4481513"/>
            <a:ext cx="457200" cy="457200"/>
          </a:xfrm>
          <a:prstGeom prst="rect">
            <a:avLst/>
          </a:prstGeom>
          <a:noFill/>
          <a:ln w="9525">
            <a:solidFill>
              <a:schemeClr val="tx1"/>
            </a:solidFill>
            <a:miter lim="800000"/>
            <a:headEnd/>
            <a:tailEnd/>
          </a:ln>
        </p:spPr>
        <p:txBody>
          <a:bodyPr wrap="none" anchor="ctr"/>
          <a:lstStyle/>
          <a:p>
            <a:endParaRPr lang="en-US"/>
          </a:p>
        </p:txBody>
      </p:sp>
      <p:sp>
        <p:nvSpPr>
          <p:cNvPr id="215064" name="Rectangle 47"/>
          <p:cNvSpPr>
            <a:spLocks noChangeArrowheads="1"/>
          </p:cNvSpPr>
          <p:nvPr/>
        </p:nvSpPr>
        <p:spPr bwMode="auto">
          <a:xfrm>
            <a:off x="2635250" y="4481513"/>
            <a:ext cx="457200" cy="457200"/>
          </a:xfrm>
          <a:prstGeom prst="rect">
            <a:avLst/>
          </a:prstGeom>
          <a:noFill/>
          <a:ln w="9525">
            <a:solidFill>
              <a:schemeClr val="tx1"/>
            </a:solidFill>
            <a:miter lim="800000"/>
            <a:headEnd/>
            <a:tailEnd/>
          </a:ln>
        </p:spPr>
        <p:txBody>
          <a:bodyPr wrap="none" anchor="ctr"/>
          <a:lstStyle/>
          <a:p>
            <a:endParaRPr lang="en-US"/>
          </a:p>
        </p:txBody>
      </p:sp>
      <p:sp>
        <p:nvSpPr>
          <p:cNvPr id="215065" name="Rectangle 48"/>
          <p:cNvSpPr>
            <a:spLocks noChangeArrowheads="1"/>
          </p:cNvSpPr>
          <p:nvPr/>
        </p:nvSpPr>
        <p:spPr bwMode="auto">
          <a:xfrm>
            <a:off x="3168650" y="4481513"/>
            <a:ext cx="457200" cy="457200"/>
          </a:xfrm>
          <a:prstGeom prst="rect">
            <a:avLst/>
          </a:prstGeom>
          <a:noFill/>
          <a:ln w="9525">
            <a:solidFill>
              <a:schemeClr val="tx1"/>
            </a:solidFill>
            <a:miter lim="800000"/>
            <a:headEnd/>
            <a:tailEnd/>
          </a:ln>
        </p:spPr>
        <p:txBody>
          <a:bodyPr wrap="none" anchor="ctr"/>
          <a:lstStyle/>
          <a:p>
            <a:endParaRPr lang="en-US"/>
          </a:p>
        </p:txBody>
      </p:sp>
      <p:sp>
        <p:nvSpPr>
          <p:cNvPr id="215066" name="Rectangle 49"/>
          <p:cNvSpPr>
            <a:spLocks noChangeArrowheads="1"/>
          </p:cNvSpPr>
          <p:nvPr/>
        </p:nvSpPr>
        <p:spPr bwMode="auto">
          <a:xfrm>
            <a:off x="3702050" y="4481513"/>
            <a:ext cx="457200" cy="457200"/>
          </a:xfrm>
          <a:prstGeom prst="rect">
            <a:avLst/>
          </a:prstGeom>
          <a:noFill/>
          <a:ln w="9525">
            <a:solidFill>
              <a:schemeClr val="tx1"/>
            </a:solidFill>
            <a:miter lim="800000"/>
            <a:headEnd/>
            <a:tailEnd/>
          </a:ln>
        </p:spPr>
        <p:txBody>
          <a:bodyPr wrap="none" anchor="ctr"/>
          <a:lstStyle/>
          <a:p>
            <a:endParaRPr lang="en-US"/>
          </a:p>
        </p:txBody>
      </p:sp>
      <p:sp>
        <p:nvSpPr>
          <p:cNvPr id="215067" name="Rectangle 50"/>
          <p:cNvSpPr>
            <a:spLocks noChangeArrowheads="1"/>
          </p:cNvSpPr>
          <p:nvPr/>
        </p:nvSpPr>
        <p:spPr bwMode="auto">
          <a:xfrm>
            <a:off x="4235450" y="4481513"/>
            <a:ext cx="457200" cy="457200"/>
          </a:xfrm>
          <a:prstGeom prst="rect">
            <a:avLst/>
          </a:prstGeom>
          <a:noFill/>
          <a:ln w="9525">
            <a:solidFill>
              <a:schemeClr val="tx1"/>
            </a:solidFill>
            <a:miter lim="800000"/>
            <a:headEnd/>
            <a:tailEnd/>
          </a:ln>
        </p:spPr>
        <p:txBody>
          <a:bodyPr wrap="none" anchor="ctr"/>
          <a:lstStyle/>
          <a:p>
            <a:endParaRPr lang="en-US"/>
          </a:p>
        </p:txBody>
      </p:sp>
      <p:sp>
        <p:nvSpPr>
          <p:cNvPr id="215068" name="Line 53"/>
          <p:cNvSpPr>
            <a:spLocks noChangeShapeType="1"/>
          </p:cNvSpPr>
          <p:nvPr/>
        </p:nvSpPr>
        <p:spPr bwMode="auto">
          <a:xfrm>
            <a:off x="2101850" y="2119313"/>
            <a:ext cx="2590800" cy="0"/>
          </a:xfrm>
          <a:prstGeom prst="line">
            <a:avLst/>
          </a:prstGeom>
          <a:noFill/>
          <a:ln w="9525">
            <a:solidFill>
              <a:schemeClr val="tx1"/>
            </a:solidFill>
            <a:round/>
            <a:headEnd/>
            <a:tailEnd type="triangle" w="med" len="med"/>
          </a:ln>
        </p:spPr>
        <p:txBody>
          <a:bodyPr/>
          <a:lstStyle/>
          <a:p>
            <a:endParaRPr lang="en-US"/>
          </a:p>
        </p:txBody>
      </p:sp>
      <p:sp>
        <p:nvSpPr>
          <p:cNvPr id="215069" name="Text Box 52"/>
          <p:cNvSpPr txBox="1">
            <a:spLocks noChangeArrowheads="1"/>
          </p:cNvSpPr>
          <p:nvPr/>
        </p:nvSpPr>
        <p:spPr bwMode="auto">
          <a:xfrm>
            <a:off x="2906713" y="1954213"/>
            <a:ext cx="1019175" cy="276225"/>
          </a:xfrm>
          <a:prstGeom prst="rect">
            <a:avLst/>
          </a:prstGeom>
          <a:solidFill>
            <a:schemeClr val="bg1"/>
          </a:solidFill>
          <a:ln w="9525">
            <a:noFill/>
            <a:miter lim="800000"/>
            <a:headEnd/>
            <a:tailEnd/>
          </a:ln>
        </p:spPr>
        <p:txBody>
          <a:bodyPr wrap="none">
            <a:spAutoFit/>
          </a:bodyPr>
          <a:lstStyle/>
          <a:p>
            <a:r>
              <a:rPr lang="en-US" sz="1200"/>
              <a:t>Columns (n)</a:t>
            </a:r>
          </a:p>
        </p:txBody>
      </p:sp>
      <p:sp>
        <p:nvSpPr>
          <p:cNvPr id="215070" name="Line 54"/>
          <p:cNvSpPr>
            <a:spLocks noChangeShapeType="1"/>
          </p:cNvSpPr>
          <p:nvPr/>
        </p:nvSpPr>
        <p:spPr bwMode="auto">
          <a:xfrm>
            <a:off x="1720850" y="2271713"/>
            <a:ext cx="0" cy="2667000"/>
          </a:xfrm>
          <a:prstGeom prst="line">
            <a:avLst/>
          </a:prstGeom>
          <a:noFill/>
          <a:ln w="9525">
            <a:solidFill>
              <a:schemeClr val="tx1"/>
            </a:solidFill>
            <a:round/>
            <a:headEnd/>
            <a:tailEnd type="triangle" w="med" len="med"/>
          </a:ln>
        </p:spPr>
        <p:txBody>
          <a:bodyPr/>
          <a:lstStyle/>
          <a:p>
            <a:endParaRPr lang="en-US"/>
          </a:p>
        </p:txBody>
      </p:sp>
      <p:sp>
        <p:nvSpPr>
          <p:cNvPr id="215071" name="Text Box 51"/>
          <p:cNvSpPr txBox="1">
            <a:spLocks noChangeArrowheads="1"/>
          </p:cNvSpPr>
          <p:nvPr/>
        </p:nvSpPr>
        <p:spPr bwMode="auto">
          <a:xfrm>
            <a:off x="1212850" y="3444875"/>
            <a:ext cx="842963" cy="276225"/>
          </a:xfrm>
          <a:prstGeom prst="rect">
            <a:avLst/>
          </a:prstGeom>
          <a:solidFill>
            <a:schemeClr val="bg1"/>
          </a:solidFill>
          <a:ln w="9525">
            <a:noFill/>
            <a:miter lim="800000"/>
            <a:headEnd/>
            <a:tailEnd/>
          </a:ln>
        </p:spPr>
        <p:txBody>
          <a:bodyPr wrap="none">
            <a:spAutoFit/>
          </a:bodyPr>
          <a:lstStyle/>
          <a:p>
            <a:pPr algn="ctr"/>
            <a:r>
              <a:rPr lang="en-US" sz="1200"/>
              <a:t>Rows (m)</a:t>
            </a:r>
          </a:p>
        </p:txBody>
      </p:sp>
      <p:sp>
        <p:nvSpPr>
          <p:cNvPr id="215072" name="Text Box 56"/>
          <p:cNvSpPr txBox="1">
            <a:spLocks noChangeArrowheads="1"/>
          </p:cNvSpPr>
          <p:nvPr/>
        </p:nvSpPr>
        <p:spPr bwMode="auto">
          <a:xfrm>
            <a:off x="4876800" y="2971800"/>
            <a:ext cx="2263775" cy="584200"/>
          </a:xfrm>
          <a:prstGeom prst="rect">
            <a:avLst/>
          </a:prstGeom>
          <a:noFill/>
          <a:ln w="9525">
            <a:noFill/>
            <a:miter lim="800000"/>
            <a:headEnd/>
            <a:tailEnd/>
          </a:ln>
        </p:spPr>
        <p:txBody>
          <a:bodyPr wrap="none">
            <a:spAutoFit/>
          </a:bodyPr>
          <a:lstStyle/>
          <a:p>
            <a:r>
              <a:rPr lang="en-US" sz="1600"/>
              <a:t>This is element B(1,3) </a:t>
            </a:r>
          </a:p>
          <a:p>
            <a:r>
              <a:rPr lang="en-US" sz="1600"/>
              <a:t>(first row, third column)</a:t>
            </a:r>
          </a:p>
        </p:txBody>
      </p:sp>
      <p:sp>
        <p:nvSpPr>
          <p:cNvPr id="215073" name="Line 58"/>
          <p:cNvSpPr>
            <a:spLocks noChangeShapeType="1"/>
          </p:cNvSpPr>
          <p:nvPr/>
        </p:nvSpPr>
        <p:spPr bwMode="auto">
          <a:xfrm flipH="1" flipV="1">
            <a:off x="3397250" y="2576513"/>
            <a:ext cx="1524000" cy="762000"/>
          </a:xfrm>
          <a:prstGeom prst="line">
            <a:avLst/>
          </a:prstGeom>
          <a:noFill/>
          <a:ln w="9525">
            <a:solidFill>
              <a:srgbClr val="FF0000"/>
            </a:solidFill>
            <a:round/>
            <a:headEnd/>
            <a:tailEnd type="triangle" w="med" len="med"/>
          </a:ln>
        </p:spPr>
        <p:txBody>
          <a:bodyPr/>
          <a:lstStyle/>
          <a:p>
            <a:endParaRPr lang="en-US"/>
          </a:p>
        </p:txBody>
      </p:sp>
      <p:sp>
        <p:nvSpPr>
          <p:cNvPr id="215074" name="Text Box 59"/>
          <p:cNvSpPr txBox="1">
            <a:spLocks noChangeArrowheads="1"/>
          </p:cNvSpPr>
          <p:nvPr/>
        </p:nvSpPr>
        <p:spPr bwMode="auto">
          <a:xfrm>
            <a:off x="4921250" y="3597275"/>
            <a:ext cx="2719388" cy="584200"/>
          </a:xfrm>
          <a:prstGeom prst="rect">
            <a:avLst/>
          </a:prstGeom>
          <a:noFill/>
          <a:ln w="9525">
            <a:noFill/>
            <a:miter lim="800000"/>
            <a:headEnd/>
            <a:tailEnd/>
          </a:ln>
        </p:spPr>
        <p:txBody>
          <a:bodyPr wrap="none">
            <a:spAutoFit/>
          </a:bodyPr>
          <a:lstStyle/>
          <a:p>
            <a:r>
              <a:rPr lang="en-US" sz="1600"/>
              <a:t>This is element B(4,2)</a:t>
            </a:r>
          </a:p>
          <a:p>
            <a:r>
              <a:rPr lang="en-US" sz="1600"/>
              <a:t>(fourth row, second column)</a:t>
            </a:r>
          </a:p>
        </p:txBody>
      </p:sp>
      <p:sp>
        <p:nvSpPr>
          <p:cNvPr id="215075" name="Line 60"/>
          <p:cNvSpPr>
            <a:spLocks noChangeShapeType="1"/>
          </p:cNvSpPr>
          <p:nvPr/>
        </p:nvSpPr>
        <p:spPr bwMode="auto">
          <a:xfrm flipH="1">
            <a:off x="2940050" y="3719513"/>
            <a:ext cx="2057400" cy="457200"/>
          </a:xfrm>
          <a:prstGeom prst="line">
            <a:avLst/>
          </a:prstGeom>
          <a:noFill/>
          <a:ln w="9525">
            <a:solidFill>
              <a:srgbClr val="FF0000"/>
            </a:solidFill>
            <a:round/>
            <a:headEnd/>
            <a:tailEnd type="triangle" w="med" len="med"/>
          </a:ln>
        </p:spPr>
        <p:txBody>
          <a:bodyPr/>
          <a:lstStyle/>
          <a:p>
            <a:endParaRPr lang="en-US"/>
          </a:p>
        </p:txBody>
      </p:sp>
      <p:sp>
        <p:nvSpPr>
          <p:cNvPr id="215076" name="Text Box 61"/>
          <p:cNvSpPr txBox="1">
            <a:spLocks noChangeArrowheads="1"/>
          </p:cNvSpPr>
          <p:nvPr/>
        </p:nvSpPr>
        <p:spPr bwMode="auto">
          <a:xfrm>
            <a:off x="4921250" y="4587875"/>
            <a:ext cx="2197100" cy="584200"/>
          </a:xfrm>
          <a:prstGeom prst="rect">
            <a:avLst/>
          </a:prstGeom>
          <a:noFill/>
          <a:ln w="9525">
            <a:noFill/>
            <a:miter lim="800000"/>
            <a:headEnd/>
            <a:tailEnd/>
          </a:ln>
        </p:spPr>
        <p:txBody>
          <a:bodyPr wrap="none">
            <a:spAutoFit/>
          </a:bodyPr>
          <a:lstStyle/>
          <a:p>
            <a:r>
              <a:rPr lang="en-US" sz="1600"/>
              <a:t>This is element B(5,5)</a:t>
            </a:r>
          </a:p>
          <a:p>
            <a:r>
              <a:rPr lang="en-US" sz="1600"/>
              <a:t>(fifth row, fifth column)</a:t>
            </a:r>
          </a:p>
        </p:txBody>
      </p:sp>
      <p:sp>
        <p:nvSpPr>
          <p:cNvPr id="215077" name="Line 62"/>
          <p:cNvSpPr>
            <a:spLocks noChangeShapeType="1"/>
          </p:cNvSpPr>
          <p:nvPr/>
        </p:nvSpPr>
        <p:spPr bwMode="auto">
          <a:xfrm flipH="1">
            <a:off x="4416425" y="4738688"/>
            <a:ext cx="533400" cy="76200"/>
          </a:xfrm>
          <a:prstGeom prst="line">
            <a:avLst/>
          </a:prstGeom>
          <a:noFill/>
          <a:ln w="9525">
            <a:solidFill>
              <a:srgbClr val="FF0000"/>
            </a:solidFill>
            <a:round/>
            <a:headEnd/>
            <a:tailEnd type="triangle" w="med" len="med"/>
          </a:ln>
        </p:spPr>
        <p:txBody>
          <a:bodyPr/>
          <a:lstStyle/>
          <a:p>
            <a:endParaRPr lang="en-US"/>
          </a:p>
        </p:txBody>
      </p:sp>
      <p:sp>
        <p:nvSpPr>
          <p:cNvPr id="215078" name="Text Box 63"/>
          <p:cNvSpPr txBox="1">
            <a:spLocks noChangeArrowheads="1"/>
          </p:cNvSpPr>
          <p:nvPr/>
        </p:nvSpPr>
        <p:spPr bwMode="auto">
          <a:xfrm>
            <a:off x="1143000" y="5481638"/>
            <a:ext cx="6565900" cy="461962"/>
          </a:xfrm>
          <a:prstGeom prst="rect">
            <a:avLst/>
          </a:prstGeom>
          <a:noFill/>
          <a:ln w="9525">
            <a:noFill/>
            <a:miter lim="800000"/>
            <a:headEnd/>
            <a:tailEnd/>
          </a:ln>
        </p:spPr>
        <p:txBody>
          <a:bodyPr>
            <a:spAutoFit/>
          </a:bodyPr>
          <a:lstStyle/>
          <a:p>
            <a:pPr algn="ctr"/>
            <a:r>
              <a:rPr lang="en-US" b="1"/>
              <a:t>“B” is a 5x5 array:  5 rows by 5 columns</a:t>
            </a: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Text Box 2"/>
          <p:cNvSpPr txBox="1">
            <a:spLocks noChangeArrowheads="1"/>
          </p:cNvSpPr>
          <p:nvPr/>
        </p:nvSpPr>
        <p:spPr bwMode="auto">
          <a:xfrm>
            <a:off x="1422400" y="76200"/>
            <a:ext cx="6286500" cy="523875"/>
          </a:xfrm>
          <a:prstGeom prst="rect">
            <a:avLst/>
          </a:prstGeom>
          <a:noFill/>
          <a:ln w="9525">
            <a:noFill/>
            <a:miter lim="800000"/>
            <a:headEnd/>
            <a:tailEnd/>
          </a:ln>
        </p:spPr>
        <p:txBody>
          <a:bodyPr wrap="none">
            <a:spAutoFit/>
          </a:bodyPr>
          <a:lstStyle/>
          <a:p>
            <a:pPr algn="ctr"/>
            <a:r>
              <a:rPr lang="en-US" sz="2800" b="1"/>
              <a:t>DNFL: Accessing Pieces of a Matrix</a:t>
            </a:r>
          </a:p>
        </p:txBody>
      </p:sp>
      <p:sp>
        <p:nvSpPr>
          <p:cNvPr id="216066" name="Rectangle 24"/>
          <p:cNvSpPr>
            <a:spLocks noChangeArrowheads="1"/>
          </p:cNvSpPr>
          <p:nvPr/>
        </p:nvSpPr>
        <p:spPr bwMode="auto">
          <a:xfrm>
            <a:off x="2022475" y="3638550"/>
            <a:ext cx="457200" cy="457200"/>
          </a:xfrm>
          <a:prstGeom prst="rect">
            <a:avLst/>
          </a:prstGeom>
          <a:noFill/>
          <a:ln w="9525">
            <a:solidFill>
              <a:schemeClr val="tx1"/>
            </a:solidFill>
            <a:miter lim="800000"/>
            <a:headEnd/>
            <a:tailEnd/>
          </a:ln>
        </p:spPr>
        <p:txBody>
          <a:bodyPr wrap="none" anchor="ctr"/>
          <a:lstStyle/>
          <a:p>
            <a:endParaRPr lang="en-US"/>
          </a:p>
        </p:txBody>
      </p:sp>
      <p:sp>
        <p:nvSpPr>
          <p:cNvPr id="216067" name="Rectangle 25"/>
          <p:cNvSpPr>
            <a:spLocks noChangeArrowheads="1"/>
          </p:cNvSpPr>
          <p:nvPr/>
        </p:nvSpPr>
        <p:spPr bwMode="auto">
          <a:xfrm>
            <a:off x="2555875" y="3638550"/>
            <a:ext cx="457200" cy="457200"/>
          </a:xfrm>
          <a:prstGeom prst="rect">
            <a:avLst/>
          </a:prstGeom>
          <a:noFill/>
          <a:ln w="9525">
            <a:solidFill>
              <a:schemeClr val="tx1"/>
            </a:solidFill>
            <a:miter lim="800000"/>
            <a:headEnd/>
            <a:tailEnd/>
          </a:ln>
        </p:spPr>
        <p:txBody>
          <a:bodyPr wrap="none" anchor="ctr"/>
          <a:lstStyle/>
          <a:p>
            <a:endParaRPr lang="en-US"/>
          </a:p>
        </p:txBody>
      </p:sp>
      <p:sp>
        <p:nvSpPr>
          <p:cNvPr id="216068" name="Rectangle 26"/>
          <p:cNvSpPr>
            <a:spLocks noChangeArrowheads="1"/>
          </p:cNvSpPr>
          <p:nvPr/>
        </p:nvSpPr>
        <p:spPr bwMode="auto">
          <a:xfrm>
            <a:off x="3089275" y="3638550"/>
            <a:ext cx="457200" cy="457200"/>
          </a:xfrm>
          <a:prstGeom prst="rect">
            <a:avLst/>
          </a:prstGeom>
          <a:noFill/>
          <a:ln w="9525">
            <a:solidFill>
              <a:schemeClr val="tx1"/>
            </a:solidFill>
            <a:miter lim="800000"/>
            <a:headEnd/>
            <a:tailEnd/>
          </a:ln>
        </p:spPr>
        <p:txBody>
          <a:bodyPr wrap="none" anchor="ctr"/>
          <a:lstStyle/>
          <a:p>
            <a:endParaRPr lang="en-US"/>
          </a:p>
        </p:txBody>
      </p:sp>
      <p:sp>
        <p:nvSpPr>
          <p:cNvPr id="216069" name="Rectangle 27"/>
          <p:cNvSpPr>
            <a:spLocks noChangeArrowheads="1"/>
          </p:cNvSpPr>
          <p:nvPr/>
        </p:nvSpPr>
        <p:spPr bwMode="auto">
          <a:xfrm>
            <a:off x="3622675" y="3638550"/>
            <a:ext cx="457200" cy="457200"/>
          </a:xfrm>
          <a:prstGeom prst="rect">
            <a:avLst/>
          </a:prstGeom>
          <a:noFill/>
          <a:ln w="9525">
            <a:solidFill>
              <a:schemeClr val="tx1"/>
            </a:solidFill>
            <a:miter lim="800000"/>
            <a:headEnd/>
            <a:tailEnd/>
          </a:ln>
        </p:spPr>
        <p:txBody>
          <a:bodyPr wrap="none" anchor="ctr"/>
          <a:lstStyle/>
          <a:p>
            <a:endParaRPr lang="en-US"/>
          </a:p>
        </p:txBody>
      </p:sp>
      <p:sp>
        <p:nvSpPr>
          <p:cNvPr id="216070" name="Rectangle 28"/>
          <p:cNvSpPr>
            <a:spLocks noChangeArrowheads="1"/>
          </p:cNvSpPr>
          <p:nvPr/>
        </p:nvSpPr>
        <p:spPr bwMode="auto">
          <a:xfrm>
            <a:off x="4156075" y="3638550"/>
            <a:ext cx="457200" cy="457200"/>
          </a:xfrm>
          <a:prstGeom prst="rect">
            <a:avLst/>
          </a:prstGeom>
          <a:noFill/>
          <a:ln w="9525">
            <a:solidFill>
              <a:schemeClr val="tx1"/>
            </a:solidFill>
            <a:miter lim="800000"/>
            <a:headEnd/>
            <a:tailEnd/>
          </a:ln>
        </p:spPr>
        <p:txBody>
          <a:bodyPr wrap="none" anchor="ctr"/>
          <a:lstStyle/>
          <a:p>
            <a:endParaRPr lang="en-US"/>
          </a:p>
        </p:txBody>
      </p:sp>
      <p:sp>
        <p:nvSpPr>
          <p:cNvPr id="216071" name="Rectangle 29"/>
          <p:cNvSpPr>
            <a:spLocks noChangeArrowheads="1"/>
          </p:cNvSpPr>
          <p:nvPr/>
        </p:nvSpPr>
        <p:spPr bwMode="auto">
          <a:xfrm>
            <a:off x="2022475" y="4171950"/>
            <a:ext cx="457200" cy="457200"/>
          </a:xfrm>
          <a:prstGeom prst="rect">
            <a:avLst/>
          </a:prstGeom>
          <a:noFill/>
          <a:ln w="9525">
            <a:solidFill>
              <a:schemeClr val="tx1"/>
            </a:solidFill>
            <a:miter lim="800000"/>
            <a:headEnd/>
            <a:tailEnd/>
          </a:ln>
        </p:spPr>
        <p:txBody>
          <a:bodyPr wrap="none" anchor="ctr"/>
          <a:lstStyle/>
          <a:p>
            <a:endParaRPr lang="en-US"/>
          </a:p>
        </p:txBody>
      </p:sp>
      <p:sp>
        <p:nvSpPr>
          <p:cNvPr id="216072" name="Rectangle 30"/>
          <p:cNvSpPr>
            <a:spLocks noChangeArrowheads="1"/>
          </p:cNvSpPr>
          <p:nvPr/>
        </p:nvSpPr>
        <p:spPr bwMode="auto">
          <a:xfrm>
            <a:off x="2555875" y="4171950"/>
            <a:ext cx="457200" cy="457200"/>
          </a:xfrm>
          <a:prstGeom prst="rect">
            <a:avLst/>
          </a:prstGeom>
          <a:noFill/>
          <a:ln w="9525">
            <a:solidFill>
              <a:schemeClr val="tx1"/>
            </a:solidFill>
            <a:miter lim="800000"/>
            <a:headEnd/>
            <a:tailEnd/>
          </a:ln>
        </p:spPr>
        <p:txBody>
          <a:bodyPr wrap="none" anchor="ctr"/>
          <a:lstStyle/>
          <a:p>
            <a:endParaRPr lang="en-US"/>
          </a:p>
        </p:txBody>
      </p:sp>
      <p:sp>
        <p:nvSpPr>
          <p:cNvPr id="216073" name="Rectangle 31"/>
          <p:cNvSpPr>
            <a:spLocks noChangeArrowheads="1"/>
          </p:cNvSpPr>
          <p:nvPr/>
        </p:nvSpPr>
        <p:spPr bwMode="auto">
          <a:xfrm>
            <a:off x="3089275" y="4171950"/>
            <a:ext cx="457200" cy="457200"/>
          </a:xfrm>
          <a:prstGeom prst="rect">
            <a:avLst/>
          </a:prstGeom>
          <a:noFill/>
          <a:ln w="9525">
            <a:solidFill>
              <a:schemeClr val="tx1"/>
            </a:solidFill>
            <a:miter lim="800000"/>
            <a:headEnd/>
            <a:tailEnd/>
          </a:ln>
        </p:spPr>
        <p:txBody>
          <a:bodyPr wrap="none" anchor="ctr"/>
          <a:lstStyle/>
          <a:p>
            <a:endParaRPr lang="en-US"/>
          </a:p>
        </p:txBody>
      </p:sp>
      <p:sp>
        <p:nvSpPr>
          <p:cNvPr id="216074" name="Rectangle 32"/>
          <p:cNvSpPr>
            <a:spLocks noChangeArrowheads="1"/>
          </p:cNvSpPr>
          <p:nvPr/>
        </p:nvSpPr>
        <p:spPr bwMode="auto">
          <a:xfrm>
            <a:off x="3622675" y="4171950"/>
            <a:ext cx="457200" cy="457200"/>
          </a:xfrm>
          <a:prstGeom prst="rect">
            <a:avLst/>
          </a:prstGeom>
          <a:noFill/>
          <a:ln w="9525">
            <a:solidFill>
              <a:schemeClr val="tx1"/>
            </a:solidFill>
            <a:miter lim="800000"/>
            <a:headEnd/>
            <a:tailEnd/>
          </a:ln>
        </p:spPr>
        <p:txBody>
          <a:bodyPr wrap="none" anchor="ctr"/>
          <a:lstStyle/>
          <a:p>
            <a:endParaRPr lang="en-US"/>
          </a:p>
        </p:txBody>
      </p:sp>
      <p:sp>
        <p:nvSpPr>
          <p:cNvPr id="216075" name="Rectangle 33"/>
          <p:cNvSpPr>
            <a:spLocks noChangeArrowheads="1"/>
          </p:cNvSpPr>
          <p:nvPr/>
        </p:nvSpPr>
        <p:spPr bwMode="auto">
          <a:xfrm>
            <a:off x="4156075" y="4171950"/>
            <a:ext cx="457200" cy="457200"/>
          </a:xfrm>
          <a:prstGeom prst="rect">
            <a:avLst/>
          </a:prstGeom>
          <a:noFill/>
          <a:ln w="9525">
            <a:solidFill>
              <a:schemeClr val="tx1"/>
            </a:solidFill>
            <a:miter lim="800000"/>
            <a:headEnd/>
            <a:tailEnd/>
          </a:ln>
        </p:spPr>
        <p:txBody>
          <a:bodyPr wrap="none" anchor="ctr"/>
          <a:lstStyle/>
          <a:p>
            <a:endParaRPr lang="en-US"/>
          </a:p>
        </p:txBody>
      </p:sp>
      <p:sp>
        <p:nvSpPr>
          <p:cNvPr id="216076" name="Rectangle 34"/>
          <p:cNvSpPr>
            <a:spLocks noChangeArrowheads="1"/>
          </p:cNvSpPr>
          <p:nvPr/>
        </p:nvSpPr>
        <p:spPr bwMode="auto">
          <a:xfrm>
            <a:off x="2022475" y="4710113"/>
            <a:ext cx="457200" cy="457200"/>
          </a:xfrm>
          <a:prstGeom prst="rect">
            <a:avLst/>
          </a:prstGeom>
          <a:noFill/>
          <a:ln w="9525">
            <a:solidFill>
              <a:schemeClr val="tx1"/>
            </a:solidFill>
            <a:miter lim="800000"/>
            <a:headEnd/>
            <a:tailEnd/>
          </a:ln>
        </p:spPr>
        <p:txBody>
          <a:bodyPr wrap="none" anchor="ctr"/>
          <a:lstStyle/>
          <a:p>
            <a:endParaRPr lang="en-US"/>
          </a:p>
        </p:txBody>
      </p:sp>
      <p:sp>
        <p:nvSpPr>
          <p:cNvPr id="216077" name="Rectangle 35"/>
          <p:cNvSpPr>
            <a:spLocks noChangeArrowheads="1"/>
          </p:cNvSpPr>
          <p:nvPr/>
        </p:nvSpPr>
        <p:spPr bwMode="auto">
          <a:xfrm>
            <a:off x="2555875" y="4710113"/>
            <a:ext cx="457200" cy="457200"/>
          </a:xfrm>
          <a:prstGeom prst="rect">
            <a:avLst/>
          </a:prstGeom>
          <a:noFill/>
          <a:ln w="9525">
            <a:solidFill>
              <a:schemeClr val="tx1"/>
            </a:solidFill>
            <a:miter lim="800000"/>
            <a:headEnd/>
            <a:tailEnd/>
          </a:ln>
        </p:spPr>
        <p:txBody>
          <a:bodyPr wrap="none" anchor="ctr"/>
          <a:lstStyle/>
          <a:p>
            <a:endParaRPr lang="en-US"/>
          </a:p>
        </p:txBody>
      </p:sp>
      <p:sp>
        <p:nvSpPr>
          <p:cNvPr id="216078" name="Rectangle 36"/>
          <p:cNvSpPr>
            <a:spLocks noChangeArrowheads="1"/>
          </p:cNvSpPr>
          <p:nvPr/>
        </p:nvSpPr>
        <p:spPr bwMode="auto">
          <a:xfrm>
            <a:off x="3089275" y="4710113"/>
            <a:ext cx="457200" cy="457200"/>
          </a:xfrm>
          <a:prstGeom prst="rect">
            <a:avLst/>
          </a:prstGeom>
          <a:noFill/>
          <a:ln w="9525">
            <a:solidFill>
              <a:schemeClr val="tx1"/>
            </a:solidFill>
            <a:miter lim="800000"/>
            <a:headEnd/>
            <a:tailEnd/>
          </a:ln>
        </p:spPr>
        <p:txBody>
          <a:bodyPr wrap="none" anchor="ctr"/>
          <a:lstStyle/>
          <a:p>
            <a:endParaRPr lang="en-US"/>
          </a:p>
        </p:txBody>
      </p:sp>
      <p:sp>
        <p:nvSpPr>
          <p:cNvPr id="216079" name="Rectangle 37"/>
          <p:cNvSpPr>
            <a:spLocks noChangeArrowheads="1"/>
          </p:cNvSpPr>
          <p:nvPr/>
        </p:nvSpPr>
        <p:spPr bwMode="auto">
          <a:xfrm>
            <a:off x="3622675" y="4710113"/>
            <a:ext cx="457200" cy="457200"/>
          </a:xfrm>
          <a:prstGeom prst="rect">
            <a:avLst/>
          </a:prstGeom>
          <a:noFill/>
          <a:ln w="9525">
            <a:solidFill>
              <a:schemeClr val="tx1"/>
            </a:solidFill>
            <a:miter lim="800000"/>
            <a:headEnd/>
            <a:tailEnd/>
          </a:ln>
        </p:spPr>
        <p:txBody>
          <a:bodyPr wrap="none" anchor="ctr"/>
          <a:lstStyle/>
          <a:p>
            <a:endParaRPr lang="en-US"/>
          </a:p>
        </p:txBody>
      </p:sp>
      <p:sp>
        <p:nvSpPr>
          <p:cNvPr id="216080" name="Rectangle 38"/>
          <p:cNvSpPr>
            <a:spLocks noChangeArrowheads="1"/>
          </p:cNvSpPr>
          <p:nvPr/>
        </p:nvSpPr>
        <p:spPr bwMode="auto">
          <a:xfrm>
            <a:off x="4156075" y="4710113"/>
            <a:ext cx="457200" cy="457200"/>
          </a:xfrm>
          <a:prstGeom prst="rect">
            <a:avLst/>
          </a:prstGeom>
          <a:noFill/>
          <a:ln w="9525">
            <a:solidFill>
              <a:schemeClr val="tx1"/>
            </a:solidFill>
            <a:miter lim="800000"/>
            <a:headEnd/>
            <a:tailEnd/>
          </a:ln>
        </p:spPr>
        <p:txBody>
          <a:bodyPr wrap="none" anchor="ctr"/>
          <a:lstStyle/>
          <a:p>
            <a:endParaRPr lang="en-US"/>
          </a:p>
        </p:txBody>
      </p:sp>
      <p:sp>
        <p:nvSpPr>
          <p:cNvPr id="216081" name="Rectangle 39"/>
          <p:cNvSpPr>
            <a:spLocks noChangeArrowheads="1"/>
          </p:cNvSpPr>
          <p:nvPr/>
        </p:nvSpPr>
        <p:spPr bwMode="auto">
          <a:xfrm>
            <a:off x="2022475" y="5257800"/>
            <a:ext cx="457200" cy="457200"/>
          </a:xfrm>
          <a:prstGeom prst="rect">
            <a:avLst/>
          </a:prstGeom>
          <a:noFill/>
          <a:ln w="9525">
            <a:solidFill>
              <a:schemeClr val="tx1"/>
            </a:solidFill>
            <a:miter lim="800000"/>
            <a:headEnd/>
            <a:tailEnd/>
          </a:ln>
        </p:spPr>
        <p:txBody>
          <a:bodyPr wrap="none" anchor="ctr"/>
          <a:lstStyle/>
          <a:p>
            <a:endParaRPr lang="en-US"/>
          </a:p>
        </p:txBody>
      </p:sp>
      <p:sp>
        <p:nvSpPr>
          <p:cNvPr id="216082" name="Rectangle 40"/>
          <p:cNvSpPr>
            <a:spLocks noChangeArrowheads="1"/>
          </p:cNvSpPr>
          <p:nvPr/>
        </p:nvSpPr>
        <p:spPr bwMode="auto">
          <a:xfrm>
            <a:off x="2555875" y="5257800"/>
            <a:ext cx="457200" cy="457200"/>
          </a:xfrm>
          <a:prstGeom prst="rect">
            <a:avLst/>
          </a:prstGeom>
          <a:noFill/>
          <a:ln w="9525">
            <a:solidFill>
              <a:schemeClr val="tx1"/>
            </a:solidFill>
            <a:miter lim="800000"/>
            <a:headEnd/>
            <a:tailEnd/>
          </a:ln>
        </p:spPr>
        <p:txBody>
          <a:bodyPr wrap="none" anchor="ctr"/>
          <a:lstStyle/>
          <a:p>
            <a:endParaRPr lang="en-US"/>
          </a:p>
        </p:txBody>
      </p:sp>
      <p:sp>
        <p:nvSpPr>
          <p:cNvPr id="216083" name="Rectangle 41"/>
          <p:cNvSpPr>
            <a:spLocks noChangeArrowheads="1"/>
          </p:cNvSpPr>
          <p:nvPr/>
        </p:nvSpPr>
        <p:spPr bwMode="auto">
          <a:xfrm>
            <a:off x="3089275" y="5257800"/>
            <a:ext cx="457200" cy="457200"/>
          </a:xfrm>
          <a:prstGeom prst="rect">
            <a:avLst/>
          </a:prstGeom>
          <a:noFill/>
          <a:ln w="9525">
            <a:solidFill>
              <a:schemeClr val="tx1"/>
            </a:solidFill>
            <a:miter lim="800000"/>
            <a:headEnd/>
            <a:tailEnd/>
          </a:ln>
        </p:spPr>
        <p:txBody>
          <a:bodyPr wrap="none" anchor="ctr"/>
          <a:lstStyle/>
          <a:p>
            <a:endParaRPr lang="en-US"/>
          </a:p>
        </p:txBody>
      </p:sp>
      <p:sp>
        <p:nvSpPr>
          <p:cNvPr id="216084" name="Rectangle 42"/>
          <p:cNvSpPr>
            <a:spLocks noChangeArrowheads="1"/>
          </p:cNvSpPr>
          <p:nvPr/>
        </p:nvSpPr>
        <p:spPr bwMode="auto">
          <a:xfrm>
            <a:off x="3622675" y="5257800"/>
            <a:ext cx="457200" cy="457200"/>
          </a:xfrm>
          <a:prstGeom prst="rect">
            <a:avLst/>
          </a:prstGeom>
          <a:noFill/>
          <a:ln w="9525">
            <a:solidFill>
              <a:schemeClr val="tx1"/>
            </a:solidFill>
            <a:miter lim="800000"/>
            <a:headEnd/>
            <a:tailEnd/>
          </a:ln>
        </p:spPr>
        <p:txBody>
          <a:bodyPr wrap="none" anchor="ctr"/>
          <a:lstStyle/>
          <a:p>
            <a:endParaRPr lang="en-US"/>
          </a:p>
        </p:txBody>
      </p:sp>
      <p:sp>
        <p:nvSpPr>
          <p:cNvPr id="216085" name="Rectangle 43"/>
          <p:cNvSpPr>
            <a:spLocks noChangeArrowheads="1"/>
          </p:cNvSpPr>
          <p:nvPr/>
        </p:nvSpPr>
        <p:spPr bwMode="auto">
          <a:xfrm>
            <a:off x="4156075" y="5257800"/>
            <a:ext cx="457200" cy="457200"/>
          </a:xfrm>
          <a:prstGeom prst="rect">
            <a:avLst/>
          </a:prstGeom>
          <a:noFill/>
          <a:ln w="9525">
            <a:solidFill>
              <a:schemeClr val="tx1"/>
            </a:solidFill>
            <a:miter lim="800000"/>
            <a:headEnd/>
            <a:tailEnd/>
          </a:ln>
        </p:spPr>
        <p:txBody>
          <a:bodyPr wrap="none" anchor="ctr"/>
          <a:lstStyle/>
          <a:p>
            <a:endParaRPr lang="en-US"/>
          </a:p>
        </p:txBody>
      </p:sp>
      <p:sp>
        <p:nvSpPr>
          <p:cNvPr id="216086" name="Rectangle 44"/>
          <p:cNvSpPr>
            <a:spLocks noChangeArrowheads="1"/>
          </p:cNvSpPr>
          <p:nvPr/>
        </p:nvSpPr>
        <p:spPr bwMode="auto">
          <a:xfrm>
            <a:off x="2022475" y="5791200"/>
            <a:ext cx="457200" cy="457200"/>
          </a:xfrm>
          <a:prstGeom prst="rect">
            <a:avLst/>
          </a:prstGeom>
          <a:noFill/>
          <a:ln w="9525">
            <a:solidFill>
              <a:schemeClr val="tx1"/>
            </a:solidFill>
            <a:miter lim="800000"/>
            <a:headEnd/>
            <a:tailEnd/>
          </a:ln>
        </p:spPr>
        <p:txBody>
          <a:bodyPr wrap="none" anchor="ctr"/>
          <a:lstStyle/>
          <a:p>
            <a:endParaRPr lang="en-US"/>
          </a:p>
        </p:txBody>
      </p:sp>
      <p:sp>
        <p:nvSpPr>
          <p:cNvPr id="216087" name="Rectangle 45"/>
          <p:cNvSpPr>
            <a:spLocks noChangeArrowheads="1"/>
          </p:cNvSpPr>
          <p:nvPr/>
        </p:nvSpPr>
        <p:spPr bwMode="auto">
          <a:xfrm>
            <a:off x="2555875" y="5791200"/>
            <a:ext cx="457200" cy="457200"/>
          </a:xfrm>
          <a:prstGeom prst="rect">
            <a:avLst/>
          </a:prstGeom>
          <a:noFill/>
          <a:ln w="9525">
            <a:solidFill>
              <a:schemeClr val="tx1"/>
            </a:solidFill>
            <a:miter lim="800000"/>
            <a:headEnd/>
            <a:tailEnd/>
          </a:ln>
        </p:spPr>
        <p:txBody>
          <a:bodyPr wrap="none" anchor="ctr"/>
          <a:lstStyle/>
          <a:p>
            <a:endParaRPr lang="en-US"/>
          </a:p>
        </p:txBody>
      </p:sp>
      <p:sp>
        <p:nvSpPr>
          <p:cNvPr id="216088" name="Rectangle 46"/>
          <p:cNvSpPr>
            <a:spLocks noChangeArrowheads="1"/>
          </p:cNvSpPr>
          <p:nvPr/>
        </p:nvSpPr>
        <p:spPr bwMode="auto">
          <a:xfrm>
            <a:off x="3089275" y="5791200"/>
            <a:ext cx="457200" cy="457200"/>
          </a:xfrm>
          <a:prstGeom prst="rect">
            <a:avLst/>
          </a:prstGeom>
          <a:noFill/>
          <a:ln w="9525">
            <a:solidFill>
              <a:schemeClr val="tx1"/>
            </a:solidFill>
            <a:miter lim="800000"/>
            <a:headEnd/>
            <a:tailEnd/>
          </a:ln>
        </p:spPr>
        <p:txBody>
          <a:bodyPr wrap="none" anchor="ctr"/>
          <a:lstStyle/>
          <a:p>
            <a:endParaRPr lang="en-US"/>
          </a:p>
        </p:txBody>
      </p:sp>
      <p:sp>
        <p:nvSpPr>
          <p:cNvPr id="216089" name="Rectangle 47"/>
          <p:cNvSpPr>
            <a:spLocks noChangeArrowheads="1"/>
          </p:cNvSpPr>
          <p:nvPr/>
        </p:nvSpPr>
        <p:spPr bwMode="auto">
          <a:xfrm>
            <a:off x="3622675" y="5791200"/>
            <a:ext cx="457200" cy="457200"/>
          </a:xfrm>
          <a:prstGeom prst="rect">
            <a:avLst/>
          </a:prstGeom>
          <a:noFill/>
          <a:ln w="9525">
            <a:solidFill>
              <a:schemeClr val="tx1"/>
            </a:solidFill>
            <a:miter lim="800000"/>
            <a:headEnd/>
            <a:tailEnd/>
          </a:ln>
        </p:spPr>
        <p:txBody>
          <a:bodyPr wrap="none" anchor="ctr"/>
          <a:lstStyle/>
          <a:p>
            <a:endParaRPr lang="en-US"/>
          </a:p>
        </p:txBody>
      </p:sp>
      <p:sp>
        <p:nvSpPr>
          <p:cNvPr id="216090" name="Rectangle 48"/>
          <p:cNvSpPr>
            <a:spLocks noChangeArrowheads="1"/>
          </p:cNvSpPr>
          <p:nvPr/>
        </p:nvSpPr>
        <p:spPr bwMode="auto">
          <a:xfrm>
            <a:off x="4156075" y="5791200"/>
            <a:ext cx="457200" cy="457200"/>
          </a:xfrm>
          <a:prstGeom prst="rect">
            <a:avLst/>
          </a:prstGeom>
          <a:noFill/>
          <a:ln w="9525">
            <a:solidFill>
              <a:schemeClr val="tx1"/>
            </a:solidFill>
            <a:miter lim="800000"/>
            <a:headEnd/>
            <a:tailEnd/>
          </a:ln>
        </p:spPr>
        <p:txBody>
          <a:bodyPr wrap="none" anchor="ctr"/>
          <a:lstStyle/>
          <a:p>
            <a:endParaRPr lang="en-US"/>
          </a:p>
        </p:txBody>
      </p:sp>
      <p:sp>
        <p:nvSpPr>
          <p:cNvPr id="216091" name="Line 49"/>
          <p:cNvSpPr>
            <a:spLocks noChangeShapeType="1"/>
          </p:cNvSpPr>
          <p:nvPr/>
        </p:nvSpPr>
        <p:spPr bwMode="auto">
          <a:xfrm>
            <a:off x="2022475" y="3429000"/>
            <a:ext cx="2590800" cy="0"/>
          </a:xfrm>
          <a:prstGeom prst="line">
            <a:avLst/>
          </a:prstGeom>
          <a:noFill/>
          <a:ln w="9525">
            <a:solidFill>
              <a:schemeClr val="tx1"/>
            </a:solidFill>
            <a:round/>
            <a:headEnd/>
            <a:tailEnd type="triangle" w="med" len="med"/>
          </a:ln>
        </p:spPr>
        <p:txBody>
          <a:bodyPr/>
          <a:lstStyle/>
          <a:p>
            <a:endParaRPr lang="en-US"/>
          </a:p>
        </p:txBody>
      </p:sp>
      <p:sp>
        <p:nvSpPr>
          <p:cNvPr id="216092" name="Text Box 50"/>
          <p:cNvSpPr txBox="1">
            <a:spLocks noChangeArrowheads="1"/>
          </p:cNvSpPr>
          <p:nvPr/>
        </p:nvSpPr>
        <p:spPr bwMode="auto">
          <a:xfrm>
            <a:off x="2827338" y="3263900"/>
            <a:ext cx="1301750" cy="338138"/>
          </a:xfrm>
          <a:prstGeom prst="rect">
            <a:avLst/>
          </a:prstGeom>
          <a:solidFill>
            <a:schemeClr val="bg1"/>
          </a:solidFill>
          <a:ln w="9525">
            <a:noFill/>
            <a:miter lim="800000"/>
            <a:headEnd/>
            <a:tailEnd/>
          </a:ln>
        </p:spPr>
        <p:txBody>
          <a:bodyPr wrap="none">
            <a:spAutoFit/>
          </a:bodyPr>
          <a:lstStyle/>
          <a:p>
            <a:r>
              <a:rPr lang="en-US" sz="1600"/>
              <a:t>Columns (n)</a:t>
            </a:r>
          </a:p>
        </p:txBody>
      </p:sp>
      <p:sp>
        <p:nvSpPr>
          <p:cNvPr id="216093" name="Line 51"/>
          <p:cNvSpPr>
            <a:spLocks noChangeShapeType="1"/>
          </p:cNvSpPr>
          <p:nvPr/>
        </p:nvSpPr>
        <p:spPr bwMode="auto">
          <a:xfrm>
            <a:off x="1641475" y="3581400"/>
            <a:ext cx="0" cy="2667000"/>
          </a:xfrm>
          <a:prstGeom prst="line">
            <a:avLst/>
          </a:prstGeom>
          <a:noFill/>
          <a:ln w="9525">
            <a:solidFill>
              <a:schemeClr val="tx1"/>
            </a:solidFill>
            <a:round/>
            <a:headEnd/>
            <a:tailEnd type="triangle" w="med" len="med"/>
          </a:ln>
        </p:spPr>
        <p:txBody>
          <a:bodyPr/>
          <a:lstStyle/>
          <a:p>
            <a:endParaRPr lang="en-US"/>
          </a:p>
        </p:txBody>
      </p:sp>
      <p:sp>
        <p:nvSpPr>
          <p:cNvPr id="216094" name="Text Box 52"/>
          <p:cNvSpPr txBox="1">
            <a:spLocks noChangeArrowheads="1"/>
          </p:cNvSpPr>
          <p:nvPr/>
        </p:nvSpPr>
        <p:spPr bwMode="auto">
          <a:xfrm>
            <a:off x="914400" y="4754563"/>
            <a:ext cx="1063625" cy="338137"/>
          </a:xfrm>
          <a:prstGeom prst="rect">
            <a:avLst/>
          </a:prstGeom>
          <a:solidFill>
            <a:schemeClr val="bg1"/>
          </a:solidFill>
          <a:ln w="9525">
            <a:noFill/>
            <a:miter lim="800000"/>
            <a:headEnd/>
            <a:tailEnd/>
          </a:ln>
        </p:spPr>
        <p:txBody>
          <a:bodyPr wrap="none">
            <a:spAutoFit/>
          </a:bodyPr>
          <a:lstStyle/>
          <a:p>
            <a:pPr algn="ctr"/>
            <a:r>
              <a:rPr lang="en-US" sz="1600"/>
              <a:t>Rows (m)</a:t>
            </a:r>
          </a:p>
        </p:txBody>
      </p:sp>
      <p:sp>
        <p:nvSpPr>
          <p:cNvPr id="216095" name="Text Box 53"/>
          <p:cNvSpPr txBox="1">
            <a:spLocks noChangeArrowheads="1"/>
          </p:cNvSpPr>
          <p:nvPr/>
        </p:nvSpPr>
        <p:spPr bwMode="auto">
          <a:xfrm>
            <a:off x="2098675" y="1309688"/>
            <a:ext cx="4260850" cy="338137"/>
          </a:xfrm>
          <a:prstGeom prst="rect">
            <a:avLst/>
          </a:prstGeom>
          <a:noFill/>
          <a:ln w="9525">
            <a:noFill/>
            <a:miter lim="800000"/>
            <a:headEnd/>
            <a:tailEnd/>
          </a:ln>
        </p:spPr>
        <p:txBody>
          <a:bodyPr wrap="none">
            <a:spAutoFit/>
          </a:bodyPr>
          <a:lstStyle/>
          <a:p>
            <a:r>
              <a:rPr lang="en-US" sz="1600"/>
              <a:t>This is element </a:t>
            </a:r>
            <a:r>
              <a:rPr lang="en-US" sz="1600" b="1"/>
              <a:t>B(1,1)</a:t>
            </a:r>
            <a:r>
              <a:rPr lang="en-US" sz="1600"/>
              <a:t> (first row, first column)</a:t>
            </a:r>
          </a:p>
        </p:txBody>
      </p:sp>
      <p:sp>
        <p:nvSpPr>
          <p:cNvPr id="216096" name="Text Box 60"/>
          <p:cNvSpPr txBox="1">
            <a:spLocks noChangeArrowheads="1"/>
          </p:cNvSpPr>
          <p:nvPr/>
        </p:nvSpPr>
        <p:spPr bwMode="auto">
          <a:xfrm>
            <a:off x="2578100" y="1720850"/>
            <a:ext cx="4589463" cy="338138"/>
          </a:xfrm>
          <a:prstGeom prst="rect">
            <a:avLst/>
          </a:prstGeom>
          <a:noFill/>
          <a:ln w="9525">
            <a:noFill/>
            <a:miter lim="800000"/>
            <a:headEnd/>
            <a:tailEnd/>
          </a:ln>
        </p:spPr>
        <p:txBody>
          <a:bodyPr wrap="none">
            <a:spAutoFit/>
          </a:bodyPr>
          <a:lstStyle/>
          <a:p>
            <a:r>
              <a:rPr lang="en-US" sz="1600"/>
              <a:t>This is element </a:t>
            </a:r>
            <a:r>
              <a:rPr lang="en-US" sz="1600" b="1"/>
              <a:t>B(1,2)</a:t>
            </a:r>
            <a:r>
              <a:rPr lang="en-US" sz="1600"/>
              <a:t> (first row, second column)</a:t>
            </a:r>
          </a:p>
        </p:txBody>
      </p:sp>
      <p:sp>
        <p:nvSpPr>
          <p:cNvPr id="216097" name="Text Box 61"/>
          <p:cNvSpPr txBox="1">
            <a:spLocks noChangeArrowheads="1"/>
          </p:cNvSpPr>
          <p:nvPr/>
        </p:nvSpPr>
        <p:spPr bwMode="auto">
          <a:xfrm>
            <a:off x="3111500" y="2178050"/>
            <a:ext cx="4327525" cy="338138"/>
          </a:xfrm>
          <a:prstGeom prst="rect">
            <a:avLst/>
          </a:prstGeom>
          <a:noFill/>
          <a:ln w="9525">
            <a:noFill/>
            <a:miter lim="800000"/>
            <a:headEnd/>
            <a:tailEnd/>
          </a:ln>
        </p:spPr>
        <p:txBody>
          <a:bodyPr wrap="none">
            <a:spAutoFit/>
          </a:bodyPr>
          <a:lstStyle/>
          <a:p>
            <a:r>
              <a:rPr lang="en-US" sz="1600"/>
              <a:t>This is element </a:t>
            </a:r>
            <a:r>
              <a:rPr lang="en-US" sz="1600" b="1"/>
              <a:t>B(1,3)</a:t>
            </a:r>
            <a:r>
              <a:rPr lang="en-US" sz="1600"/>
              <a:t> (first row, third column)</a:t>
            </a:r>
          </a:p>
        </p:txBody>
      </p:sp>
      <p:sp>
        <p:nvSpPr>
          <p:cNvPr id="216098" name="Text Box 62"/>
          <p:cNvSpPr txBox="1">
            <a:spLocks noChangeArrowheads="1"/>
          </p:cNvSpPr>
          <p:nvPr/>
        </p:nvSpPr>
        <p:spPr bwMode="auto">
          <a:xfrm>
            <a:off x="3644900" y="2559050"/>
            <a:ext cx="4454525" cy="338138"/>
          </a:xfrm>
          <a:prstGeom prst="rect">
            <a:avLst/>
          </a:prstGeom>
          <a:noFill/>
          <a:ln w="9525">
            <a:noFill/>
            <a:miter lim="800000"/>
            <a:headEnd/>
            <a:tailEnd/>
          </a:ln>
        </p:spPr>
        <p:txBody>
          <a:bodyPr wrap="none">
            <a:spAutoFit/>
          </a:bodyPr>
          <a:lstStyle/>
          <a:p>
            <a:r>
              <a:rPr lang="en-US" sz="1600"/>
              <a:t>This is element </a:t>
            </a:r>
            <a:r>
              <a:rPr lang="en-US" sz="1600" b="1"/>
              <a:t>B(1,4)</a:t>
            </a:r>
            <a:r>
              <a:rPr lang="en-US" sz="1600"/>
              <a:t> (first row, fourth column)</a:t>
            </a:r>
          </a:p>
        </p:txBody>
      </p:sp>
      <p:sp>
        <p:nvSpPr>
          <p:cNvPr id="216099" name="Text Box 63"/>
          <p:cNvSpPr txBox="1">
            <a:spLocks noChangeArrowheads="1"/>
          </p:cNvSpPr>
          <p:nvPr/>
        </p:nvSpPr>
        <p:spPr bwMode="auto">
          <a:xfrm>
            <a:off x="4178300" y="2940050"/>
            <a:ext cx="4260850" cy="338138"/>
          </a:xfrm>
          <a:prstGeom prst="rect">
            <a:avLst/>
          </a:prstGeom>
          <a:noFill/>
          <a:ln w="9525">
            <a:noFill/>
            <a:miter lim="800000"/>
            <a:headEnd/>
            <a:tailEnd/>
          </a:ln>
        </p:spPr>
        <p:txBody>
          <a:bodyPr wrap="none">
            <a:spAutoFit/>
          </a:bodyPr>
          <a:lstStyle/>
          <a:p>
            <a:r>
              <a:rPr lang="en-US" sz="1600"/>
              <a:t>This is element </a:t>
            </a:r>
            <a:r>
              <a:rPr lang="en-US" sz="1600" b="1"/>
              <a:t>B(1,5)</a:t>
            </a:r>
            <a:r>
              <a:rPr lang="en-US" sz="1600"/>
              <a:t> (first row, fifth column)</a:t>
            </a:r>
          </a:p>
        </p:txBody>
      </p:sp>
      <p:sp>
        <p:nvSpPr>
          <p:cNvPr id="216100" name="Line 64"/>
          <p:cNvSpPr>
            <a:spLocks noChangeShapeType="1"/>
          </p:cNvSpPr>
          <p:nvPr/>
        </p:nvSpPr>
        <p:spPr bwMode="auto">
          <a:xfrm>
            <a:off x="2278063" y="1538288"/>
            <a:ext cx="0" cy="2286000"/>
          </a:xfrm>
          <a:prstGeom prst="line">
            <a:avLst/>
          </a:prstGeom>
          <a:noFill/>
          <a:ln w="9525">
            <a:solidFill>
              <a:srgbClr val="FF0000"/>
            </a:solidFill>
            <a:round/>
            <a:headEnd/>
            <a:tailEnd type="triangle" w="med" len="med"/>
          </a:ln>
        </p:spPr>
        <p:txBody>
          <a:bodyPr/>
          <a:lstStyle/>
          <a:p>
            <a:endParaRPr lang="en-US"/>
          </a:p>
        </p:txBody>
      </p:sp>
      <p:sp>
        <p:nvSpPr>
          <p:cNvPr id="216101" name="Line 66"/>
          <p:cNvSpPr>
            <a:spLocks noChangeShapeType="1"/>
          </p:cNvSpPr>
          <p:nvPr/>
        </p:nvSpPr>
        <p:spPr bwMode="auto">
          <a:xfrm>
            <a:off x="2735263" y="1995488"/>
            <a:ext cx="0" cy="1828800"/>
          </a:xfrm>
          <a:prstGeom prst="line">
            <a:avLst/>
          </a:prstGeom>
          <a:noFill/>
          <a:ln w="9525">
            <a:solidFill>
              <a:srgbClr val="FF0000"/>
            </a:solidFill>
            <a:round/>
            <a:headEnd/>
            <a:tailEnd type="triangle" w="med" len="med"/>
          </a:ln>
        </p:spPr>
        <p:txBody>
          <a:bodyPr/>
          <a:lstStyle/>
          <a:p>
            <a:endParaRPr lang="en-US"/>
          </a:p>
        </p:txBody>
      </p:sp>
      <p:sp>
        <p:nvSpPr>
          <p:cNvPr id="216102" name="Line 67"/>
          <p:cNvSpPr>
            <a:spLocks noChangeShapeType="1"/>
          </p:cNvSpPr>
          <p:nvPr/>
        </p:nvSpPr>
        <p:spPr bwMode="auto">
          <a:xfrm>
            <a:off x="3297238" y="2452688"/>
            <a:ext cx="0" cy="1371600"/>
          </a:xfrm>
          <a:prstGeom prst="line">
            <a:avLst/>
          </a:prstGeom>
          <a:noFill/>
          <a:ln w="9525">
            <a:solidFill>
              <a:srgbClr val="FF0000"/>
            </a:solidFill>
            <a:round/>
            <a:headEnd/>
            <a:tailEnd type="triangle" w="med" len="med"/>
          </a:ln>
        </p:spPr>
        <p:txBody>
          <a:bodyPr/>
          <a:lstStyle/>
          <a:p>
            <a:endParaRPr lang="en-US"/>
          </a:p>
        </p:txBody>
      </p:sp>
      <p:sp>
        <p:nvSpPr>
          <p:cNvPr id="216103" name="Line 68"/>
          <p:cNvSpPr>
            <a:spLocks noChangeShapeType="1"/>
          </p:cNvSpPr>
          <p:nvPr/>
        </p:nvSpPr>
        <p:spPr bwMode="auto">
          <a:xfrm>
            <a:off x="3849688" y="2833688"/>
            <a:ext cx="0" cy="990600"/>
          </a:xfrm>
          <a:prstGeom prst="line">
            <a:avLst/>
          </a:prstGeom>
          <a:noFill/>
          <a:ln w="9525">
            <a:solidFill>
              <a:srgbClr val="FF0000"/>
            </a:solidFill>
            <a:round/>
            <a:headEnd/>
            <a:tailEnd type="triangle" w="med" len="med"/>
          </a:ln>
        </p:spPr>
        <p:txBody>
          <a:bodyPr/>
          <a:lstStyle/>
          <a:p>
            <a:endParaRPr lang="en-US"/>
          </a:p>
        </p:txBody>
      </p:sp>
      <p:sp>
        <p:nvSpPr>
          <p:cNvPr id="216104" name="Line 69"/>
          <p:cNvSpPr>
            <a:spLocks noChangeShapeType="1"/>
          </p:cNvSpPr>
          <p:nvPr/>
        </p:nvSpPr>
        <p:spPr bwMode="auto">
          <a:xfrm>
            <a:off x="4383088" y="3214688"/>
            <a:ext cx="0" cy="609600"/>
          </a:xfrm>
          <a:prstGeom prst="line">
            <a:avLst/>
          </a:prstGeom>
          <a:noFill/>
          <a:ln w="9525">
            <a:solidFill>
              <a:srgbClr val="FF0000"/>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Text Box 2"/>
          <p:cNvSpPr txBox="1">
            <a:spLocks noChangeArrowheads="1"/>
          </p:cNvSpPr>
          <p:nvPr/>
        </p:nvSpPr>
        <p:spPr bwMode="auto">
          <a:xfrm>
            <a:off x="1422400" y="76200"/>
            <a:ext cx="6286500" cy="523875"/>
          </a:xfrm>
          <a:prstGeom prst="rect">
            <a:avLst/>
          </a:prstGeom>
          <a:noFill/>
          <a:ln w="9525">
            <a:noFill/>
            <a:miter lim="800000"/>
            <a:headEnd/>
            <a:tailEnd/>
          </a:ln>
        </p:spPr>
        <p:txBody>
          <a:bodyPr wrap="none">
            <a:spAutoFit/>
          </a:bodyPr>
          <a:lstStyle/>
          <a:p>
            <a:pPr algn="ctr"/>
            <a:r>
              <a:rPr lang="en-US" sz="2800" b="1"/>
              <a:t>DNFL: Accessing Pieces of a Matrix</a:t>
            </a:r>
          </a:p>
        </p:txBody>
      </p:sp>
      <p:sp>
        <p:nvSpPr>
          <p:cNvPr id="217090" name="Rectangle 2"/>
          <p:cNvSpPr>
            <a:spLocks noChangeArrowheads="1"/>
          </p:cNvSpPr>
          <p:nvPr/>
        </p:nvSpPr>
        <p:spPr bwMode="auto">
          <a:xfrm>
            <a:off x="1350963" y="2343150"/>
            <a:ext cx="457200" cy="457200"/>
          </a:xfrm>
          <a:prstGeom prst="rect">
            <a:avLst/>
          </a:prstGeom>
          <a:noFill/>
          <a:ln w="9525">
            <a:solidFill>
              <a:schemeClr val="tx1"/>
            </a:solidFill>
            <a:miter lim="800000"/>
            <a:headEnd/>
            <a:tailEnd/>
          </a:ln>
        </p:spPr>
        <p:txBody>
          <a:bodyPr wrap="none" anchor="ctr"/>
          <a:lstStyle/>
          <a:p>
            <a:endParaRPr lang="en-US"/>
          </a:p>
        </p:txBody>
      </p:sp>
      <p:sp>
        <p:nvSpPr>
          <p:cNvPr id="217091" name="Rectangle 3"/>
          <p:cNvSpPr>
            <a:spLocks noChangeArrowheads="1"/>
          </p:cNvSpPr>
          <p:nvPr/>
        </p:nvSpPr>
        <p:spPr bwMode="auto">
          <a:xfrm>
            <a:off x="1884363" y="2343150"/>
            <a:ext cx="457200" cy="457200"/>
          </a:xfrm>
          <a:prstGeom prst="rect">
            <a:avLst/>
          </a:prstGeom>
          <a:noFill/>
          <a:ln w="9525">
            <a:solidFill>
              <a:schemeClr val="tx1"/>
            </a:solidFill>
            <a:miter lim="800000"/>
            <a:headEnd/>
            <a:tailEnd/>
          </a:ln>
        </p:spPr>
        <p:txBody>
          <a:bodyPr wrap="none" anchor="ctr"/>
          <a:lstStyle/>
          <a:p>
            <a:endParaRPr lang="en-US"/>
          </a:p>
        </p:txBody>
      </p:sp>
      <p:sp>
        <p:nvSpPr>
          <p:cNvPr id="217092" name="Rectangle 4"/>
          <p:cNvSpPr>
            <a:spLocks noChangeArrowheads="1"/>
          </p:cNvSpPr>
          <p:nvPr/>
        </p:nvSpPr>
        <p:spPr bwMode="auto">
          <a:xfrm>
            <a:off x="2417763" y="2343150"/>
            <a:ext cx="457200" cy="457200"/>
          </a:xfrm>
          <a:prstGeom prst="rect">
            <a:avLst/>
          </a:prstGeom>
          <a:noFill/>
          <a:ln w="9525">
            <a:solidFill>
              <a:schemeClr val="tx1"/>
            </a:solidFill>
            <a:miter lim="800000"/>
            <a:headEnd/>
            <a:tailEnd/>
          </a:ln>
        </p:spPr>
        <p:txBody>
          <a:bodyPr wrap="none" anchor="ctr"/>
          <a:lstStyle/>
          <a:p>
            <a:endParaRPr lang="en-US"/>
          </a:p>
        </p:txBody>
      </p:sp>
      <p:sp>
        <p:nvSpPr>
          <p:cNvPr id="217093" name="Rectangle 5"/>
          <p:cNvSpPr>
            <a:spLocks noChangeArrowheads="1"/>
          </p:cNvSpPr>
          <p:nvPr/>
        </p:nvSpPr>
        <p:spPr bwMode="auto">
          <a:xfrm>
            <a:off x="2951163" y="2343150"/>
            <a:ext cx="457200" cy="457200"/>
          </a:xfrm>
          <a:prstGeom prst="rect">
            <a:avLst/>
          </a:prstGeom>
          <a:noFill/>
          <a:ln w="9525">
            <a:solidFill>
              <a:schemeClr val="tx1"/>
            </a:solidFill>
            <a:miter lim="800000"/>
            <a:headEnd/>
            <a:tailEnd/>
          </a:ln>
        </p:spPr>
        <p:txBody>
          <a:bodyPr wrap="none" anchor="ctr"/>
          <a:lstStyle/>
          <a:p>
            <a:endParaRPr lang="en-US"/>
          </a:p>
        </p:txBody>
      </p:sp>
      <p:sp>
        <p:nvSpPr>
          <p:cNvPr id="217094" name="Rectangle 6"/>
          <p:cNvSpPr>
            <a:spLocks noChangeArrowheads="1"/>
          </p:cNvSpPr>
          <p:nvPr/>
        </p:nvSpPr>
        <p:spPr bwMode="auto">
          <a:xfrm>
            <a:off x="3484563" y="2343150"/>
            <a:ext cx="457200" cy="457200"/>
          </a:xfrm>
          <a:prstGeom prst="rect">
            <a:avLst/>
          </a:prstGeom>
          <a:noFill/>
          <a:ln w="9525">
            <a:solidFill>
              <a:schemeClr val="tx1"/>
            </a:solidFill>
            <a:miter lim="800000"/>
            <a:headEnd/>
            <a:tailEnd/>
          </a:ln>
        </p:spPr>
        <p:txBody>
          <a:bodyPr wrap="none" anchor="ctr"/>
          <a:lstStyle/>
          <a:p>
            <a:endParaRPr lang="en-US"/>
          </a:p>
        </p:txBody>
      </p:sp>
      <p:sp>
        <p:nvSpPr>
          <p:cNvPr id="217095" name="Rectangle 7"/>
          <p:cNvSpPr>
            <a:spLocks noChangeArrowheads="1"/>
          </p:cNvSpPr>
          <p:nvPr/>
        </p:nvSpPr>
        <p:spPr bwMode="auto">
          <a:xfrm>
            <a:off x="1350963" y="2876550"/>
            <a:ext cx="457200" cy="457200"/>
          </a:xfrm>
          <a:prstGeom prst="rect">
            <a:avLst/>
          </a:prstGeom>
          <a:noFill/>
          <a:ln w="9525">
            <a:solidFill>
              <a:schemeClr val="tx1"/>
            </a:solidFill>
            <a:miter lim="800000"/>
            <a:headEnd/>
            <a:tailEnd/>
          </a:ln>
        </p:spPr>
        <p:txBody>
          <a:bodyPr wrap="none" anchor="ctr"/>
          <a:lstStyle/>
          <a:p>
            <a:endParaRPr lang="en-US"/>
          </a:p>
        </p:txBody>
      </p:sp>
      <p:sp>
        <p:nvSpPr>
          <p:cNvPr id="217096" name="Rectangle 8"/>
          <p:cNvSpPr>
            <a:spLocks noChangeArrowheads="1"/>
          </p:cNvSpPr>
          <p:nvPr/>
        </p:nvSpPr>
        <p:spPr bwMode="auto">
          <a:xfrm>
            <a:off x="1884363" y="2876550"/>
            <a:ext cx="457200" cy="457200"/>
          </a:xfrm>
          <a:prstGeom prst="rect">
            <a:avLst/>
          </a:prstGeom>
          <a:noFill/>
          <a:ln w="9525">
            <a:solidFill>
              <a:schemeClr val="tx1"/>
            </a:solidFill>
            <a:miter lim="800000"/>
            <a:headEnd/>
            <a:tailEnd/>
          </a:ln>
        </p:spPr>
        <p:txBody>
          <a:bodyPr wrap="none" anchor="ctr"/>
          <a:lstStyle/>
          <a:p>
            <a:endParaRPr lang="en-US"/>
          </a:p>
        </p:txBody>
      </p:sp>
      <p:sp>
        <p:nvSpPr>
          <p:cNvPr id="217097" name="Rectangle 9"/>
          <p:cNvSpPr>
            <a:spLocks noChangeArrowheads="1"/>
          </p:cNvSpPr>
          <p:nvPr/>
        </p:nvSpPr>
        <p:spPr bwMode="auto">
          <a:xfrm>
            <a:off x="2417763" y="2876550"/>
            <a:ext cx="457200" cy="457200"/>
          </a:xfrm>
          <a:prstGeom prst="rect">
            <a:avLst/>
          </a:prstGeom>
          <a:noFill/>
          <a:ln w="9525">
            <a:solidFill>
              <a:schemeClr val="tx1"/>
            </a:solidFill>
            <a:miter lim="800000"/>
            <a:headEnd/>
            <a:tailEnd/>
          </a:ln>
        </p:spPr>
        <p:txBody>
          <a:bodyPr wrap="none" anchor="ctr"/>
          <a:lstStyle/>
          <a:p>
            <a:endParaRPr lang="en-US"/>
          </a:p>
        </p:txBody>
      </p:sp>
      <p:sp>
        <p:nvSpPr>
          <p:cNvPr id="217098" name="Rectangle 10"/>
          <p:cNvSpPr>
            <a:spLocks noChangeArrowheads="1"/>
          </p:cNvSpPr>
          <p:nvPr/>
        </p:nvSpPr>
        <p:spPr bwMode="auto">
          <a:xfrm>
            <a:off x="2951163" y="2876550"/>
            <a:ext cx="457200" cy="457200"/>
          </a:xfrm>
          <a:prstGeom prst="rect">
            <a:avLst/>
          </a:prstGeom>
          <a:noFill/>
          <a:ln w="9525">
            <a:solidFill>
              <a:schemeClr val="tx1"/>
            </a:solidFill>
            <a:miter lim="800000"/>
            <a:headEnd/>
            <a:tailEnd/>
          </a:ln>
        </p:spPr>
        <p:txBody>
          <a:bodyPr wrap="none" anchor="ctr"/>
          <a:lstStyle/>
          <a:p>
            <a:endParaRPr lang="en-US"/>
          </a:p>
        </p:txBody>
      </p:sp>
      <p:sp>
        <p:nvSpPr>
          <p:cNvPr id="217099" name="Rectangle 11"/>
          <p:cNvSpPr>
            <a:spLocks noChangeArrowheads="1"/>
          </p:cNvSpPr>
          <p:nvPr/>
        </p:nvSpPr>
        <p:spPr bwMode="auto">
          <a:xfrm>
            <a:off x="3484563" y="2876550"/>
            <a:ext cx="457200" cy="457200"/>
          </a:xfrm>
          <a:prstGeom prst="rect">
            <a:avLst/>
          </a:prstGeom>
          <a:noFill/>
          <a:ln w="9525">
            <a:solidFill>
              <a:schemeClr val="tx1"/>
            </a:solidFill>
            <a:miter lim="800000"/>
            <a:headEnd/>
            <a:tailEnd/>
          </a:ln>
        </p:spPr>
        <p:txBody>
          <a:bodyPr wrap="none" anchor="ctr"/>
          <a:lstStyle/>
          <a:p>
            <a:endParaRPr lang="en-US"/>
          </a:p>
        </p:txBody>
      </p:sp>
      <p:sp>
        <p:nvSpPr>
          <p:cNvPr id="217100" name="Rectangle 12"/>
          <p:cNvSpPr>
            <a:spLocks noChangeArrowheads="1"/>
          </p:cNvSpPr>
          <p:nvPr/>
        </p:nvSpPr>
        <p:spPr bwMode="auto">
          <a:xfrm>
            <a:off x="1350963" y="3414713"/>
            <a:ext cx="457200" cy="457200"/>
          </a:xfrm>
          <a:prstGeom prst="rect">
            <a:avLst/>
          </a:prstGeom>
          <a:noFill/>
          <a:ln w="9525">
            <a:solidFill>
              <a:schemeClr val="tx1"/>
            </a:solidFill>
            <a:miter lim="800000"/>
            <a:headEnd/>
            <a:tailEnd/>
          </a:ln>
        </p:spPr>
        <p:txBody>
          <a:bodyPr wrap="none" anchor="ctr"/>
          <a:lstStyle/>
          <a:p>
            <a:endParaRPr lang="en-US"/>
          </a:p>
        </p:txBody>
      </p:sp>
      <p:sp>
        <p:nvSpPr>
          <p:cNvPr id="217101" name="Rectangle 13"/>
          <p:cNvSpPr>
            <a:spLocks noChangeArrowheads="1"/>
          </p:cNvSpPr>
          <p:nvPr/>
        </p:nvSpPr>
        <p:spPr bwMode="auto">
          <a:xfrm>
            <a:off x="1884363" y="3414713"/>
            <a:ext cx="457200" cy="457200"/>
          </a:xfrm>
          <a:prstGeom prst="rect">
            <a:avLst/>
          </a:prstGeom>
          <a:noFill/>
          <a:ln w="9525">
            <a:solidFill>
              <a:schemeClr val="tx1"/>
            </a:solidFill>
            <a:miter lim="800000"/>
            <a:headEnd/>
            <a:tailEnd/>
          </a:ln>
        </p:spPr>
        <p:txBody>
          <a:bodyPr wrap="none" anchor="ctr"/>
          <a:lstStyle/>
          <a:p>
            <a:endParaRPr lang="en-US"/>
          </a:p>
        </p:txBody>
      </p:sp>
      <p:sp>
        <p:nvSpPr>
          <p:cNvPr id="217102" name="Rectangle 14"/>
          <p:cNvSpPr>
            <a:spLocks noChangeArrowheads="1"/>
          </p:cNvSpPr>
          <p:nvPr/>
        </p:nvSpPr>
        <p:spPr bwMode="auto">
          <a:xfrm>
            <a:off x="2417763" y="3414713"/>
            <a:ext cx="457200" cy="457200"/>
          </a:xfrm>
          <a:prstGeom prst="rect">
            <a:avLst/>
          </a:prstGeom>
          <a:noFill/>
          <a:ln w="9525">
            <a:solidFill>
              <a:schemeClr val="tx1"/>
            </a:solidFill>
            <a:miter lim="800000"/>
            <a:headEnd/>
            <a:tailEnd/>
          </a:ln>
        </p:spPr>
        <p:txBody>
          <a:bodyPr wrap="none" anchor="ctr"/>
          <a:lstStyle/>
          <a:p>
            <a:endParaRPr lang="en-US"/>
          </a:p>
        </p:txBody>
      </p:sp>
      <p:sp>
        <p:nvSpPr>
          <p:cNvPr id="217103" name="Rectangle 15"/>
          <p:cNvSpPr>
            <a:spLocks noChangeArrowheads="1"/>
          </p:cNvSpPr>
          <p:nvPr/>
        </p:nvSpPr>
        <p:spPr bwMode="auto">
          <a:xfrm>
            <a:off x="2951163" y="3414713"/>
            <a:ext cx="457200" cy="457200"/>
          </a:xfrm>
          <a:prstGeom prst="rect">
            <a:avLst/>
          </a:prstGeom>
          <a:noFill/>
          <a:ln w="9525">
            <a:solidFill>
              <a:schemeClr val="tx1"/>
            </a:solidFill>
            <a:miter lim="800000"/>
            <a:headEnd/>
            <a:tailEnd/>
          </a:ln>
        </p:spPr>
        <p:txBody>
          <a:bodyPr wrap="none" anchor="ctr"/>
          <a:lstStyle/>
          <a:p>
            <a:endParaRPr lang="en-US"/>
          </a:p>
        </p:txBody>
      </p:sp>
      <p:sp>
        <p:nvSpPr>
          <p:cNvPr id="217104" name="Rectangle 16"/>
          <p:cNvSpPr>
            <a:spLocks noChangeArrowheads="1"/>
          </p:cNvSpPr>
          <p:nvPr/>
        </p:nvSpPr>
        <p:spPr bwMode="auto">
          <a:xfrm>
            <a:off x="3484563" y="3414713"/>
            <a:ext cx="457200" cy="457200"/>
          </a:xfrm>
          <a:prstGeom prst="rect">
            <a:avLst/>
          </a:prstGeom>
          <a:noFill/>
          <a:ln w="9525">
            <a:solidFill>
              <a:schemeClr val="tx1"/>
            </a:solidFill>
            <a:miter lim="800000"/>
            <a:headEnd/>
            <a:tailEnd/>
          </a:ln>
        </p:spPr>
        <p:txBody>
          <a:bodyPr wrap="none" anchor="ctr"/>
          <a:lstStyle/>
          <a:p>
            <a:endParaRPr lang="en-US"/>
          </a:p>
        </p:txBody>
      </p:sp>
      <p:sp>
        <p:nvSpPr>
          <p:cNvPr id="217105" name="Rectangle 17"/>
          <p:cNvSpPr>
            <a:spLocks noChangeArrowheads="1"/>
          </p:cNvSpPr>
          <p:nvPr/>
        </p:nvSpPr>
        <p:spPr bwMode="auto">
          <a:xfrm>
            <a:off x="1350963" y="3962400"/>
            <a:ext cx="457200" cy="457200"/>
          </a:xfrm>
          <a:prstGeom prst="rect">
            <a:avLst/>
          </a:prstGeom>
          <a:noFill/>
          <a:ln w="9525">
            <a:solidFill>
              <a:schemeClr val="tx1"/>
            </a:solidFill>
            <a:miter lim="800000"/>
            <a:headEnd/>
            <a:tailEnd/>
          </a:ln>
        </p:spPr>
        <p:txBody>
          <a:bodyPr wrap="none" anchor="ctr"/>
          <a:lstStyle/>
          <a:p>
            <a:endParaRPr lang="en-US"/>
          </a:p>
        </p:txBody>
      </p:sp>
      <p:sp>
        <p:nvSpPr>
          <p:cNvPr id="217106" name="Rectangle 18"/>
          <p:cNvSpPr>
            <a:spLocks noChangeArrowheads="1"/>
          </p:cNvSpPr>
          <p:nvPr/>
        </p:nvSpPr>
        <p:spPr bwMode="auto">
          <a:xfrm>
            <a:off x="1884363" y="3962400"/>
            <a:ext cx="457200" cy="457200"/>
          </a:xfrm>
          <a:prstGeom prst="rect">
            <a:avLst/>
          </a:prstGeom>
          <a:noFill/>
          <a:ln w="9525">
            <a:solidFill>
              <a:schemeClr val="tx1"/>
            </a:solidFill>
            <a:miter lim="800000"/>
            <a:headEnd/>
            <a:tailEnd/>
          </a:ln>
        </p:spPr>
        <p:txBody>
          <a:bodyPr wrap="none" anchor="ctr"/>
          <a:lstStyle/>
          <a:p>
            <a:endParaRPr lang="en-US"/>
          </a:p>
        </p:txBody>
      </p:sp>
      <p:sp>
        <p:nvSpPr>
          <p:cNvPr id="217107" name="Rectangle 19"/>
          <p:cNvSpPr>
            <a:spLocks noChangeArrowheads="1"/>
          </p:cNvSpPr>
          <p:nvPr/>
        </p:nvSpPr>
        <p:spPr bwMode="auto">
          <a:xfrm>
            <a:off x="2417763" y="3962400"/>
            <a:ext cx="457200" cy="457200"/>
          </a:xfrm>
          <a:prstGeom prst="rect">
            <a:avLst/>
          </a:prstGeom>
          <a:noFill/>
          <a:ln w="9525">
            <a:solidFill>
              <a:schemeClr val="tx1"/>
            </a:solidFill>
            <a:miter lim="800000"/>
            <a:headEnd/>
            <a:tailEnd/>
          </a:ln>
        </p:spPr>
        <p:txBody>
          <a:bodyPr wrap="none" anchor="ctr"/>
          <a:lstStyle/>
          <a:p>
            <a:endParaRPr lang="en-US"/>
          </a:p>
        </p:txBody>
      </p:sp>
      <p:sp>
        <p:nvSpPr>
          <p:cNvPr id="217108" name="Rectangle 20"/>
          <p:cNvSpPr>
            <a:spLocks noChangeArrowheads="1"/>
          </p:cNvSpPr>
          <p:nvPr/>
        </p:nvSpPr>
        <p:spPr bwMode="auto">
          <a:xfrm>
            <a:off x="2951163" y="3962400"/>
            <a:ext cx="457200" cy="457200"/>
          </a:xfrm>
          <a:prstGeom prst="rect">
            <a:avLst/>
          </a:prstGeom>
          <a:noFill/>
          <a:ln w="9525">
            <a:solidFill>
              <a:schemeClr val="tx1"/>
            </a:solidFill>
            <a:miter lim="800000"/>
            <a:headEnd/>
            <a:tailEnd/>
          </a:ln>
        </p:spPr>
        <p:txBody>
          <a:bodyPr wrap="none" anchor="ctr"/>
          <a:lstStyle/>
          <a:p>
            <a:endParaRPr lang="en-US"/>
          </a:p>
        </p:txBody>
      </p:sp>
      <p:sp>
        <p:nvSpPr>
          <p:cNvPr id="217109" name="Rectangle 21"/>
          <p:cNvSpPr>
            <a:spLocks noChangeArrowheads="1"/>
          </p:cNvSpPr>
          <p:nvPr/>
        </p:nvSpPr>
        <p:spPr bwMode="auto">
          <a:xfrm>
            <a:off x="3484563" y="3962400"/>
            <a:ext cx="457200" cy="457200"/>
          </a:xfrm>
          <a:prstGeom prst="rect">
            <a:avLst/>
          </a:prstGeom>
          <a:noFill/>
          <a:ln w="9525">
            <a:solidFill>
              <a:schemeClr val="tx1"/>
            </a:solidFill>
            <a:miter lim="800000"/>
            <a:headEnd/>
            <a:tailEnd/>
          </a:ln>
        </p:spPr>
        <p:txBody>
          <a:bodyPr wrap="none" anchor="ctr"/>
          <a:lstStyle/>
          <a:p>
            <a:endParaRPr lang="en-US"/>
          </a:p>
        </p:txBody>
      </p:sp>
      <p:sp>
        <p:nvSpPr>
          <p:cNvPr id="217110" name="Rectangle 22"/>
          <p:cNvSpPr>
            <a:spLocks noChangeArrowheads="1"/>
          </p:cNvSpPr>
          <p:nvPr/>
        </p:nvSpPr>
        <p:spPr bwMode="auto">
          <a:xfrm>
            <a:off x="1350963" y="4495800"/>
            <a:ext cx="457200" cy="457200"/>
          </a:xfrm>
          <a:prstGeom prst="rect">
            <a:avLst/>
          </a:prstGeom>
          <a:noFill/>
          <a:ln w="9525">
            <a:solidFill>
              <a:schemeClr val="tx1"/>
            </a:solidFill>
            <a:miter lim="800000"/>
            <a:headEnd/>
            <a:tailEnd/>
          </a:ln>
        </p:spPr>
        <p:txBody>
          <a:bodyPr wrap="none" anchor="ctr"/>
          <a:lstStyle/>
          <a:p>
            <a:endParaRPr lang="en-US"/>
          </a:p>
        </p:txBody>
      </p:sp>
      <p:sp>
        <p:nvSpPr>
          <p:cNvPr id="217111" name="Rectangle 23"/>
          <p:cNvSpPr>
            <a:spLocks noChangeArrowheads="1"/>
          </p:cNvSpPr>
          <p:nvPr/>
        </p:nvSpPr>
        <p:spPr bwMode="auto">
          <a:xfrm>
            <a:off x="1884363" y="4495800"/>
            <a:ext cx="457200" cy="457200"/>
          </a:xfrm>
          <a:prstGeom prst="rect">
            <a:avLst/>
          </a:prstGeom>
          <a:noFill/>
          <a:ln w="9525">
            <a:solidFill>
              <a:schemeClr val="tx1"/>
            </a:solidFill>
            <a:miter lim="800000"/>
            <a:headEnd/>
            <a:tailEnd/>
          </a:ln>
        </p:spPr>
        <p:txBody>
          <a:bodyPr wrap="none" anchor="ctr"/>
          <a:lstStyle/>
          <a:p>
            <a:endParaRPr lang="en-US"/>
          </a:p>
        </p:txBody>
      </p:sp>
      <p:sp>
        <p:nvSpPr>
          <p:cNvPr id="217112" name="Rectangle 24"/>
          <p:cNvSpPr>
            <a:spLocks noChangeArrowheads="1"/>
          </p:cNvSpPr>
          <p:nvPr/>
        </p:nvSpPr>
        <p:spPr bwMode="auto">
          <a:xfrm>
            <a:off x="2417763" y="4495800"/>
            <a:ext cx="457200" cy="457200"/>
          </a:xfrm>
          <a:prstGeom prst="rect">
            <a:avLst/>
          </a:prstGeom>
          <a:noFill/>
          <a:ln w="9525">
            <a:solidFill>
              <a:schemeClr val="tx1"/>
            </a:solidFill>
            <a:miter lim="800000"/>
            <a:headEnd/>
            <a:tailEnd/>
          </a:ln>
        </p:spPr>
        <p:txBody>
          <a:bodyPr wrap="none" anchor="ctr"/>
          <a:lstStyle/>
          <a:p>
            <a:endParaRPr lang="en-US"/>
          </a:p>
        </p:txBody>
      </p:sp>
      <p:sp>
        <p:nvSpPr>
          <p:cNvPr id="217113" name="Rectangle 25"/>
          <p:cNvSpPr>
            <a:spLocks noChangeArrowheads="1"/>
          </p:cNvSpPr>
          <p:nvPr/>
        </p:nvSpPr>
        <p:spPr bwMode="auto">
          <a:xfrm>
            <a:off x="2951163" y="4495800"/>
            <a:ext cx="457200" cy="457200"/>
          </a:xfrm>
          <a:prstGeom prst="rect">
            <a:avLst/>
          </a:prstGeom>
          <a:noFill/>
          <a:ln w="9525">
            <a:solidFill>
              <a:schemeClr val="tx1"/>
            </a:solidFill>
            <a:miter lim="800000"/>
            <a:headEnd/>
            <a:tailEnd/>
          </a:ln>
        </p:spPr>
        <p:txBody>
          <a:bodyPr wrap="none" anchor="ctr"/>
          <a:lstStyle/>
          <a:p>
            <a:endParaRPr lang="en-US"/>
          </a:p>
        </p:txBody>
      </p:sp>
      <p:sp>
        <p:nvSpPr>
          <p:cNvPr id="217114" name="Rectangle 26"/>
          <p:cNvSpPr>
            <a:spLocks noChangeArrowheads="1"/>
          </p:cNvSpPr>
          <p:nvPr/>
        </p:nvSpPr>
        <p:spPr bwMode="auto">
          <a:xfrm>
            <a:off x="3484563" y="4495800"/>
            <a:ext cx="457200" cy="457200"/>
          </a:xfrm>
          <a:prstGeom prst="rect">
            <a:avLst/>
          </a:prstGeom>
          <a:noFill/>
          <a:ln w="9525">
            <a:solidFill>
              <a:schemeClr val="tx1"/>
            </a:solidFill>
            <a:miter lim="800000"/>
            <a:headEnd/>
            <a:tailEnd/>
          </a:ln>
        </p:spPr>
        <p:txBody>
          <a:bodyPr wrap="none" anchor="ctr"/>
          <a:lstStyle/>
          <a:p>
            <a:endParaRPr lang="en-US"/>
          </a:p>
        </p:txBody>
      </p:sp>
      <p:sp>
        <p:nvSpPr>
          <p:cNvPr id="217115" name="Line 27"/>
          <p:cNvSpPr>
            <a:spLocks noChangeShapeType="1"/>
          </p:cNvSpPr>
          <p:nvPr/>
        </p:nvSpPr>
        <p:spPr bwMode="auto">
          <a:xfrm>
            <a:off x="1350963" y="2133600"/>
            <a:ext cx="2590800" cy="0"/>
          </a:xfrm>
          <a:prstGeom prst="line">
            <a:avLst/>
          </a:prstGeom>
          <a:noFill/>
          <a:ln w="9525">
            <a:solidFill>
              <a:schemeClr val="tx1"/>
            </a:solidFill>
            <a:round/>
            <a:headEnd/>
            <a:tailEnd type="triangle" w="med" len="med"/>
          </a:ln>
        </p:spPr>
        <p:txBody>
          <a:bodyPr/>
          <a:lstStyle/>
          <a:p>
            <a:endParaRPr lang="en-US"/>
          </a:p>
        </p:txBody>
      </p:sp>
      <p:sp>
        <p:nvSpPr>
          <p:cNvPr id="217116" name="Text Box 28"/>
          <p:cNvSpPr txBox="1">
            <a:spLocks noChangeArrowheads="1"/>
          </p:cNvSpPr>
          <p:nvPr/>
        </p:nvSpPr>
        <p:spPr bwMode="auto">
          <a:xfrm>
            <a:off x="2155825" y="1968500"/>
            <a:ext cx="1301750" cy="338138"/>
          </a:xfrm>
          <a:prstGeom prst="rect">
            <a:avLst/>
          </a:prstGeom>
          <a:solidFill>
            <a:schemeClr val="bg1"/>
          </a:solidFill>
          <a:ln w="9525">
            <a:noFill/>
            <a:miter lim="800000"/>
            <a:headEnd/>
            <a:tailEnd/>
          </a:ln>
        </p:spPr>
        <p:txBody>
          <a:bodyPr wrap="none">
            <a:spAutoFit/>
          </a:bodyPr>
          <a:lstStyle/>
          <a:p>
            <a:r>
              <a:rPr lang="en-US" sz="1600"/>
              <a:t>Columns (n)</a:t>
            </a:r>
          </a:p>
        </p:txBody>
      </p:sp>
      <p:sp>
        <p:nvSpPr>
          <p:cNvPr id="217117" name="Line 29"/>
          <p:cNvSpPr>
            <a:spLocks noChangeShapeType="1"/>
          </p:cNvSpPr>
          <p:nvPr/>
        </p:nvSpPr>
        <p:spPr bwMode="auto">
          <a:xfrm>
            <a:off x="969963" y="2286000"/>
            <a:ext cx="0" cy="2667000"/>
          </a:xfrm>
          <a:prstGeom prst="line">
            <a:avLst/>
          </a:prstGeom>
          <a:noFill/>
          <a:ln w="9525">
            <a:solidFill>
              <a:schemeClr val="tx1"/>
            </a:solidFill>
            <a:round/>
            <a:headEnd/>
            <a:tailEnd type="triangle" w="med" len="med"/>
          </a:ln>
        </p:spPr>
        <p:txBody>
          <a:bodyPr/>
          <a:lstStyle/>
          <a:p>
            <a:endParaRPr lang="en-US"/>
          </a:p>
        </p:txBody>
      </p:sp>
      <p:sp>
        <p:nvSpPr>
          <p:cNvPr id="217118" name="Text Box 30"/>
          <p:cNvSpPr txBox="1">
            <a:spLocks noChangeArrowheads="1"/>
          </p:cNvSpPr>
          <p:nvPr/>
        </p:nvSpPr>
        <p:spPr bwMode="auto">
          <a:xfrm>
            <a:off x="228600" y="3459163"/>
            <a:ext cx="1063625" cy="338137"/>
          </a:xfrm>
          <a:prstGeom prst="rect">
            <a:avLst/>
          </a:prstGeom>
          <a:solidFill>
            <a:schemeClr val="bg1"/>
          </a:solidFill>
          <a:ln w="9525">
            <a:noFill/>
            <a:miter lim="800000"/>
            <a:headEnd/>
            <a:tailEnd/>
          </a:ln>
        </p:spPr>
        <p:txBody>
          <a:bodyPr wrap="none">
            <a:spAutoFit/>
          </a:bodyPr>
          <a:lstStyle/>
          <a:p>
            <a:pPr algn="ctr"/>
            <a:r>
              <a:rPr lang="en-US" sz="1600"/>
              <a:t>Rows (m)</a:t>
            </a:r>
          </a:p>
        </p:txBody>
      </p:sp>
      <p:sp>
        <p:nvSpPr>
          <p:cNvPr id="217119" name="Line 41"/>
          <p:cNvSpPr>
            <a:spLocks noChangeShapeType="1"/>
          </p:cNvSpPr>
          <p:nvPr/>
        </p:nvSpPr>
        <p:spPr bwMode="auto">
          <a:xfrm flipH="1">
            <a:off x="2590800" y="2528888"/>
            <a:ext cx="1981200" cy="0"/>
          </a:xfrm>
          <a:prstGeom prst="line">
            <a:avLst/>
          </a:prstGeom>
          <a:noFill/>
          <a:ln w="9525">
            <a:solidFill>
              <a:srgbClr val="FF0000"/>
            </a:solidFill>
            <a:round/>
            <a:headEnd/>
            <a:tailEnd type="triangle" w="med" len="med"/>
          </a:ln>
        </p:spPr>
        <p:txBody>
          <a:bodyPr/>
          <a:lstStyle/>
          <a:p>
            <a:endParaRPr lang="en-US"/>
          </a:p>
        </p:txBody>
      </p:sp>
      <p:sp>
        <p:nvSpPr>
          <p:cNvPr id="217120" name="Line 42"/>
          <p:cNvSpPr>
            <a:spLocks noChangeShapeType="1"/>
          </p:cNvSpPr>
          <p:nvPr/>
        </p:nvSpPr>
        <p:spPr bwMode="auto">
          <a:xfrm flipH="1">
            <a:off x="2590800" y="3062288"/>
            <a:ext cx="1981200" cy="0"/>
          </a:xfrm>
          <a:prstGeom prst="line">
            <a:avLst/>
          </a:prstGeom>
          <a:noFill/>
          <a:ln w="9525">
            <a:solidFill>
              <a:srgbClr val="FF0000"/>
            </a:solidFill>
            <a:round/>
            <a:headEnd/>
            <a:tailEnd type="triangle" w="med" len="med"/>
          </a:ln>
        </p:spPr>
        <p:txBody>
          <a:bodyPr/>
          <a:lstStyle/>
          <a:p>
            <a:endParaRPr lang="en-US"/>
          </a:p>
        </p:txBody>
      </p:sp>
      <p:sp>
        <p:nvSpPr>
          <p:cNvPr id="217121" name="Line 43"/>
          <p:cNvSpPr>
            <a:spLocks noChangeShapeType="1"/>
          </p:cNvSpPr>
          <p:nvPr/>
        </p:nvSpPr>
        <p:spPr bwMode="auto">
          <a:xfrm flipH="1">
            <a:off x="2590800" y="3595688"/>
            <a:ext cx="1981200" cy="0"/>
          </a:xfrm>
          <a:prstGeom prst="line">
            <a:avLst/>
          </a:prstGeom>
          <a:noFill/>
          <a:ln w="9525">
            <a:solidFill>
              <a:srgbClr val="FF0000"/>
            </a:solidFill>
            <a:round/>
            <a:headEnd/>
            <a:tailEnd type="triangle" w="med" len="med"/>
          </a:ln>
        </p:spPr>
        <p:txBody>
          <a:bodyPr/>
          <a:lstStyle/>
          <a:p>
            <a:endParaRPr lang="en-US"/>
          </a:p>
        </p:txBody>
      </p:sp>
      <p:sp>
        <p:nvSpPr>
          <p:cNvPr id="217122" name="Line 44"/>
          <p:cNvSpPr>
            <a:spLocks noChangeShapeType="1"/>
          </p:cNvSpPr>
          <p:nvPr/>
        </p:nvSpPr>
        <p:spPr bwMode="auto">
          <a:xfrm flipH="1">
            <a:off x="2590800" y="4129088"/>
            <a:ext cx="1981200" cy="0"/>
          </a:xfrm>
          <a:prstGeom prst="line">
            <a:avLst/>
          </a:prstGeom>
          <a:noFill/>
          <a:ln w="9525">
            <a:solidFill>
              <a:srgbClr val="FF0000"/>
            </a:solidFill>
            <a:round/>
            <a:headEnd/>
            <a:tailEnd type="triangle" w="med" len="med"/>
          </a:ln>
        </p:spPr>
        <p:txBody>
          <a:bodyPr/>
          <a:lstStyle/>
          <a:p>
            <a:endParaRPr lang="en-US"/>
          </a:p>
        </p:txBody>
      </p:sp>
      <p:sp>
        <p:nvSpPr>
          <p:cNvPr id="217123" name="Line 45"/>
          <p:cNvSpPr>
            <a:spLocks noChangeShapeType="1"/>
          </p:cNvSpPr>
          <p:nvPr/>
        </p:nvSpPr>
        <p:spPr bwMode="auto">
          <a:xfrm flipH="1">
            <a:off x="2590800" y="4738688"/>
            <a:ext cx="1981200" cy="0"/>
          </a:xfrm>
          <a:prstGeom prst="line">
            <a:avLst/>
          </a:prstGeom>
          <a:noFill/>
          <a:ln w="9525">
            <a:solidFill>
              <a:srgbClr val="FF0000"/>
            </a:solidFill>
            <a:round/>
            <a:headEnd/>
            <a:tailEnd type="triangle" w="med" len="med"/>
          </a:ln>
        </p:spPr>
        <p:txBody>
          <a:bodyPr/>
          <a:lstStyle/>
          <a:p>
            <a:endParaRPr lang="en-US"/>
          </a:p>
        </p:txBody>
      </p:sp>
      <p:sp>
        <p:nvSpPr>
          <p:cNvPr id="217124" name="Text Box 31"/>
          <p:cNvSpPr txBox="1">
            <a:spLocks noChangeArrowheads="1"/>
          </p:cNvSpPr>
          <p:nvPr/>
        </p:nvSpPr>
        <p:spPr bwMode="auto">
          <a:xfrm>
            <a:off x="4294188" y="2405063"/>
            <a:ext cx="4329112" cy="338137"/>
          </a:xfrm>
          <a:prstGeom prst="rect">
            <a:avLst/>
          </a:prstGeom>
          <a:solidFill>
            <a:schemeClr val="bg1"/>
          </a:solidFill>
          <a:ln w="9525">
            <a:noFill/>
            <a:miter lim="800000"/>
            <a:headEnd/>
            <a:tailEnd/>
          </a:ln>
        </p:spPr>
        <p:txBody>
          <a:bodyPr wrap="none">
            <a:spAutoFit/>
          </a:bodyPr>
          <a:lstStyle/>
          <a:p>
            <a:r>
              <a:rPr lang="en-US" sz="1600"/>
              <a:t>This is element </a:t>
            </a:r>
            <a:r>
              <a:rPr lang="en-US" sz="1600" b="1"/>
              <a:t>B(1,3)</a:t>
            </a:r>
            <a:r>
              <a:rPr lang="en-US" sz="1600"/>
              <a:t> (first row, third column)</a:t>
            </a:r>
          </a:p>
        </p:txBody>
      </p:sp>
      <p:sp>
        <p:nvSpPr>
          <p:cNvPr id="217125" name="Text Box 32"/>
          <p:cNvSpPr txBox="1">
            <a:spLocks noChangeArrowheads="1"/>
          </p:cNvSpPr>
          <p:nvPr/>
        </p:nvSpPr>
        <p:spPr bwMode="auto">
          <a:xfrm>
            <a:off x="4294188" y="2957513"/>
            <a:ext cx="4657725" cy="338137"/>
          </a:xfrm>
          <a:prstGeom prst="rect">
            <a:avLst/>
          </a:prstGeom>
          <a:solidFill>
            <a:schemeClr val="bg1"/>
          </a:solidFill>
          <a:ln w="9525">
            <a:noFill/>
            <a:miter lim="800000"/>
            <a:headEnd/>
            <a:tailEnd/>
          </a:ln>
        </p:spPr>
        <p:txBody>
          <a:bodyPr wrap="none">
            <a:spAutoFit/>
          </a:bodyPr>
          <a:lstStyle/>
          <a:p>
            <a:r>
              <a:rPr lang="en-US" sz="1600"/>
              <a:t>This is element </a:t>
            </a:r>
            <a:r>
              <a:rPr lang="en-US" sz="1600" b="1"/>
              <a:t>B(2,3)</a:t>
            </a:r>
            <a:r>
              <a:rPr lang="en-US" sz="1600"/>
              <a:t> (second row, third column)</a:t>
            </a:r>
          </a:p>
        </p:txBody>
      </p:sp>
      <p:sp>
        <p:nvSpPr>
          <p:cNvPr id="217126" name="Text Box 33"/>
          <p:cNvSpPr txBox="1">
            <a:spLocks noChangeArrowheads="1"/>
          </p:cNvSpPr>
          <p:nvPr/>
        </p:nvSpPr>
        <p:spPr bwMode="auto">
          <a:xfrm>
            <a:off x="4294188" y="3476625"/>
            <a:ext cx="4395787" cy="338138"/>
          </a:xfrm>
          <a:prstGeom prst="rect">
            <a:avLst/>
          </a:prstGeom>
          <a:solidFill>
            <a:schemeClr val="bg1"/>
          </a:solidFill>
          <a:ln w="9525">
            <a:noFill/>
            <a:miter lim="800000"/>
            <a:headEnd/>
            <a:tailEnd/>
          </a:ln>
        </p:spPr>
        <p:txBody>
          <a:bodyPr wrap="none">
            <a:spAutoFit/>
          </a:bodyPr>
          <a:lstStyle/>
          <a:p>
            <a:r>
              <a:rPr lang="en-US" sz="1600"/>
              <a:t>This is element </a:t>
            </a:r>
            <a:r>
              <a:rPr lang="en-US" sz="1600" b="1"/>
              <a:t>B(3,3)</a:t>
            </a:r>
            <a:r>
              <a:rPr lang="en-US" sz="1600"/>
              <a:t> (third row, third column)</a:t>
            </a:r>
          </a:p>
        </p:txBody>
      </p:sp>
      <p:sp>
        <p:nvSpPr>
          <p:cNvPr id="217127" name="Text Box 34"/>
          <p:cNvSpPr txBox="1">
            <a:spLocks noChangeArrowheads="1"/>
          </p:cNvSpPr>
          <p:nvPr/>
        </p:nvSpPr>
        <p:spPr bwMode="auto">
          <a:xfrm>
            <a:off x="4294188" y="4024313"/>
            <a:ext cx="4522787" cy="338137"/>
          </a:xfrm>
          <a:prstGeom prst="rect">
            <a:avLst/>
          </a:prstGeom>
          <a:solidFill>
            <a:schemeClr val="bg1"/>
          </a:solidFill>
          <a:ln w="9525">
            <a:noFill/>
            <a:miter lim="800000"/>
            <a:headEnd/>
            <a:tailEnd/>
          </a:ln>
        </p:spPr>
        <p:txBody>
          <a:bodyPr wrap="none">
            <a:spAutoFit/>
          </a:bodyPr>
          <a:lstStyle/>
          <a:p>
            <a:r>
              <a:rPr lang="en-US" sz="1600"/>
              <a:t>This is element </a:t>
            </a:r>
            <a:r>
              <a:rPr lang="en-US" sz="1600" b="1"/>
              <a:t>B(4,3)</a:t>
            </a:r>
            <a:r>
              <a:rPr lang="en-US" sz="1600"/>
              <a:t> (fourth row, third column)</a:t>
            </a:r>
          </a:p>
        </p:txBody>
      </p:sp>
      <p:sp>
        <p:nvSpPr>
          <p:cNvPr id="217128" name="Text Box 35"/>
          <p:cNvSpPr txBox="1">
            <a:spLocks noChangeArrowheads="1"/>
          </p:cNvSpPr>
          <p:nvPr/>
        </p:nvSpPr>
        <p:spPr bwMode="auto">
          <a:xfrm>
            <a:off x="4294188" y="4572000"/>
            <a:ext cx="4329112" cy="338138"/>
          </a:xfrm>
          <a:prstGeom prst="rect">
            <a:avLst/>
          </a:prstGeom>
          <a:solidFill>
            <a:schemeClr val="bg1"/>
          </a:solidFill>
          <a:ln w="9525">
            <a:noFill/>
            <a:miter lim="800000"/>
            <a:headEnd/>
            <a:tailEnd/>
          </a:ln>
        </p:spPr>
        <p:txBody>
          <a:bodyPr wrap="none">
            <a:spAutoFit/>
          </a:bodyPr>
          <a:lstStyle/>
          <a:p>
            <a:r>
              <a:rPr lang="en-US" sz="1600"/>
              <a:t>This is element </a:t>
            </a:r>
            <a:r>
              <a:rPr lang="en-US" sz="1600" b="1"/>
              <a:t>B(5,3)</a:t>
            </a:r>
            <a:r>
              <a:rPr lang="en-US" sz="1600"/>
              <a:t> (fifth row, third column)</a:t>
            </a: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Text Box 2"/>
          <p:cNvSpPr txBox="1">
            <a:spLocks noChangeArrowheads="1"/>
          </p:cNvSpPr>
          <p:nvPr/>
        </p:nvSpPr>
        <p:spPr bwMode="auto">
          <a:xfrm>
            <a:off x="1422400" y="76200"/>
            <a:ext cx="6286500" cy="523875"/>
          </a:xfrm>
          <a:prstGeom prst="rect">
            <a:avLst/>
          </a:prstGeom>
          <a:noFill/>
          <a:ln w="9525">
            <a:noFill/>
            <a:miter lim="800000"/>
            <a:headEnd/>
            <a:tailEnd/>
          </a:ln>
        </p:spPr>
        <p:txBody>
          <a:bodyPr wrap="none">
            <a:spAutoFit/>
          </a:bodyPr>
          <a:lstStyle/>
          <a:p>
            <a:pPr algn="ctr"/>
            <a:r>
              <a:rPr lang="en-US" sz="2800" b="1"/>
              <a:t>DNFL: Accessing Pieces of a Matrix</a:t>
            </a:r>
          </a:p>
        </p:txBody>
      </p:sp>
      <p:sp>
        <p:nvSpPr>
          <p:cNvPr id="218114" name="Rectangle 2"/>
          <p:cNvSpPr>
            <a:spLocks noChangeArrowheads="1"/>
          </p:cNvSpPr>
          <p:nvPr/>
        </p:nvSpPr>
        <p:spPr bwMode="auto">
          <a:xfrm>
            <a:off x="1122363" y="220345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15" name="Rectangle 3"/>
          <p:cNvSpPr>
            <a:spLocks noChangeArrowheads="1"/>
          </p:cNvSpPr>
          <p:nvPr/>
        </p:nvSpPr>
        <p:spPr bwMode="auto">
          <a:xfrm>
            <a:off x="1655763" y="220345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16" name="Rectangle 4"/>
          <p:cNvSpPr>
            <a:spLocks noChangeArrowheads="1"/>
          </p:cNvSpPr>
          <p:nvPr/>
        </p:nvSpPr>
        <p:spPr bwMode="auto">
          <a:xfrm>
            <a:off x="2189163" y="220345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17" name="Rectangle 5"/>
          <p:cNvSpPr>
            <a:spLocks noChangeArrowheads="1"/>
          </p:cNvSpPr>
          <p:nvPr/>
        </p:nvSpPr>
        <p:spPr bwMode="auto">
          <a:xfrm>
            <a:off x="2722563" y="220345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18" name="Rectangle 6"/>
          <p:cNvSpPr>
            <a:spLocks noChangeArrowheads="1"/>
          </p:cNvSpPr>
          <p:nvPr/>
        </p:nvSpPr>
        <p:spPr bwMode="auto">
          <a:xfrm>
            <a:off x="3255963" y="220345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19" name="Rectangle 7"/>
          <p:cNvSpPr>
            <a:spLocks noChangeArrowheads="1"/>
          </p:cNvSpPr>
          <p:nvPr/>
        </p:nvSpPr>
        <p:spPr bwMode="auto">
          <a:xfrm>
            <a:off x="1122363" y="273685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20" name="Rectangle 8"/>
          <p:cNvSpPr>
            <a:spLocks noChangeArrowheads="1"/>
          </p:cNvSpPr>
          <p:nvPr/>
        </p:nvSpPr>
        <p:spPr bwMode="auto">
          <a:xfrm>
            <a:off x="1655763" y="273685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21" name="Rectangle 9"/>
          <p:cNvSpPr>
            <a:spLocks noChangeArrowheads="1"/>
          </p:cNvSpPr>
          <p:nvPr/>
        </p:nvSpPr>
        <p:spPr bwMode="auto">
          <a:xfrm>
            <a:off x="2189163" y="273685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22" name="Rectangle 10"/>
          <p:cNvSpPr>
            <a:spLocks noChangeArrowheads="1"/>
          </p:cNvSpPr>
          <p:nvPr/>
        </p:nvSpPr>
        <p:spPr bwMode="auto">
          <a:xfrm>
            <a:off x="2722563" y="273685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23" name="Rectangle 11"/>
          <p:cNvSpPr>
            <a:spLocks noChangeArrowheads="1"/>
          </p:cNvSpPr>
          <p:nvPr/>
        </p:nvSpPr>
        <p:spPr bwMode="auto">
          <a:xfrm>
            <a:off x="3255963" y="273685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24" name="Rectangle 12"/>
          <p:cNvSpPr>
            <a:spLocks noChangeArrowheads="1"/>
          </p:cNvSpPr>
          <p:nvPr/>
        </p:nvSpPr>
        <p:spPr bwMode="auto">
          <a:xfrm>
            <a:off x="1122363" y="3275013"/>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25" name="Rectangle 13"/>
          <p:cNvSpPr>
            <a:spLocks noChangeArrowheads="1"/>
          </p:cNvSpPr>
          <p:nvPr/>
        </p:nvSpPr>
        <p:spPr bwMode="auto">
          <a:xfrm>
            <a:off x="1655763" y="3275013"/>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26" name="Rectangle 14"/>
          <p:cNvSpPr>
            <a:spLocks noChangeArrowheads="1"/>
          </p:cNvSpPr>
          <p:nvPr/>
        </p:nvSpPr>
        <p:spPr bwMode="auto">
          <a:xfrm>
            <a:off x="2189163" y="3275013"/>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27" name="Rectangle 15"/>
          <p:cNvSpPr>
            <a:spLocks noChangeArrowheads="1"/>
          </p:cNvSpPr>
          <p:nvPr/>
        </p:nvSpPr>
        <p:spPr bwMode="auto">
          <a:xfrm>
            <a:off x="2722563" y="3275013"/>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28" name="Rectangle 16"/>
          <p:cNvSpPr>
            <a:spLocks noChangeArrowheads="1"/>
          </p:cNvSpPr>
          <p:nvPr/>
        </p:nvSpPr>
        <p:spPr bwMode="auto">
          <a:xfrm>
            <a:off x="3255963" y="3275013"/>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29" name="Rectangle 17"/>
          <p:cNvSpPr>
            <a:spLocks noChangeArrowheads="1"/>
          </p:cNvSpPr>
          <p:nvPr/>
        </p:nvSpPr>
        <p:spPr bwMode="auto">
          <a:xfrm>
            <a:off x="1122363" y="382270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30" name="Rectangle 18"/>
          <p:cNvSpPr>
            <a:spLocks noChangeArrowheads="1"/>
          </p:cNvSpPr>
          <p:nvPr/>
        </p:nvSpPr>
        <p:spPr bwMode="auto">
          <a:xfrm>
            <a:off x="1655763" y="382270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31" name="Rectangle 19"/>
          <p:cNvSpPr>
            <a:spLocks noChangeArrowheads="1"/>
          </p:cNvSpPr>
          <p:nvPr/>
        </p:nvSpPr>
        <p:spPr bwMode="auto">
          <a:xfrm>
            <a:off x="2189163" y="382270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32" name="Rectangle 20"/>
          <p:cNvSpPr>
            <a:spLocks noChangeArrowheads="1"/>
          </p:cNvSpPr>
          <p:nvPr/>
        </p:nvSpPr>
        <p:spPr bwMode="auto">
          <a:xfrm>
            <a:off x="2722563" y="382270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33" name="Rectangle 21"/>
          <p:cNvSpPr>
            <a:spLocks noChangeArrowheads="1"/>
          </p:cNvSpPr>
          <p:nvPr/>
        </p:nvSpPr>
        <p:spPr bwMode="auto">
          <a:xfrm>
            <a:off x="3255963" y="382270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34" name="Rectangle 22"/>
          <p:cNvSpPr>
            <a:spLocks noChangeArrowheads="1"/>
          </p:cNvSpPr>
          <p:nvPr/>
        </p:nvSpPr>
        <p:spPr bwMode="auto">
          <a:xfrm>
            <a:off x="1122363" y="435610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35" name="Rectangle 23"/>
          <p:cNvSpPr>
            <a:spLocks noChangeArrowheads="1"/>
          </p:cNvSpPr>
          <p:nvPr/>
        </p:nvSpPr>
        <p:spPr bwMode="auto">
          <a:xfrm>
            <a:off x="1655763" y="435610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36" name="Rectangle 24"/>
          <p:cNvSpPr>
            <a:spLocks noChangeArrowheads="1"/>
          </p:cNvSpPr>
          <p:nvPr/>
        </p:nvSpPr>
        <p:spPr bwMode="auto">
          <a:xfrm>
            <a:off x="2189163" y="435610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37" name="Rectangle 25"/>
          <p:cNvSpPr>
            <a:spLocks noChangeArrowheads="1"/>
          </p:cNvSpPr>
          <p:nvPr/>
        </p:nvSpPr>
        <p:spPr bwMode="auto">
          <a:xfrm>
            <a:off x="2722563" y="435610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38" name="Rectangle 26"/>
          <p:cNvSpPr>
            <a:spLocks noChangeArrowheads="1"/>
          </p:cNvSpPr>
          <p:nvPr/>
        </p:nvSpPr>
        <p:spPr bwMode="auto">
          <a:xfrm>
            <a:off x="3255963" y="4356100"/>
            <a:ext cx="457200" cy="457200"/>
          </a:xfrm>
          <a:prstGeom prst="rect">
            <a:avLst/>
          </a:prstGeom>
          <a:solidFill>
            <a:srgbClr val="FF66FF"/>
          </a:solidFill>
          <a:ln w="9525">
            <a:solidFill>
              <a:schemeClr val="tx1"/>
            </a:solidFill>
            <a:miter lim="800000"/>
            <a:headEnd/>
            <a:tailEnd/>
          </a:ln>
        </p:spPr>
        <p:txBody>
          <a:bodyPr wrap="none" anchor="ctr"/>
          <a:lstStyle/>
          <a:p>
            <a:endParaRPr lang="en-US"/>
          </a:p>
        </p:txBody>
      </p:sp>
      <p:sp>
        <p:nvSpPr>
          <p:cNvPr id="218139" name="Line 27"/>
          <p:cNvSpPr>
            <a:spLocks noChangeShapeType="1"/>
          </p:cNvSpPr>
          <p:nvPr/>
        </p:nvSpPr>
        <p:spPr bwMode="auto">
          <a:xfrm>
            <a:off x="1122363" y="1993900"/>
            <a:ext cx="2590800" cy="0"/>
          </a:xfrm>
          <a:prstGeom prst="line">
            <a:avLst/>
          </a:prstGeom>
          <a:noFill/>
          <a:ln w="9525">
            <a:solidFill>
              <a:schemeClr val="tx1"/>
            </a:solidFill>
            <a:round/>
            <a:headEnd/>
            <a:tailEnd type="triangle" w="med" len="med"/>
          </a:ln>
        </p:spPr>
        <p:txBody>
          <a:bodyPr/>
          <a:lstStyle/>
          <a:p>
            <a:endParaRPr lang="en-US"/>
          </a:p>
        </p:txBody>
      </p:sp>
      <p:sp>
        <p:nvSpPr>
          <p:cNvPr id="218140" name="Text Box 28"/>
          <p:cNvSpPr txBox="1">
            <a:spLocks noChangeArrowheads="1"/>
          </p:cNvSpPr>
          <p:nvPr/>
        </p:nvSpPr>
        <p:spPr bwMode="auto">
          <a:xfrm>
            <a:off x="1927225" y="1828800"/>
            <a:ext cx="1019175" cy="276225"/>
          </a:xfrm>
          <a:prstGeom prst="rect">
            <a:avLst/>
          </a:prstGeom>
          <a:solidFill>
            <a:schemeClr val="bg1"/>
          </a:solidFill>
          <a:ln w="9525">
            <a:noFill/>
            <a:miter lim="800000"/>
            <a:headEnd/>
            <a:tailEnd/>
          </a:ln>
        </p:spPr>
        <p:txBody>
          <a:bodyPr wrap="none">
            <a:spAutoFit/>
          </a:bodyPr>
          <a:lstStyle/>
          <a:p>
            <a:r>
              <a:rPr lang="en-US" sz="1200"/>
              <a:t>Columns (n)</a:t>
            </a:r>
          </a:p>
        </p:txBody>
      </p:sp>
      <p:sp>
        <p:nvSpPr>
          <p:cNvPr id="218141" name="Line 29"/>
          <p:cNvSpPr>
            <a:spLocks noChangeShapeType="1"/>
          </p:cNvSpPr>
          <p:nvPr/>
        </p:nvSpPr>
        <p:spPr bwMode="auto">
          <a:xfrm>
            <a:off x="741363" y="2146300"/>
            <a:ext cx="0" cy="2667000"/>
          </a:xfrm>
          <a:prstGeom prst="line">
            <a:avLst/>
          </a:prstGeom>
          <a:noFill/>
          <a:ln w="9525">
            <a:solidFill>
              <a:schemeClr val="tx1"/>
            </a:solidFill>
            <a:round/>
            <a:headEnd/>
            <a:tailEnd type="triangle" w="med" len="med"/>
          </a:ln>
        </p:spPr>
        <p:txBody>
          <a:bodyPr/>
          <a:lstStyle/>
          <a:p>
            <a:endParaRPr lang="en-US"/>
          </a:p>
        </p:txBody>
      </p:sp>
      <p:sp>
        <p:nvSpPr>
          <p:cNvPr id="218142" name="Text Box 30"/>
          <p:cNvSpPr txBox="1">
            <a:spLocks noChangeArrowheads="1"/>
          </p:cNvSpPr>
          <p:nvPr/>
        </p:nvSpPr>
        <p:spPr bwMode="auto">
          <a:xfrm>
            <a:off x="254000" y="3319463"/>
            <a:ext cx="842963" cy="276225"/>
          </a:xfrm>
          <a:prstGeom prst="rect">
            <a:avLst/>
          </a:prstGeom>
          <a:solidFill>
            <a:schemeClr val="bg1"/>
          </a:solidFill>
          <a:ln w="9525">
            <a:noFill/>
            <a:miter lim="800000"/>
            <a:headEnd/>
            <a:tailEnd/>
          </a:ln>
        </p:spPr>
        <p:txBody>
          <a:bodyPr wrap="none">
            <a:spAutoFit/>
          </a:bodyPr>
          <a:lstStyle/>
          <a:p>
            <a:pPr algn="ctr"/>
            <a:r>
              <a:rPr lang="en-US" sz="1200"/>
              <a:t>Rows (m)</a:t>
            </a:r>
          </a:p>
        </p:txBody>
      </p:sp>
      <p:sp>
        <p:nvSpPr>
          <p:cNvPr id="218143" name="Text Box 31"/>
          <p:cNvSpPr txBox="1">
            <a:spLocks noChangeArrowheads="1"/>
          </p:cNvSpPr>
          <p:nvPr/>
        </p:nvSpPr>
        <p:spPr bwMode="auto">
          <a:xfrm>
            <a:off x="4343400" y="1752600"/>
            <a:ext cx="4267200" cy="2308225"/>
          </a:xfrm>
          <a:prstGeom prst="rect">
            <a:avLst/>
          </a:prstGeom>
          <a:noFill/>
          <a:ln w="9525">
            <a:noFill/>
            <a:miter lim="800000"/>
            <a:headEnd/>
            <a:tailEnd/>
          </a:ln>
        </p:spPr>
        <p:txBody>
          <a:bodyPr>
            <a:spAutoFit/>
          </a:bodyPr>
          <a:lstStyle/>
          <a:p>
            <a:r>
              <a:rPr lang="en-US" sz="1600" b="1"/>
              <a:t>Accessing all the pink colored elements (and in this case, printing them out):</a:t>
            </a:r>
          </a:p>
          <a:p>
            <a:r>
              <a:rPr lang="en-US"/>
              <a:t>   	</a:t>
            </a:r>
          </a:p>
          <a:p>
            <a:r>
              <a:rPr lang="en-US"/>
              <a:t>	</a:t>
            </a:r>
            <a:r>
              <a:rPr lang="en-US" sz="1600" b="1">
                <a:solidFill>
                  <a:srgbClr val="0066FF"/>
                </a:solidFill>
              </a:rPr>
              <a:t>for</a:t>
            </a:r>
            <a:r>
              <a:rPr lang="en-US" sz="1600"/>
              <a:t> m = 1:5</a:t>
            </a:r>
          </a:p>
          <a:p>
            <a:r>
              <a:rPr lang="en-US" sz="1600"/>
              <a:t>	     </a:t>
            </a:r>
            <a:r>
              <a:rPr lang="en-US" sz="1600" b="1">
                <a:solidFill>
                  <a:srgbClr val="0066FF"/>
                </a:solidFill>
              </a:rPr>
              <a:t>for</a:t>
            </a:r>
            <a:r>
              <a:rPr lang="en-US" sz="1600"/>
              <a:t> n = 1:5</a:t>
            </a:r>
          </a:p>
          <a:p>
            <a:r>
              <a:rPr lang="en-US" sz="1600"/>
              <a:t>       	          B(m, n)</a:t>
            </a:r>
          </a:p>
          <a:p>
            <a:r>
              <a:rPr lang="en-US" sz="1600"/>
              <a:t>   	     </a:t>
            </a:r>
            <a:r>
              <a:rPr lang="en-US" sz="1600" b="1">
                <a:solidFill>
                  <a:srgbClr val="0066FF"/>
                </a:solidFill>
              </a:rPr>
              <a:t>end</a:t>
            </a:r>
          </a:p>
          <a:p>
            <a:r>
              <a:rPr lang="en-US" sz="1600"/>
              <a:t>	</a:t>
            </a:r>
            <a:r>
              <a:rPr lang="en-US" sz="1600" b="1">
                <a:solidFill>
                  <a:srgbClr val="0066FF"/>
                </a:solidFill>
              </a:rPr>
              <a:t>end</a:t>
            </a:r>
          </a:p>
        </p:txBody>
      </p:sp>
      <p:sp>
        <p:nvSpPr>
          <p:cNvPr id="218144" name="Text Box 32"/>
          <p:cNvSpPr txBox="1">
            <a:spLocks noChangeArrowheads="1"/>
          </p:cNvSpPr>
          <p:nvPr/>
        </p:nvSpPr>
        <p:spPr bwMode="auto">
          <a:xfrm>
            <a:off x="4343400" y="4248150"/>
            <a:ext cx="4114800" cy="2308225"/>
          </a:xfrm>
          <a:prstGeom prst="rect">
            <a:avLst/>
          </a:prstGeom>
          <a:noFill/>
          <a:ln w="9525">
            <a:noFill/>
            <a:miter lim="800000"/>
            <a:headEnd/>
            <a:tailEnd/>
          </a:ln>
        </p:spPr>
        <p:txBody>
          <a:bodyPr>
            <a:spAutoFit/>
          </a:bodyPr>
          <a:lstStyle/>
          <a:p>
            <a:r>
              <a:rPr lang="en-US" sz="1600" b="1"/>
              <a:t>Notice that to access a particular row, we vary the row index m.  To access a particular column, we vary the column index, n.  In this case, varying m and n each from 1 to 5 will enable us to access ALL ELEMENTS of the ENTIRE ARRAY B (in this case, print them out):  We’re going down 5 rows and across 5 columns.</a:t>
            </a:r>
          </a:p>
        </p:txBody>
      </p:sp>
      <p:cxnSp>
        <p:nvCxnSpPr>
          <p:cNvPr id="76" name="Straight Arrow Connector 75"/>
          <p:cNvCxnSpPr/>
          <p:nvPr/>
        </p:nvCxnSpPr>
        <p:spPr>
          <a:xfrm flipH="1">
            <a:off x="6469063" y="2871788"/>
            <a:ext cx="9144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flipH="1">
            <a:off x="6697663" y="3127375"/>
            <a:ext cx="9144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8147" name="TextBox 77"/>
          <p:cNvSpPr txBox="1">
            <a:spLocks noChangeArrowheads="1"/>
          </p:cNvSpPr>
          <p:nvPr/>
        </p:nvSpPr>
        <p:spPr bwMode="auto">
          <a:xfrm>
            <a:off x="7585075" y="2947988"/>
            <a:ext cx="1082675" cy="306387"/>
          </a:xfrm>
          <a:prstGeom prst="rect">
            <a:avLst/>
          </a:prstGeom>
          <a:noFill/>
          <a:ln w="9525">
            <a:noFill/>
            <a:miter lim="800000"/>
            <a:headEnd/>
            <a:tailEnd/>
          </a:ln>
        </p:spPr>
        <p:txBody>
          <a:bodyPr wrap="none">
            <a:spAutoFit/>
          </a:bodyPr>
          <a:lstStyle/>
          <a:p>
            <a:r>
              <a:rPr lang="en-US" sz="1400">
                <a:solidFill>
                  <a:srgbClr val="FF0000"/>
                </a:solidFill>
              </a:rPr>
              <a:t>or, n = [1:5]</a:t>
            </a:r>
          </a:p>
        </p:txBody>
      </p:sp>
      <p:sp>
        <p:nvSpPr>
          <p:cNvPr id="218148" name="TextBox 78"/>
          <p:cNvSpPr txBox="1">
            <a:spLocks noChangeArrowheads="1"/>
          </p:cNvSpPr>
          <p:nvPr/>
        </p:nvSpPr>
        <p:spPr bwMode="auto">
          <a:xfrm>
            <a:off x="7348538" y="2703513"/>
            <a:ext cx="1133475" cy="307975"/>
          </a:xfrm>
          <a:prstGeom prst="rect">
            <a:avLst/>
          </a:prstGeom>
          <a:noFill/>
          <a:ln w="9525">
            <a:noFill/>
            <a:miter lim="800000"/>
            <a:headEnd/>
            <a:tailEnd/>
          </a:ln>
        </p:spPr>
        <p:txBody>
          <a:bodyPr wrap="none">
            <a:spAutoFit/>
          </a:bodyPr>
          <a:lstStyle/>
          <a:p>
            <a:r>
              <a:rPr lang="en-US" sz="1400">
                <a:solidFill>
                  <a:srgbClr val="FF0000"/>
                </a:solidFill>
              </a:rPr>
              <a:t>or, m = [1:5]</a:t>
            </a: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Text Box 2"/>
          <p:cNvSpPr txBox="1">
            <a:spLocks noChangeArrowheads="1"/>
          </p:cNvSpPr>
          <p:nvPr/>
        </p:nvSpPr>
        <p:spPr bwMode="auto">
          <a:xfrm>
            <a:off x="1422400" y="76200"/>
            <a:ext cx="6286500" cy="523875"/>
          </a:xfrm>
          <a:prstGeom prst="rect">
            <a:avLst/>
          </a:prstGeom>
          <a:noFill/>
          <a:ln w="9525">
            <a:noFill/>
            <a:miter lim="800000"/>
            <a:headEnd/>
            <a:tailEnd/>
          </a:ln>
        </p:spPr>
        <p:txBody>
          <a:bodyPr wrap="none">
            <a:spAutoFit/>
          </a:bodyPr>
          <a:lstStyle/>
          <a:p>
            <a:pPr algn="ctr"/>
            <a:r>
              <a:rPr lang="en-US" sz="2800" b="1"/>
              <a:t>DNFL: Accessing Pieces of a Matrix</a:t>
            </a:r>
          </a:p>
        </p:txBody>
      </p:sp>
      <p:sp>
        <p:nvSpPr>
          <p:cNvPr id="219138" name="Rectangle 2"/>
          <p:cNvSpPr>
            <a:spLocks noChangeArrowheads="1"/>
          </p:cNvSpPr>
          <p:nvPr/>
        </p:nvSpPr>
        <p:spPr bwMode="auto">
          <a:xfrm>
            <a:off x="1122363" y="22034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19139" name="Rectangle 3"/>
          <p:cNvSpPr>
            <a:spLocks noChangeArrowheads="1"/>
          </p:cNvSpPr>
          <p:nvPr/>
        </p:nvSpPr>
        <p:spPr bwMode="auto">
          <a:xfrm>
            <a:off x="1655763" y="22034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19140" name="Rectangle 4"/>
          <p:cNvSpPr>
            <a:spLocks noChangeArrowheads="1"/>
          </p:cNvSpPr>
          <p:nvPr/>
        </p:nvSpPr>
        <p:spPr bwMode="auto">
          <a:xfrm>
            <a:off x="2189163" y="22034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19141" name="Rectangle 5"/>
          <p:cNvSpPr>
            <a:spLocks noChangeArrowheads="1"/>
          </p:cNvSpPr>
          <p:nvPr/>
        </p:nvSpPr>
        <p:spPr bwMode="auto">
          <a:xfrm>
            <a:off x="2722563" y="22034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19142" name="Rectangle 6"/>
          <p:cNvSpPr>
            <a:spLocks noChangeArrowheads="1"/>
          </p:cNvSpPr>
          <p:nvPr/>
        </p:nvSpPr>
        <p:spPr bwMode="auto">
          <a:xfrm>
            <a:off x="3255963" y="22034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19143" name="Rectangle 7"/>
          <p:cNvSpPr>
            <a:spLocks noChangeArrowheads="1"/>
          </p:cNvSpPr>
          <p:nvPr/>
        </p:nvSpPr>
        <p:spPr bwMode="auto">
          <a:xfrm>
            <a:off x="1122363" y="27368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19144" name="Rectangle 8"/>
          <p:cNvSpPr>
            <a:spLocks noChangeArrowheads="1"/>
          </p:cNvSpPr>
          <p:nvPr/>
        </p:nvSpPr>
        <p:spPr bwMode="auto">
          <a:xfrm>
            <a:off x="1655763" y="27368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19145" name="Rectangle 9"/>
          <p:cNvSpPr>
            <a:spLocks noChangeArrowheads="1"/>
          </p:cNvSpPr>
          <p:nvPr/>
        </p:nvSpPr>
        <p:spPr bwMode="auto">
          <a:xfrm>
            <a:off x="2189163" y="27368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19146" name="Rectangle 10"/>
          <p:cNvSpPr>
            <a:spLocks noChangeArrowheads="1"/>
          </p:cNvSpPr>
          <p:nvPr/>
        </p:nvSpPr>
        <p:spPr bwMode="auto">
          <a:xfrm>
            <a:off x="2722563" y="27368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19147" name="Rectangle 11"/>
          <p:cNvSpPr>
            <a:spLocks noChangeArrowheads="1"/>
          </p:cNvSpPr>
          <p:nvPr/>
        </p:nvSpPr>
        <p:spPr bwMode="auto">
          <a:xfrm>
            <a:off x="3255963" y="27368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19148" name="Rectangle 12"/>
          <p:cNvSpPr>
            <a:spLocks noChangeArrowheads="1"/>
          </p:cNvSpPr>
          <p:nvPr/>
        </p:nvSpPr>
        <p:spPr bwMode="auto">
          <a:xfrm>
            <a:off x="1122363" y="3275013"/>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19149" name="Rectangle 13"/>
          <p:cNvSpPr>
            <a:spLocks noChangeArrowheads="1"/>
          </p:cNvSpPr>
          <p:nvPr/>
        </p:nvSpPr>
        <p:spPr bwMode="auto">
          <a:xfrm>
            <a:off x="1655763" y="3275013"/>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19150" name="Rectangle 14"/>
          <p:cNvSpPr>
            <a:spLocks noChangeArrowheads="1"/>
          </p:cNvSpPr>
          <p:nvPr/>
        </p:nvSpPr>
        <p:spPr bwMode="auto">
          <a:xfrm>
            <a:off x="2189163" y="3275013"/>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19151" name="Rectangle 15"/>
          <p:cNvSpPr>
            <a:spLocks noChangeArrowheads="1"/>
          </p:cNvSpPr>
          <p:nvPr/>
        </p:nvSpPr>
        <p:spPr bwMode="auto">
          <a:xfrm>
            <a:off x="2722563" y="3275013"/>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19152" name="Rectangle 16"/>
          <p:cNvSpPr>
            <a:spLocks noChangeArrowheads="1"/>
          </p:cNvSpPr>
          <p:nvPr/>
        </p:nvSpPr>
        <p:spPr bwMode="auto">
          <a:xfrm>
            <a:off x="3255963" y="3275013"/>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19153" name="Rectangle 17"/>
          <p:cNvSpPr>
            <a:spLocks noChangeArrowheads="1"/>
          </p:cNvSpPr>
          <p:nvPr/>
        </p:nvSpPr>
        <p:spPr bwMode="auto">
          <a:xfrm>
            <a:off x="11223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19154" name="Rectangle 18"/>
          <p:cNvSpPr>
            <a:spLocks noChangeArrowheads="1"/>
          </p:cNvSpPr>
          <p:nvPr/>
        </p:nvSpPr>
        <p:spPr bwMode="auto">
          <a:xfrm>
            <a:off x="16557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19155" name="Rectangle 19"/>
          <p:cNvSpPr>
            <a:spLocks noChangeArrowheads="1"/>
          </p:cNvSpPr>
          <p:nvPr/>
        </p:nvSpPr>
        <p:spPr bwMode="auto">
          <a:xfrm>
            <a:off x="21891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19156" name="Rectangle 20"/>
          <p:cNvSpPr>
            <a:spLocks noChangeArrowheads="1"/>
          </p:cNvSpPr>
          <p:nvPr/>
        </p:nvSpPr>
        <p:spPr bwMode="auto">
          <a:xfrm>
            <a:off x="27225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19157" name="Rectangle 21"/>
          <p:cNvSpPr>
            <a:spLocks noChangeArrowheads="1"/>
          </p:cNvSpPr>
          <p:nvPr/>
        </p:nvSpPr>
        <p:spPr bwMode="auto">
          <a:xfrm>
            <a:off x="32559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19158" name="Rectangle 22"/>
          <p:cNvSpPr>
            <a:spLocks noChangeArrowheads="1"/>
          </p:cNvSpPr>
          <p:nvPr/>
        </p:nvSpPr>
        <p:spPr bwMode="auto">
          <a:xfrm>
            <a:off x="11223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19159" name="Rectangle 23"/>
          <p:cNvSpPr>
            <a:spLocks noChangeArrowheads="1"/>
          </p:cNvSpPr>
          <p:nvPr/>
        </p:nvSpPr>
        <p:spPr bwMode="auto">
          <a:xfrm>
            <a:off x="16557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19160" name="Rectangle 24"/>
          <p:cNvSpPr>
            <a:spLocks noChangeArrowheads="1"/>
          </p:cNvSpPr>
          <p:nvPr/>
        </p:nvSpPr>
        <p:spPr bwMode="auto">
          <a:xfrm>
            <a:off x="21891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19161" name="Rectangle 25"/>
          <p:cNvSpPr>
            <a:spLocks noChangeArrowheads="1"/>
          </p:cNvSpPr>
          <p:nvPr/>
        </p:nvSpPr>
        <p:spPr bwMode="auto">
          <a:xfrm>
            <a:off x="27225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19162" name="Rectangle 26"/>
          <p:cNvSpPr>
            <a:spLocks noChangeArrowheads="1"/>
          </p:cNvSpPr>
          <p:nvPr/>
        </p:nvSpPr>
        <p:spPr bwMode="auto">
          <a:xfrm>
            <a:off x="32559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19163" name="Line 27"/>
          <p:cNvSpPr>
            <a:spLocks noChangeShapeType="1"/>
          </p:cNvSpPr>
          <p:nvPr/>
        </p:nvSpPr>
        <p:spPr bwMode="auto">
          <a:xfrm>
            <a:off x="1122363" y="1993900"/>
            <a:ext cx="2590800" cy="0"/>
          </a:xfrm>
          <a:prstGeom prst="line">
            <a:avLst/>
          </a:prstGeom>
          <a:noFill/>
          <a:ln w="9525">
            <a:solidFill>
              <a:schemeClr val="tx1"/>
            </a:solidFill>
            <a:round/>
            <a:headEnd/>
            <a:tailEnd type="triangle" w="med" len="med"/>
          </a:ln>
        </p:spPr>
        <p:txBody>
          <a:bodyPr/>
          <a:lstStyle/>
          <a:p>
            <a:endParaRPr lang="en-US"/>
          </a:p>
        </p:txBody>
      </p:sp>
      <p:sp>
        <p:nvSpPr>
          <p:cNvPr id="219164" name="Text Box 28"/>
          <p:cNvSpPr txBox="1">
            <a:spLocks noChangeArrowheads="1"/>
          </p:cNvSpPr>
          <p:nvPr/>
        </p:nvSpPr>
        <p:spPr bwMode="auto">
          <a:xfrm>
            <a:off x="1927225" y="1828800"/>
            <a:ext cx="1019175" cy="276225"/>
          </a:xfrm>
          <a:prstGeom prst="rect">
            <a:avLst/>
          </a:prstGeom>
          <a:solidFill>
            <a:schemeClr val="bg1"/>
          </a:solidFill>
          <a:ln w="9525">
            <a:noFill/>
            <a:miter lim="800000"/>
            <a:headEnd/>
            <a:tailEnd/>
          </a:ln>
        </p:spPr>
        <p:txBody>
          <a:bodyPr wrap="none">
            <a:spAutoFit/>
          </a:bodyPr>
          <a:lstStyle/>
          <a:p>
            <a:r>
              <a:rPr lang="en-US" sz="1200"/>
              <a:t>Columns (n)</a:t>
            </a:r>
          </a:p>
        </p:txBody>
      </p:sp>
      <p:sp>
        <p:nvSpPr>
          <p:cNvPr id="219165" name="Line 29"/>
          <p:cNvSpPr>
            <a:spLocks noChangeShapeType="1"/>
          </p:cNvSpPr>
          <p:nvPr/>
        </p:nvSpPr>
        <p:spPr bwMode="auto">
          <a:xfrm>
            <a:off x="741363" y="2146300"/>
            <a:ext cx="0" cy="2667000"/>
          </a:xfrm>
          <a:prstGeom prst="line">
            <a:avLst/>
          </a:prstGeom>
          <a:noFill/>
          <a:ln w="9525">
            <a:solidFill>
              <a:schemeClr val="tx1"/>
            </a:solidFill>
            <a:round/>
            <a:headEnd/>
            <a:tailEnd type="triangle" w="med" len="med"/>
          </a:ln>
        </p:spPr>
        <p:txBody>
          <a:bodyPr/>
          <a:lstStyle/>
          <a:p>
            <a:endParaRPr lang="en-US"/>
          </a:p>
        </p:txBody>
      </p:sp>
      <p:sp>
        <p:nvSpPr>
          <p:cNvPr id="219166" name="Text Box 30"/>
          <p:cNvSpPr txBox="1">
            <a:spLocks noChangeArrowheads="1"/>
          </p:cNvSpPr>
          <p:nvPr/>
        </p:nvSpPr>
        <p:spPr bwMode="auto">
          <a:xfrm>
            <a:off x="254000" y="3319463"/>
            <a:ext cx="842963" cy="276225"/>
          </a:xfrm>
          <a:prstGeom prst="rect">
            <a:avLst/>
          </a:prstGeom>
          <a:solidFill>
            <a:schemeClr val="bg1"/>
          </a:solidFill>
          <a:ln w="9525">
            <a:noFill/>
            <a:miter lim="800000"/>
            <a:headEnd/>
            <a:tailEnd/>
          </a:ln>
        </p:spPr>
        <p:txBody>
          <a:bodyPr wrap="none">
            <a:spAutoFit/>
          </a:bodyPr>
          <a:lstStyle/>
          <a:p>
            <a:pPr algn="ctr"/>
            <a:r>
              <a:rPr lang="en-US" sz="1200"/>
              <a:t>Rows (m)</a:t>
            </a:r>
          </a:p>
        </p:txBody>
      </p:sp>
      <p:sp>
        <p:nvSpPr>
          <p:cNvPr id="219167" name="Text Box 31"/>
          <p:cNvSpPr txBox="1">
            <a:spLocks noChangeArrowheads="1"/>
          </p:cNvSpPr>
          <p:nvPr/>
        </p:nvSpPr>
        <p:spPr bwMode="auto">
          <a:xfrm>
            <a:off x="4343400" y="1752600"/>
            <a:ext cx="4267200" cy="2185988"/>
          </a:xfrm>
          <a:prstGeom prst="rect">
            <a:avLst/>
          </a:prstGeom>
          <a:noFill/>
          <a:ln w="9525">
            <a:noFill/>
            <a:miter lim="800000"/>
            <a:headEnd/>
            <a:tailEnd/>
          </a:ln>
        </p:spPr>
        <p:txBody>
          <a:bodyPr>
            <a:spAutoFit/>
          </a:bodyPr>
          <a:lstStyle/>
          <a:p>
            <a:r>
              <a:rPr lang="en-US" sz="1600" b="1"/>
              <a:t>Accessing all the green colored elements (and in this case, printing them out):</a:t>
            </a:r>
          </a:p>
          <a:p>
            <a:endParaRPr lang="en-US" sz="1600" b="1"/>
          </a:p>
          <a:p>
            <a:r>
              <a:rPr lang="en-US"/>
              <a:t>   	</a:t>
            </a:r>
            <a:r>
              <a:rPr lang="en-US" sz="1600" b="1">
                <a:solidFill>
                  <a:srgbClr val="0066FF"/>
                </a:solidFill>
              </a:rPr>
              <a:t>for</a:t>
            </a:r>
            <a:r>
              <a:rPr lang="en-US" sz="1600"/>
              <a:t> m = 1:3</a:t>
            </a:r>
          </a:p>
          <a:p>
            <a:r>
              <a:rPr lang="en-US" sz="1600"/>
              <a:t>	     </a:t>
            </a:r>
            <a:r>
              <a:rPr lang="en-US" sz="1600" b="1">
                <a:solidFill>
                  <a:srgbClr val="0066FF"/>
                </a:solidFill>
              </a:rPr>
              <a:t>for</a:t>
            </a:r>
            <a:r>
              <a:rPr lang="en-US" sz="1600">
                <a:solidFill>
                  <a:srgbClr val="0066FF"/>
                </a:solidFill>
              </a:rPr>
              <a:t> </a:t>
            </a:r>
            <a:r>
              <a:rPr lang="en-US" sz="1600"/>
              <a:t>n = 1:5</a:t>
            </a:r>
          </a:p>
          <a:p>
            <a:r>
              <a:rPr lang="en-US" sz="1600"/>
              <a:t>       	          B(m,n)</a:t>
            </a:r>
          </a:p>
          <a:p>
            <a:r>
              <a:rPr lang="en-US" sz="1600"/>
              <a:t>	     </a:t>
            </a:r>
            <a:r>
              <a:rPr lang="en-US" sz="1600" b="1">
                <a:solidFill>
                  <a:srgbClr val="0066FF"/>
                </a:solidFill>
              </a:rPr>
              <a:t>end</a:t>
            </a:r>
          </a:p>
          <a:p>
            <a:r>
              <a:rPr lang="en-US" sz="1600"/>
              <a:t>   	</a:t>
            </a:r>
            <a:r>
              <a:rPr lang="en-US" sz="1600" b="1">
                <a:solidFill>
                  <a:srgbClr val="0066FF"/>
                </a:solidFill>
              </a:rPr>
              <a:t>end</a:t>
            </a:r>
          </a:p>
        </p:txBody>
      </p:sp>
      <p:sp>
        <p:nvSpPr>
          <p:cNvPr id="219168" name="Text Box 32"/>
          <p:cNvSpPr txBox="1">
            <a:spLocks noChangeArrowheads="1"/>
          </p:cNvSpPr>
          <p:nvPr/>
        </p:nvSpPr>
        <p:spPr bwMode="auto">
          <a:xfrm>
            <a:off x="4343400" y="4203700"/>
            <a:ext cx="4191000" cy="1803400"/>
          </a:xfrm>
          <a:prstGeom prst="rect">
            <a:avLst/>
          </a:prstGeom>
          <a:noFill/>
          <a:ln w="9525">
            <a:noFill/>
            <a:miter lim="800000"/>
            <a:headEnd/>
            <a:tailEnd/>
          </a:ln>
        </p:spPr>
        <p:txBody>
          <a:bodyPr>
            <a:spAutoFit/>
          </a:bodyPr>
          <a:lstStyle/>
          <a:p>
            <a:r>
              <a:rPr lang="en-US" sz="1600" b="1"/>
              <a:t>Here, to access a particular row, we vary the row index m and to access a particular column, we vary the column index n.  In this second case, we vary m from 1 to 3, and n from 1 to 5.  Doing so will allow us to access (and in this case print out), all the green colored elements.</a:t>
            </a:r>
          </a:p>
        </p:txBody>
      </p:sp>
      <p:cxnSp>
        <p:nvCxnSpPr>
          <p:cNvPr id="104" name="Straight Arrow Connector 103"/>
          <p:cNvCxnSpPr/>
          <p:nvPr/>
        </p:nvCxnSpPr>
        <p:spPr>
          <a:xfrm flipH="1">
            <a:off x="6442075" y="2755900"/>
            <a:ext cx="9144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flipH="1">
            <a:off x="6670675" y="3013075"/>
            <a:ext cx="9144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9171" name="TextBox 105"/>
          <p:cNvSpPr txBox="1">
            <a:spLocks noChangeArrowheads="1"/>
          </p:cNvSpPr>
          <p:nvPr/>
        </p:nvSpPr>
        <p:spPr bwMode="auto">
          <a:xfrm>
            <a:off x="7558088" y="2832100"/>
            <a:ext cx="1082675" cy="307975"/>
          </a:xfrm>
          <a:prstGeom prst="rect">
            <a:avLst/>
          </a:prstGeom>
          <a:noFill/>
          <a:ln w="9525">
            <a:noFill/>
            <a:miter lim="800000"/>
            <a:headEnd/>
            <a:tailEnd/>
          </a:ln>
        </p:spPr>
        <p:txBody>
          <a:bodyPr wrap="none">
            <a:spAutoFit/>
          </a:bodyPr>
          <a:lstStyle/>
          <a:p>
            <a:r>
              <a:rPr lang="en-US" sz="1400">
                <a:solidFill>
                  <a:srgbClr val="FF0000"/>
                </a:solidFill>
              </a:rPr>
              <a:t>or, n = [1:5]</a:t>
            </a:r>
          </a:p>
        </p:txBody>
      </p:sp>
      <p:sp>
        <p:nvSpPr>
          <p:cNvPr id="219172" name="TextBox 106"/>
          <p:cNvSpPr txBox="1">
            <a:spLocks noChangeArrowheads="1"/>
          </p:cNvSpPr>
          <p:nvPr/>
        </p:nvSpPr>
        <p:spPr bwMode="auto">
          <a:xfrm>
            <a:off x="7321550" y="2589213"/>
            <a:ext cx="1133475" cy="306387"/>
          </a:xfrm>
          <a:prstGeom prst="rect">
            <a:avLst/>
          </a:prstGeom>
          <a:noFill/>
          <a:ln w="9525">
            <a:noFill/>
            <a:miter lim="800000"/>
            <a:headEnd/>
            <a:tailEnd/>
          </a:ln>
        </p:spPr>
        <p:txBody>
          <a:bodyPr wrap="none">
            <a:spAutoFit/>
          </a:bodyPr>
          <a:lstStyle/>
          <a:p>
            <a:r>
              <a:rPr lang="en-US" sz="1400">
                <a:solidFill>
                  <a:srgbClr val="FF0000"/>
                </a:solidFill>
              </a:rPr>
              <a:t>or, m = [1:3]</a:t>
            </a: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Text Box 2"/>
          <p:cNvSpPr txBox="1">
            <a:spLocks noChangeArrowheads="1"/>
          </p:cNvSpPr>
          <p:nvPr/>
        </p:nvSpPr>
        <p:spPr bwMode="auto">
          <a:xfrm>
            <a:off x="1422400" y="76200"/>
            <a:ext cx="6286500" cy="523875"/>
          </a:xfrm>
          <a:prstGeom prst="rect">
            <a:avLst/>
          </a:prstGeom>
          <a:noFill/>
          <a:ln w="9525">
            <a:noFill/>
            <a:miter lim="800000"/>
            <a:headEnd/>
            <a:tailEnd/>
          </a:ln>
        </p:spPr>
        <p:txBody>
          <a:bodyPr wrap="none">
            <a:spAutoFit/>
          </a:bodyPr>
          <a:lstStyle/>
          <a:p>
            <a:pPr algn="ctr"/>
            <a:r>
              <a:rPr lang="en-US" sz="2800" b="1"/>
              <a:t>DNFL: Accessing Pieces of a Matrix</a:t>
            </a:r>
          </a:p>
        </p:txBody>
      </p:sp>
      <p:sp>
        <p:nvSpPr>
          <p:cNvPr id="220162" name="Rectangle 2"/>
          <p:cNvSpPr>
            <a:spLocks noChangeArrowheads="1"/>
          </p:cNvSpPr>
          <p:nvPr/>
        </p:nvSpPr>
        <p:spPr bwMode="auto">
          <a:xfrm>
            <a:off x="11223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0163" name="Rectangle 3"/>
          <p:cNvSpPr>
            <a:spLocks noChangeArrowheads="1"/>
          </p:cNvSpPr>
          <p:nvPr/>
        </p:nvSpPr>
        <p:spPr bwMode="auto">
          <a:xfrm>
            <a:off x="16557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0164" name="Rectangle 4"/>
          <p:cNvSpPr>
            <a:spLocks noChangeArrowheads="1"/>
          </p:cNvSpPr>
          <p:nvPr/>
        </p:nvSpPr>
        <p:spPr bwMode="auto">
          <a:xfrm>
            <a:off x="2189163" y="2203450"/>
            <a:ext cx="457200" cy="4572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20165" name="Rectangle 5"/>
          <p:cNvSpPr>
            <a:spLocks noChangeArrowheads="1"/>
          </p:cNvSpPr>
          <p:nvPr/>
        </p:nvSpPr>
        <p:spPr bwMode="auto">
          <a:xfrm>
            <a:off x="27225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0166" name="Rectangle 6"/>
          <p:cNvSpPr>
            <a:spLocks noChangeArrowheads="1"/>
          </p:cNvSpPr>
          <p:nvPr/>
        </p:nvSpPr>
        <p:spPr bwMode="auto">
          <a:xfrm>
            <a:off x="32559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0167" name="Rectangle 7"/>
          <p:cNvSpPr>
            <a:spLocks noChangeArrowheads="1"/>
          </p:cNvSpPr>
          <p:nvPr/>
        </p:nvSpPr>
        <p:spPr bwMode="auto">
          <a:xfrm>
            <a:off x="11223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0168" name="Rectangle 8"/>
          <p:cNvSpPr>
            <a:spLocks noChangeArrowheads="1"/>
          </p:cNvSpPr>
          <p:nvPr/>
        </p:nvSpPr>
        <p:spPr bwMode="auto">
          <a:xfrm>
            <a:off x="16557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0169" name="Rectangle 9"/>
          <p:cNvSpPr>
            <a:spLocks noChangeArrowheads="1"/>
          </p:cNvSpPr>
          <p:nvPr/>
        </p:nvSpPr>
        <p:spPr bwMode="auto">
          <a:xfrm>
            <a:off x="2189163" y="2736850"/>
            <a:ext cx="457200" cy="4572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20170" name="Rectangle 10"/>
          <p:cNvSpPr>
            <a:spLocks noChangeArrowheads="1"/>
          </p:cNvSpPr>
          <p:nvPr/>
        </p:nvSpPr>
        <p:spPr bwMode="auto">
          <a:xfrm>
            <a:off x="27225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0171" name="Rectangle 11"/>
          <p:cNvSpPr>
            <a:spLocks noChangeArrowheads="1"/>
          </p:cNvSpPr>
          <p:nvPr/>
        </p:nvSpPr>
        <p:spPr bwMode="auto">
          <a:xfrm>
            <a:off x="32559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0172" name="Rectangle 12"/>
          <p:cNvSpPr>
            <a:spLocks noChangeArrowheads="1"/>
          </p:cNvSpPr>
          <p:nvPr/>
        </p:nvSpPr>
        <p:spPr bwMode="auto">
          <a:xfrm>
            <a:off x="11223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0173" name="Rectangle 13"/>
          <p:cNvSpPr>
            <a:spLocks noChangeArrowheads="1"/>
          </p:cNvSpPr>
          <p:nvPr/>
        </p:nvSpPr>
        <p:spPr bwMode="auto">
          <a:xfrm>
            <a:off x="16557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0174" name="Rectangle 14"/>
          <p:cNvSpPr>
            <a:spLocks noChangeArrowheads="1"/>
          </p:cNvSpPr>
          <p:nvPr/>
        </p:nvSpPr>
        <p:spPr bwMode="auto">
          <a:xfrm>
            <a:off x="2189163" y="3275013"/>
            <a:ext cx="457200" cy="4572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20175" name="Rectangle 15"/>
          <p:cNvSpPr>
            <a:spLocks noChangeArrowheads="1"/>
          </p:cNvSpPr>
          <p:nvPr/>
        </p:nvSpPr>
        <p:spPr bwMode="auto">
          <a:xfrm>
            <a:off x="27225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0176" name="Rectangle 16"/>
          <p:cNvSpPr>
            <a:spLocks noChangeArrowheads="1"/>
          </p:cNvSpPr>
          <p:nvPr/>
        </p:nvSpPr>
        <p:spPr bwMode="auto">
          <a:xfrm>
            <a:off x="32559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0177" name="Rectangle 17"/>
          <p:cNvSpPr>
            <a:spLocks noChangeArrowheads="1"/>
          </p:cNvSpPr>
          <p:nvPr/>
        </p:nvSpPr>
        <p:spPr bwMode="auto">
          <a:xfrm>
            <a:off x="11223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20178" name="Rectangle 18"/>
          <p:cNvSpPr>
            <a:spLocks noChangeArrowheads="1"/>
          </p:cNvSpPr>
          <p:nvPr/>
        </p:nvSpPr>
        <p:spPr bwMode="auto">
          <a:xfrm>
            <a:off x="16557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20179" name="Rectangle 19"/>
          <p:cNvSpPr>
            <a:spLocks noChangeArrowheads="1"/>
          </p:cNvSpPr>
          <p:nvPr/>
        </p:nvSpPr>
        <p:spPr bwMode="auto">
          <a:xfrm>
            <a:off x="2189163" y="3822700"/>
            <a:ext cx="457200" cy="4572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20180" name="Rectangle 20"/>
          <p:cNvSpPr>
            <a:spLocks noChangeArrowheads="1"/>
          </p:cNvSpPr>
          <p:nvPr/>
        </p:nvSpPr>
        <p:spPr bwMode="auto">
          <a:xfrm>
            <a:off x="27225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20181" name="Rectangle 21"/>
          <p:cNvSpPr>
            <a:spLocks noChangeArrowheads="1"/>
          </p:cNvSpPr>
          <p:nvPr/>
        </p:nvSpPr>
        <p:spPr bwMode="auto">
          <a:xfrm>
            <a:off x="32559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20182" name="Rectangle 22"/>
          <p:cNvSpPr>
            <a:spLocks noChangeArrowheads="1"/>
          </p:cNvSpPr>
          <p:nvPr/>
        </p:nvSpPr>
        <p:spPr bwMode="auto">
          <a:xfrm>
            <a:off x="11223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0183" name="Rectangle 23"/>
          <p:cNvSpPr>
            <a:spLocks noChangeArrowheads="1"/>
          </p:cNvSpPr>
          <p:nvPr/>
        </p:nvSpPr>
        <p:spPr bwMode="auto">
          <a:xfrm>
            <a:off x="16557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0184" name="Rectangle 24"/>
          <p:cNvSpPr>
            <a:spLocks noChangeArrowheads="1"/>
          </p:cNvSpPr>
          <p:nvPr/>
        </p:nvSpPr>
        <p:spPr bwMode="auto">
          <a:xfrm>
            <a:off x="2189163" y="4356100"/>
            <a:ext cx="457200" cy="4572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20185" name="Rectangle 25"/>
          <p:cNvSpPr>
            <a:spLocks noChangeArrowheads="1"/>
          </p:cNvSpPr>
          <p:nvPr/>
        </p:nvSpPr>
        <p:spPr bwMode="auto">
          <a:xfrm>
            <a:off x="27225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0186" name="Rectangle 26"/>
          <p:cNvSpPr>
            <a:spLocks noChangeArrowheads="1"/>
          </p:cNvSpPr>
          <p:nvPr/>
        </p:nvSpPr>
        <p:spPr bwMode="auto">
          <a:xfrm>
            <a:off x="32559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0187" name="Line 27"/>
          <p:cNvSpPr>
            <a:spLocks noChangeShapeType="1"/>
          </p:cNvSpPr>
          <p:nvPr/>
        </p:nvSpPr>
        <p:spPr bwMode="auto">
          <a:xfrm>
            <a:off x="1122363" y="1993900"/>
            <a:ext cx="2590800" cy="0"/>
          </a:xfrm>
          <a:prstGeom prst="line">
            <a:avLst/>
          </a:prstGeom>
          <a:noFill/>
          <a:ln w="9525">
            <a:solidFill>
              <a:schemeClr val="tx1"/>
            </a:solidFill>
            <a:round/>
            <a:headEnd/>
            <a:tailEnd type="triangle" w="med" len="med"/>
          </a:ln>
        </p:spPr>
        <p:txBody>
          <a:bodyPr/>
          <a:lstStyle/>
          <a:p>
            <a:endParaRPr lang="en-US"/>
          </a:p>
        </p:txBody>
      </p:sp>
      <p:sp>
        <p:nvSpPr>
          <p:cNvPr id="220188" name="Text Box 28"/>
          <p:cNvSpPr txBox="1">
            <a:spLocks noChangeArrowheads="1"/>
          </p:cNvSpPr>
          <p:nvPr/>
        </p:nvSpPr>
        <p:spPr bwMode="auto">
          <a:xfrm>
            <a:off x="1927225" y="1828800"/>
            <a:ext cx="1019175" cy="276225"/>
          </a:xfrm>
          <a:prstGeom prst="rect">
            <a:avLst/>
          </a:prstGeom>
          <a:solidFill>
            <a:schemeClr val="bg1"/>
          </a:solidFill>
          <a:ln w="9525">
            <a:noFill/>
            <a:miter lim="800000"/>
            <a:headEnd/>
            <a:tailEnd/>
          </a:ln>
        </p:spPr>
        <p:txBody>
          <a:bodyPr wrap="none">
            <a:spAutoFit/>
          </a:bodyPr>
          <a:lstStyle/>
          <a:p>
            <a:r>
              <a:rPr lang="en-US" sz="1200"/>
              <a:t>Columns (n)</a:t>
            </a:r>
          </a:p>
        </p:txBody>
      </p:sp>
      <p:sp>
        <p:nvSpPr>
          <p:cNvPr id="220189" name="Line 29"/>
          <p:cNvSpPr>
            <a:spLocks noChangeShapeType="1"/>
          </p:cNvSpPr>
          <p:nvPr/>
        </p:nvSpPr>
        <p:spPr bwMode="auto">
          <a:xfrm>
            <a:off x="741363" y="2146300"/>
            <a:ext cx="0" cy="2667000"/>
          </a:xfrm>
          <a:prstGeom prst="line">
            <a:avLst/>
          </a:prstGeom>
          <a:noFill/>
          <a:ln w="9525">
            <a:solidFill>
              <a:schemeClr val="tx1"/>
            </a:solidFill>
            <a:round/>
            <a:headEnd/>
            <a:tailEnd type="triangle" w="med" len="med"/>
          </a:ln>
        </p:spPr>
        <p:txBody>
          <a:bodyPr/>
          <a:lstStyle/>
          <a:p>
            <a:endParaRPr lang="en-US"/>
          </a:p>
        </p:txBody>
      </p:sp>
      <p:sp>
        <p:nvSpPr>
          <p:cNvPr id="220190" name="Text Box 30"/>
          <p:cNvSpPr txBox="1">
            <a:spLocks noChangeArrowheads="1"/>
          </p:cNvSpPr>
          <p:nvPr/>
        </p:nvSpPr>
        <p:spPr bwMode="auto">
          <a:xfrm>
            <a:off x="254000" y="3319463"/>
            <a:ext cx="842963" cy="276225"/>
          </a:xfrm>
          <a:prstGeom prst="rect">
            <a:avLst/>
          </a:prstGeom>
          <a:solidFill>
            <a:schemeClr val="bg1"/>
          </a:solidFill>
          <a:ln w="9525">
            <a:noFill/>
            <a:miter lim="800000"/>
            <a:headEnd/>
            <a:tailEnd/>
          </a:ln>
        </p:spPr>
        <p:txBody>
          <a:bodyPr wrap="none">
            <a:spAutoFit/>
          </a:bodyPr>
          <a:lstStyle/>
          <a:p>
            <a:pPr algn="ctr"/>
            <a:r>
              <a:rPr lang="en-US" sz="1200"/>
              <a:t>Rows (m)</a:t>
            </a:r>
          </a:p>
        </p:txBody>
      </p:sp>
      <p:sp>
        <p:nvSpPr>
          <p:cNvPr id="220191" name="Text Box 41"/>
          <p:cNvSpPr txBox="1">
            <a:spLocks noChangeArrowheads="1"/>
          </p:cNvSpPr>
          <p:nvPr/>
        </p:nvSpPr>
        <p:spPr bwMode="auto">
          <a:xfrm>
            <a:off x="4343400" y="1752600"/>
            <a:ext cx="4267200" cy="1692275"/>
          </a:xfrm>
          <a:prstGeom prst="rect">
            <a:avLst/>
          </a:prstGeom>
          <a:noFill/>
          <a:ln w="9525">
            <a:noFill/>
            <a:miter lim="800000"/>
            <a:headEnd/>
            <a:tailEnd/>
          </a:ln>
        </p:spPr>
        <p:txBody>
          <a:bodyPr>
            <a:spAutoFit/>
          </a:bodyPr>
          <a:lstStyle/>
          <a:p>
            <a:r>
              <a:rPr lang="en-US" sz="1600" b="1"/>
              <a:t>Accessing all the blue colored elements (and in this case, printing them out):</a:t>
            </a:r>
          </a:p>
          <a:p>
            <a:endParaRPr lang="en-US" sz="1600" b="1"/>
          </a:p>
          <a:p>
            <a:r>
              <a:rPr lang="en-US"/>
              <a:t>   	</a:t>
            </a:r>
            <a:r>
              <a:rPr lang="en-US" sz="1600" b="1">
                <a:solidFill>
                  <a:srgbClr val="0066FF"/>
                </a:solidFill>
              </a:rPr>
              <a:t>for</a:t>
            </a:r>
            <a:r>
              <a:rPr lang="en-US" sz="1600"/>
              <a:t> m = 1:5</a:t>
            </a:r>
          </a:p>
          <a:p>
            <a:r>
              <a:rPr lang="en-US" sz="1600"/>
              <a:t>       	     B(m,3)</a:t>
            </a:r>
          </a:p>
          <a:p>
            <a:r>
              <a:rPr lang="en-US" sz="1600"/>
              <a:t>   	</a:t>
            </a:r>
            <a:r>
              <a:rPr lang="en-US" sz="1600" b="1">
                <a:solidFill>
                  <a:srgbClr val="0066FF"/>
                </a:solidFill>
              </a:rPr>
              <a:t>end</a:t>
            </a:r>
          </a:p>
        </p:txBody>
      </p:sp>
      <p:sp>
        <p:nvSpPr>
          <p:cNvPr id="220192" name="Text Box 42"/>
          <p:cNvSpPr txBox="1">
            <a:spLocks noChangeArrowheads="1"/>
          </p:cNvSpPr>
          <p:nvPr/>
        </p:nvSpPr>
        <p:spPr bwMode="auto">
          <a:xfrm>
            <a:off x="4343400" y="3846513"/>
            <a:ext cx="4191000" cy="1314450"/>
          </a:xfrm>
          <a:prstGeom prst="rect">
            <a:avLst/>
          </a:prstGeom>
          <a:noFill/>
          <a:ln w="9525">
            <a:noFill/>
            <a:miter lim="800000"/>
            <a:headEnd/>
            <a:tailEnd/>
          </a:ln>
        </p:spPr>
        <p:txBody>
          <a:bodyPr>
            <a:spAutoFit/>
          </a:bodyPr>
          <a:lstStyle/>
          <a:p>
            <a:r>
              <a:rPr lang="en-US" sz="1600" b="1"/>
              <a:t>In this third case we keep the column index, n, held constant and vary the row index m.  Since we vary m and hold n constant, we are able to selectively print out the third column of the array B.</a:t>
            </a:r>
          </a:p>
        </p:txBody>
      </p:sp>
      <p:cxnSp>
        <p:nvCxnSpPr>
          <p:cNvPr id="76" name="Straight Arrow Connector 75"/>
          <p:cNvCxnSpPr/>
          <p:nvPr/>
        </p:nvCxnSpPr>
        <p:spPr>
          <a:xfrm flipH="1">
            <a:off x="6442075" y="2743200"/>
            <a:ext cx="9144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0194" name="TextBox 76"/>
          <p:cNvSpPr txBox="1">
            <a:spLocks noChangeArrowheads="1"/>
          </p:cNvSpPr>
          <p:nvPr/>
        </p:nvSpPr>
        <p:spPr bwMode="auto">
          <a:xfrm>
            <a:off x="7321550" y="2574925"/>
            <a:ext cx="1133475" cy="307975"/>
          </a:xfrm>
          <a:prstGeom prst="rect">
            <a:avLst/>
          </a:prstGeom>
          <a:noFill/>
          <a:ln w="9525">
            <a:noFill/>
            <a:miter lim="800000"/>
            <a:headEnd/>
            <a:tailEnd/>
          </a:ln>
        </p:spPr>
        <p:txBody>
          <a:bodyPr wrap="none">
            <a:spAutoFit/>
          </a:bodyPr>
          <a:lstStyle/>
          <a:p>
            <a:r>
              <a:rPr lang="en-US" sz="1400">
                <a:solidFill>
                  <a:srgbClr val="FF0000"/>
                </a:solidFill>
              </a:rPr>
              <a:t>or, m = [1:5]</a:t>
            </a: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Text Box 2"/>
          <p:cNvSpPr txBox="1">
            <a:spLocks noChangeArrowheads="1"/>
          </p:cNvSpPr>
          <p:nvPr/>
        </p:nvSpPr>
        <p:spPr bwMode="auto">
          <a:xfrm>
            <a:off x="1422400" y="76200"/>
            <a:ext cx="6286500" cy="523875"/>
          </a:xfrm>
          <a:prstGeom prst="rect">
            <a:avLst/>
          </a:prstGeom>
          <a:noFill/>
          <a:ln w="9525">
            <a:noFill/>
            <a:miter lim="800000"/>
            <a:headEnd/>
            <a:tailEnd/>
          </a:ln>
        </p:spPr>
        <p:txBody>
          <a:bodyPr wrap="none">
            <a:spAutoFit/>
          </a:bodyPr>
          <a:lstStyle/>
          <a:p>
            <a:pPr algn="ctr"/>
            <a:r>
              <a:rPr lang="en-US" sz="2800" b="1"/>
              <a:t>DNFL: Accessing Pieces of a Matrix</a:t>
            </a:r>
          </a:p>
        </p:txBody>
      </p:sp>
      <p:sp>
        <p:nvSpPr>
          <p:cNvPr id="221186" name="Rectangle 2"/>
          <p:cNvSpPr>
            <a:spLocks noChangeArrowheads="1"/>
          </p:cNvSpPr>
          <p:nvPr/>
        </p:nvSpPr>
        <p:spPr bwMode="auto">
          <a:xfrm>
            <a:off x="11223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1187" name="Rectangle 3"/>
          <p:cNvSpPr>
            <a:spLocks noChangeArrowheads="1"/>
          </p:cNvSpPr>
          <p:nvPr/>
        </p:nvSpPr>
        <p:spPr bwMode="auto">
          <a:xfrm>
            <a:off x="16557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1188" name="Rectangle 4"/>
          <p:cNvSpPr>
            <a:spLocks noChangeArrowheads="1"/>
          </p:cNvSpPr>
          <p:nvPr/>
        </p:nvSpPr>
        <p:spPr bwMode="auto">
          <a:xfrm>
            <a:off x="21891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1189" name="Rectangle 5"/>
          <p:cNvSpPr>
            <a:spLocks noChangeArrowheads="1"/>
          </p:cNvSpPr>
          <p:nvPr/>
        </p:nvSpPr>
        <p:spPr bwMode="auto">
          <a:xfrm>
            <a:off x="27225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1190" name="Rectangle 6"/>
          <p:cNvSpPr>
            <a:spLocks noChangeArrowheads="1"/>
          </p:cNvSpPr>
          <p:nvPr/>
        </p:nvSpPr>
        <p:spPr bwMode="auto">
          <a:xfrm>
            <a:off x="32559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1191" name="Rectangle 7"/>
          <p:cNvSpPr>
            <a:spLocks noChangeArrowheads="1"/>
          </p:cNvSpPr>
          <p:nvPr/>
        </p:nvSpPr>
        <p:spPr bwMode="auto">
          <a:xfrm>
            <a:off x="11223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1192" name="Rectangle 8"/>
          <p:cNvSpPr>
            <a:spLocks noChangeArrowheads="1"/>
          </p:cNvSpPr>
          <p:nvPr/>
        </p:nvSpPr>
        <p:spPr bwMode="auto">
          <a:xfrm>
            <a:off x="16557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1193" name="Rectangle 9"/>
          <p:cNvSpPr>
            <a:spLocks noChangeArrowheads="1"/>
          </p:cNvSpPr>
          <p:nvPr/>
        </p:nvSpPr>
        <p:spPr bwMode="auto">
          <a:xfrm>
            <a:off x="21891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1194" name="Rectangle 10"/>
          <p:cNvSpPr>
            <a:spLocks noChangeArrowheads="1"/>
          </p:cNvSpPr>
          <p:nvPr/>
        </p:nvSpPr>
        <p:spPr bwMode="auto">
          <a:xfrm>
            <a:off x="27225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1195" name="Rectangle 11"/>
          <p:cNvSpPr>
            <a:spLocks noChangeArrowheads="1"/>
          </p:cNvSpPr>
          <p:nvPr/>
        </p:nvSpPr>
        <p:spPr bwMode="auto">
          <a:xfrm>
            <a:off x="32559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1196" name="Rectangle 12"/>
          <p:cNvSpPr>
            <a:spLocks noChangeArrowheads="1"/>
          </p:cNvSpPr>
          <p:nvPr/>
        </p:nvSpPr>
        <p:spPr bwMode="auto">
          <a:xfrm>
            <a:off x="11223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1197" name="Rectangle 13"/>
          <p:cNvSpPr>
            <a:spLocks noChangeArrowheads="1"/>
          </p:cNvSpPr>
          <p:nvPr/>
        </p:nvSpPr>
        <p:spPr bwMode="auto">
          <a:xfrm>
            <a:off x="16557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1198" name="Rectangle 14"/>
          <p:cNvSpPr>
            <a:spLocks noChangeArrowheads="1"/>
          </p:cNvSpPr>
          <p:nvPr/>
        </p:nvSpPr>
        <p:spPr bwMode="auto">
          <a:xfrm>
            <a:off x="21891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1199" name="Rectangle 15"/>
          <p:cNvSpPr>
            <a:spLocks noChangeArrowheads="1"/>
          </p:cNvSpPr>
          <p:nvPr/>
        </p:nvSpPr>
        <p:spPr bwMode="auto">
          <a:xfrm>
            <a:off x="27225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1200" name="Rectangle 16"/>
          <p:cNvSpPr>
            <a:spLocks noChangeArrowheads="1"/>
          </p:cNvSpPr>
          <p:nvPr/>
        </p:nvSpPr>
        <p:spPr bwMode="auto">
          <a:xfrm>
            <a:off x="32559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1201" name="Rectangle 17"/>
          <p:cNvSpPr>
            <a:spLocks noChangeArrowheads="1"/>
          </p:cNvSpPr>
          <p:nvPr/>
        </p:nvSpPr>
        <p:spPr bwMode="auto">
          <a:xfrm>
            <a:off x="1122363" y="3822700"/>
            <a:ext cx="4572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221202" name="Rectangle 18"/>
          <p:cNvSpPr>
            <a:spLocks noChangeArrowheads="1"/>
          </p:cNvSpPr>
          <p:nvPr/>
        </p:nvSpPr>
        <p:spPr bwMode="auto">
          <a:xfrm>
            <a:off x="1655763" y="3822700"/>
            <a:ext cx="4572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221203" name="Rectangle 19"/>
          <p:cNvSpPr>
            <a:spLocks noChangeArrowheads="1"/>
          </p:cNvSpPr>
          <p:nvPr/>
        </p:nvSpPr>
        <p:spPr bwMode="auto">
          <a:xfrm>
            <a:off x="2189163" y="3822700"/>
            <a:ext cx="4572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221204" name="Rectangle 20"/>
          <p:cNvSpPr>
            <a:spLocks noChangeArrowheads="1"/>
          </p:cNvSpPr>
          <p:nvPr/>
        </p:nvSpPr>
        <p:spPr bwMode="auto">
          <a:xfrm>
            <a:off x="2722563" y="3822700"/>
            <a:ext cx="4572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221205" name="Rectangle 21"/>
          <p:cNvSpPr>
            <a:spLocks noChangeArrowheads="1"/>
          </p:cNvSpPr>
          <p:nvPr/>
        </p:nvSpPr>
        <p:spPr bwMode="auto">
          <a:xfrm>
            <a:off x="3255963" y="3822700"/>
            <a:ext cx="457200" cy="4572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221206" name="Rectangle 22"/>
          <p:cNvSpPr>
            <a:spLocks noChangeArrowheads="1"/>
          </p:cNvSpPr>
          <p:nvPr/>
        </p:nvSpPr>
        <p:spPr bwMode="auto">
          <a:xfrm>
            <a:off x="11223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1207" name="Rectangle 23"/>
          <p:cNvSpPr>
            <a:spLocks noChangeArrowheads="1"/>
          </p:cNvSpPr>
          <p:nvPr/>
        </p:nvSpPr>
        <p:spPr bwMode="auto">
          <a:xfrm>
            <a:off x="16557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1208" name="Rectangle 24"/>
          <p:cNvSpPr>
            <a:spLocks noChangeArrowheads="1"/>
          </p:cNvSpPr>
          <p:nvPr/>
        </p:nvSpPr>
        <p:spPr bwMode="auto">
          <a:xfrm>
            <a:off x="21891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1209" name="Rectangle 25"/>
          <p:cNvSpPr>
            <a:spLocks noChangeArrowheads="1"/>
          </p:cNvSpPr>
          <p:nvPr/>
        </p:nvSpPr>
        <p:spPr bwMode="auto">
          <a:xfrm>
            <a:off x="27225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1210" name="Rectangle 26"/>
          <p:cNvSpPr>
            <a:spLocks noChangeArrowheads="1"/>
          </p:cNvSpPr>
          <p:nvPr/>
        </p:nvSpPr>
        <p:spPr bwMode="auto">
          <a:xfrm>
            <a:off x="32559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1211" name="Line 27"/>
          <p:cNvSpPr>
            <a:spLocks noChangeShapeType="1"/>
          </p:cNvSpPr>
          <p:nvPr/>
        </p:nvSpPr>
        <p:spPr bwMode="auto">
          <a:xfrm>
            <a:off x="1122363" y="1993900"/>
            <a:ext cx="2590800" cy="0"/>
          </a:xfrm>
          <a:prstGeom prst="line">
            <a:avLst/>
          </a:prstGeom>
          <a:noFill/>
          <a:ln w="9525">
            <a:solidFill>
              <a:schemeClr val="tx1"/>
            </a:solidFill>
            <a:round/>
            <a:headEnd/>
            <a:tailEnd type="triangle" w="med" len="med"/>
          </a:ln>
        </p:spPr>
        <p:txBody>
          <a:bodyPr/>
          <a:lstStyle/>
          <a:p>
            <a:endParaRPr lang="en-US"/>
          </a:p>
        </p:txBody>
      </p:sp>
      <p:sp>
        <p:nvSpPr>
          <p:cNvPr id="221212" name="Text Box 28"/>
          <p:cNvSpPr txBox="1">
            <a:spLocks noChangeArrowheads="1"/>
          </p:cNvSpPr>
          <p:nvPr/>
        </p:nvSpPr>
        <p:spPr bwMode="auto">
          <a:xfrm>
            <a:off x="1927225" y="1828800"/>
            <a:ext cx="1019175" cy="276225"/>
          </a:xfrm>
          <a:prstGeom prst="rect">
            <a:avLst/>
          </a:prstGeom>
          <a:solidFill>
            <a:schemeClr val="bg1"/>
          </a:solidFill>
          <a:ln w="9525">
            <a:noFill/>
            <a:miter lim="800000"/>
            <a:headEnd/>
            <a:tailEnd/>
          </a:ln>
        </p:spPr>
        <p:txBody>
          <a:bodyPr wrap="none">
            <a:spAutoFit/>
          </a:bodyPr>
          <a:lstStyle/>
          <a:p>
            <a:r>
              <a:rPr lang="en-US" sz="1200"/>
              <a:t>Columns (n)</a:t>
            </a:r>
          </a:p>
        </p:txBody>
      </p:sp>
      <p:sp>
        <p:nvSpPr>
          <p:cNvPr id="221213" name="Line 29"/>
          <p:cNvSpPr>
            <a:spLocks noChangeShapeType="1"/>
          </p:cNvSpPr>
          <p:nvPr/>
        </p:nvSpPr>
        <p:spPr bwMode="auto">
          <a:xfrm>
            <a:off x="741363" y="2146300"/>
            <a:ext cx="0" cy="2667000"/>
          </a:xfrm>
          <a:prstGeom prst="line">
            <a:avLst/>
          </a:prstGeom>
          <a:noFill/>
          <a:ln w="9525">
            <a:solidFill>
              <a:schemeClr val="tx1"/>
            </a:solidFill>
            <a:round/>
            <a:headEnd/>
            <a:tailEnd type="triangle" w="med" len="med"/>
          </a:ln>
        </p:spPr>
        <p:txBody>
          <a:bodyPr/>
          <a:lstStyle/>
          <a:p>
            <a:endParaRPr lang="en-US"/>
          </a:p>
        </p:txBody>
      </p:sp>
      <p:sp>
        <p:nvSpPr>
          <p:cNvPr id="221214" name="Text Box 30"/>
          <p:cNvSpPr txBox="1">
            <a:spLocks noChangeArrowheads="1"/>
          </p:cNvSpPr>
          <p:nvPr/>
        </p:nvSpPr>
        <p:spPr bwMode="auto">
          <a:xfrm>
            <a:off x="254000" y="3319463"/>
            <a:ext cx="842963" cy="276225"/>
          </a:xfrm>
          <a:prstGeom prst="rect">
            <a:avLst/>
          </a:prstGeom>
          <a:solidFill>
            <a:schemeClr val="bg1"/>
          </a:solidFill>
          <a:ln w="9525">
            <a:noFill/>
            <a:miter lim="800000"/>
            <a:headEnd/>
            <a:tailEnd/>
          </a:ln>
        </p:spPr>
        <p:txBody>
          <a:bodyPr wrap="none">
            <a:spAutoFit/>
          </a:bodyPr>
          <a:lstStyle/>
          <a:p>
            <a:pPr algn="ctr"/>
            <a:r>
              <a:rPr lang="en-US" sz="1200"/>
              <a:t>Rows (m)</a:t>
            </a:r>
          </a:p>
        </p:txBody>
      </p:sp>
      <p:sp>
        <p:nvSpPr>
          <p:cNvPr id="221215" name="Text Box 31"/>
          <p:cNvSpPr txBox="1">
            <a:spLocks noChangeArrowheads="1"/>
          </p:cNvSpPr>
          <p:nvPr/>
        </p:nvSpPr>
        <p:spPr bwMode="auto">
          <a:xfrm>
            <a:off x="4343400" y="1752600"/>
            <a:ext cx="4267200" cy="1692275"/>
          </a:xfrm>
          <a:prstGeom prst="rect">
            <a:avLst/>
          </a:prstGeom>
          <a:noFill/>
          <a:ln w="9525">
            <a:noFill/>
            <a:miter lim="800000"/>
            <a:headEnd/>
            <a:tailEnd/>
          </a:ln>
        </p:spPr>
        <p:txBody>
          <a:bodyPr>
            <a:spAutoFit/>
          </a:bodyPr>
          <a:lstStyle/>
          <a:p>
            <a:r>
              <a:rPr lang="en-US" sz="1600" b="1"/>
              <a:t>Accessing all the orange colored elements (and in this case, printing them out):</a:t>
            </a:r>
          </a:p>
          <a:p>
            <a:r>
              <a:rPr lang="en-US"/>
              <a:t>   	</a:t>
            </a:r>
            <a:r>
              <a:rPr lang="en-US" sz="1600" b="1">
                <a:solidFill>
                  <a:srgbClr val="0066FF"/>
                </a:solidFill>
              </a:rPr>
              <a:t>for</a:t>
            </a:r>
            <a:r>
              <a:rPr lang="en-US" sz="1600"/>
              <a:t> n = 1:5</a:t>
            </a:r>
          </a:p>
          <a:p>
            <a:r>
              <a:rPr lang="en-US" sz="1600"/>
              <a:t>       	     B(4, n)</a:t>
            </a:r>
          </a:p>
          <a:p>
            <a:r>
              <a:rPr lang="en-US" sz="1600"/>
              <a:t>   	</a:t>
            </a:r>
            <a:r>
              <a:rPr lang="en-US" sz="1600" b="1">
                <a:solidFill>
                  <a:srgbClr val="0066FF"/>
                </a:solidFill>
              </a:rPr>
              <a:t>end</a:t>
            </a:r>
          </a:p>
        </p:txBody>
      </p:sp>
      <p:sp>
        <p:nvSpPr>
          <p:cNvPr id="221216" name="Text Box 32"/>
          <p:cNvSpPr txBox="1">
            <a:spLocks noChangeArrowheads="1"/>
          </p:cNvSpPr>
          <p:nvPr/>
        </p:nvSpPr>
        <p:spPr bwMode="auto">
          <a:xfrm>
            <a:off x="4343400" y="3733800"/>
            <a:ext cx="4114800" cy="1069975"/>
          </a:xfrm>
          <a:prstGeom prst="rect">
            <a:avLst/>
          </a:prstGeom>
          <a:noFill/>
          <a:ln w="9525">
            <a:noFill/>
            <a:miter lim="800000"/>
            <a:headEnd/>
            <a:tailEnd/>
          </a:ln>
        </p:spPr>
        <p:txBody>
          <a:bodyPr>
            <a:spAutoFit/>
          </a:bodyPr>
          <a:lstStyle/>
          <a:p>
            <a:r>
              <a:rPr lang="en-US" sz="1600" b="1"/>
              <a:t>Now, we vary the column index n while keeping the row index m held constant.  By doing so, we can selectively print out an entire row from the array B.</a:t>
            </a:r>
          </a:p>
        </p:txBody>
      </p:sp>
      <p:cxnSp>
        <p:nvCxnSpPr>
          <p:cNvPr id="100" name="Straight Arrow Connector 99"/>
          <p:cNvCxnSpPr/>
          <p:nvPr/>
        </p:nvCxnSpPr>
        <p:spPr>
          <a:xfrm flipH="1">
            <a:off x="6400800" y="2755900"/>
            <a:ext cx="9144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1218" name="TextBox 100"/>
          <p:cNvSpPr txBox="1">
            <a:spLocks noChangeArrowheads="1"/>
          </p:cNvSpPr>
          <p:nvPr/>
        </p:nvSpPr>
        <p:spPr bwMode="auto">
          <a:xfrm>
            <a:off x="7280275" y="2589213"/>
            <a:ext cx="1082675" cy="306387"/>
          </a:xfrm>
          <a:prstGeom prst="rect">
            <a:avLst/>
          </a:prstGeom>
          <a:noFill/>
          <a:ln w="9525">
            <a:noFill/>
            <a:miter lim="800000"/>
            <a:headEnd/>
            <a:tailEnd/>
          </a:ln>
        </p:spPr>
        <p:txBody>
          <a:bodyPr wrap="none">
            <a:spAutoFit/>
          </a:bodyPr>
          <a:lstStyle/>
          <a:p>
            <a:r>
              <a:rPr lang="en-US" sz="1400">
                <a:solidFill>
                  <a:srgbClr val="FF0000"/>
                </a:solidFill>
              </a:rPr>
              <a:t>or, n = [1:5]</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2"/>
          <p:cNvSpPr txBox="1">
            <a:spLocks noChangeArrowheads="1"/>
          </p:cNvSpPr>
          <p:nvPr/>
        </p:nvSpPr>
        <p:spPr bwMode="auto">
          <a:xfrm>
            <a:off x="2046288" y="304800"/>
            <a:ext cx="5024437" cy="523875"/>
          </a:xfrm>
          <a:prstGeom prst="rect">
            <a:avLst/>
          </a:prstGeom>
          <a:noFill/>
          <a:ln w="9525">
            <a:noFill/>
            <a:miter lim="800000"/>
            <a:headEnd/>
            <a:tailEnd/>
          </a:ln>
        </p:spPr>
        <p:txBody>
          <a:bodyPr wrap="none">
            <a:spAutoFit/>
          </a:bodyPr>
          <a:lstStyle/>
          <a:p>
            <a:pPr algn="ctr"/>
            <a:r>
              <a:rPr lang="en-US" sz="2800" b="1"/>
              <a:t>ASSIGNMENT:  VARIABLES</a:t>
            </a:r>
          </a:p>
        </p:txBody>
      </p:sp>
      <p:sp>
        <p:nvSpPr>
          <p:cNvPr id="6147" name="Text Box 3"/>
          <p:cNvSpPr txBox="1">
            <a:spLocks noChangeArrowheads="1"/>
          </p:cNvSpPr>
          <p:nvPr/>
        </p:nvSpPr>
        <p:spPr bwMode="auto">
          <a:xfrm>
            <a:off x="914400" y="1447800"/>
            <a:ext cx="7315200" cy="5262563"/>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marL="342900" indent="-342900" eaLnBrk="1" hangingPunct="1">
              <a:buFont typeface="Arial" pitchFamily="34" charset="0"/>
              <a:buChar char="•"/>
              <a:defRPr/>
            </a:pPr>
            <a:r>
              <a:rPr lang="en-US" dirty="0" smtClean="0"/>
              <a:t>“MATLAB variable names must begin with a letter, which may be followed by any combination of letters, digits, and underscores. MATLAB distinguishes between uppercase and lowercase characters, so   </a:t>
            </a:r>
            <a:r>
              <a:rPr lang="en-US" dirty="0" smtClean="0">
                <a:latin typeface="Courier New" pitchFamily="49" charset="0"/>
                <a:cs typeface="Courier New" pitchFamily="49" charset="0"/>
              </a:rPr>
              <a:t>A</a:t>
            </a:r>
            <a:r>
              <a:rPr lang="en-US" dirty="0" smtClean="0"/>
              <a:t>  and   </a:t>
            </a:r>
            <a:r>
              <a:rPr lang="en-US" dirty="0" smtClean="0">
                <a:latin typeface="Courier New" pitchFamily="49" charset="0"/>
                <a:cs typeface="Courier New" pitchFamily="49" charset="0"/>
              </a:rPr>
              <a:t>a</a:t>
            </a:r>
            <a:r>
              <a:rPr lang="en-US" dirty="0" smtClean="0"/>
              <a:t>   are not the same variable.” </a:t>
            </a:r>
          </a:p>
          <a:p>
            <a:pPr eaLnBrk="1" hangingPunct="1">
              <a:defRPr/>
            </a:pPr>
            <a:r>
              <a:rPr lang="en-US" dirty="0" smtClean="0"/>
              <a:t>    (</a:t>
            </a:r>
            <a:r>
              <a:rPr lang="en-US" sz="1200" dirty="0" smtClean="0">
                <a:hlinkClick r:id="rId3"/>
              </a:rPr>
              <a:t>http://</a:t>
            </a:r>
            <a:r>
              <a:rPr lang="en-US" sz="1600" dirty="0" smtClean="0">
                <a:hlinkClick r:id="rId3"/>
              </a:rPr>
              <a:t>www.mathworks.com/help/techdoc/matlab_prog/f0-38052.html</a:t>
            </a:r>
            <a:r>
              <a:rPr lang="en-US" dirty="0" smtClean="0"/>
              <a:t>)</a:t>
            </a:r>
          </a:p>
          <a:p>
            <a:pPr eaLnBrk="1" hangingPunct="1">
              <a:defRPr/>
            </a:pPr>
            <a:endParaRPr lang="en-US" dirty="0" smtClean="0"/>
          </a:p>
          <a:p>
            <a:pPr marL="342900" indent="-342900" eaLnBrk="1" hangingPunct="1">
              <a:buFont typeface="Arial" pitchFamily="34" charset="0"/>
              <a:buChar char="•"/>
              <a:defRPr/>
            </a:pPr>
            <a:r>
              <a:rPr lang="en-US" dirty="0" smtClean="0"/>
              <a:t>Valid variable names:</a:t>
            </a:r>
          </a:p>
          <a:p>
            <a:pPr lvl="1" indent="0" eaLnBrk="1" hangingPunct="1">
              <a:defRPr/>
            </a:pPr>
            <a:r>
              <a:rPr lang="en-US" dirty="0" smtClean="0">
                <a:latin typeface="Courier New" pitchFamily="49" charset="0"/>
                <a:cs typeface="Courier New" pitchFamily="49" charset="0"/>
              </a:rPr>
              <a:t>A,   a,   </a:t>
            </a:r>
            <a:r>
              <a:rPr lang="en-US" dirty="0" err="1" smtClean="0">
                <a:latin typeface="Courier New" pitchFamily="49" charset="0"/>
                <a:cs typeface="Courier New" pitchFamily="49" charset="0"/>
              </a:rPr>
              <a:t>Aa</a:t>
            </a:r>
            <a:r>
              <a:rPr lang="en-US" dirty="0" smtClean="0">
                <a:latin typeface="Courier New" pitchFamily="49" charset="0"/>
                <a:cs typeface="Courier New" pitchFamily="49" charset="0"/>
              </a:rPr>
              <a:t>,  abc123,  a_b_c_123</a:t>
            </a:r>
          </a:p>
          <a:p>
            <a:pPr eaLnBrk="1" hangingPunct="1">
              <a:buFontTx/>
              <a:buChar char="•"/>
              <a:defRPr/>
            </a:pPr>
            <a:endParaRPr lang="en-US" dirty="0" smtClean="0"/>
          </a:p>
          <a:p>
            <a:pPr marL="342900" indent="-342900" eaLnBrk="1" hangingPunct="1">
              <a:buFont typeface="Arial" pitchFamily="34" charset="0"/>
              <a:buChar char="•"/>
              <a:defRPr/>
            </a:pPr>
            <a:r>
              <a:rPr lang="en-US" dirty="0" smtClean="0"/>
              <a:t>Invalid variable names:</a:t>
            </a:r>
          </a:p>
          <a:p>
            <a:pPr lvl="1" indent="0" eaLnBrk="1" hangingPunct="1">
              <a:defRPr/>
            </a:pPr>
            <a:r>
              <a:rPr lang="en-US" dirty="0" smtClean="0">
                <a:latin typeface="Courier New" pitchFamily="49" charset="0"/>
                <a:cs typeface="Courier New" pitchFamily="49" charset="0"/>
              </a:rPr>
              <a:t>1A, _</a:t>
            </a:r>
            <a:r>
              <a:rPr lang="en-US" dirty="0" err="1" smtClean="0">
                <a:latin typeface="Courier New" pitchFamily="49" charset="0"/>
                <a:cs typeface="Courier New" pitchFamily="49" charset="0"/>
              </a:rPr>
              <a:t>abc</a:t>
            </a:r>
            <a:r>
              <a:rPr lang="en-US" dirty="0" smtClean="0">
                <a:latin typeface="Courier New" pitchFamily="49" charset="0"/>
                <a:cs typeface="Courier New" pitchFamily="49" charset="0"/>
              </a:rPr>
              <a:t>, ?variable, abc123?   </a:t>
            </a:r>
            <a:r>
              <a:rPr lang="en-US" dirty="0" smtClean="0"/>
              <a:t>	</a:t>
            </a: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Text Box 2"/>
          <p:cNvSpPr txBox="1">
            <a:spLocks noChangeArrowheads="1"/>
          </p:cNvSpPr>
          <p:nvPr/>
        </p:nvSpPr>
        <p:spPr bwMode="auto">
          <a:xfrm>
            <a:off x="1422400" y="76200"/>
            <a:ext cx="6286500" cy="523875"/>
          </a:xfrm>
          <a:prstGeom prst="rect">
            <a:avLst/>
          </a:prstGeom>
          <a:noFill/>
          <a:ln w="9525">
            <a:noFill/>
            <a:miter lim="800000"/>
            <a:headEnd/>
            <a:tailEnd/>
          </a:ln>
        </p:spPr>
        <p:txBody>
          <a:bodyPr wrap="none">
            <a:spAutoFit/>
          </a:bodyPr>
          <a:lstStyle/>
          <a:p>
            <a:pPr algn="ctr"/>
            <a:r>
              <a:rPr lang="en-US" sz="2800" b="1"/>
              <a:t>DNFL: Accessing Pieces of a Matrix</a:t>
            </a:r>
          </a:p>
        </p:txBody>
      </p:sp>
      <p:sp>
        <p:nvSpPr>
          <p:cNvPr id="222210" name="Rectangle 2"/>
          <p:cNvSpPr>
            <a:spLocks noChangeArrowheads="1"/>
          </p:cNvSpPr>
          <p:nvPr/>
        </p:nvSpPr>
        <p:spPr bwMode="auto">
          <a:xfrm>
            <a:off x="11223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2211" name="Rectangle 3"/>
          <p:cNvSpPr>
            <a:spLocks noChangeArrowheads="1"/>
          </p:cNvSpPr>
          <p:nvPr/>
        </p:nvSpPr>
        <p:spPr bwMode="auto">
          <a:xfrm>
            <a:off x="16557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2212" name="Rectangle 4"/>
          <p:cNvSpPr>
            <a:spLocks noChangeArrowheads="1"/>
          </p:cNvSpPr>
          <p:nvPr/>
        </p:nvSpPr>
        <p:spPr bwMode="auto">
          <a:xfrm>
            <a:off x="21891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2213" name="Rectangle 5"/>
          <p:cNvSpPr>
            <a:spLocks noChangeArrowheads="1"/>
          </p:cNvSpPr>
          <p:nvPr/>
        </p:nvSpPr>
        <p:spPr bwMode="auto">
          <a:xfrm>
            <a:off x="27225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2214" name="Rectangle 6"/>
          <p:cNvSpPr>
            <a:spLocks noChangeArrowheads="1"/>
          </p:cNvSpPr>
          <p:nvPr/>
        </p:nvSpPr>
        <p:spPr bwMode="auto">
          <a:xfrm>
            <a:off x="32559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2215" name="Rectangle 7"/>
          <p:cNvSpPr>
            <a:spLocks noChangeArrowheads="1"/>
          </p:cNvSpPr>
          <p:nvPr/>
        </p:nvSpPr>
        <p:spPr bwMode="auto">
          <a:xfrm>
            <a:off x="11223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2216" name="Rectangle 8"/>
          <p:cNvSpPr>
            <a:spLocks noChangeArrowheads="1"/>
          </p:cNvSpPr>
          <p:nvPr/>
        </p:nvSpPr>
        <p:spPr bwMode="auto">
          <a:xfrm>
            <a:off x="16557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2217" name="Rectangle 9"/>
          <p:cNvSpPr>
            <a:spLocks noChangeArrowheads="1"/>
          </p:cNvSpPr>
          <p:nvPr/>
        </p:nvSpPr>
        <p:spPr bwMode="auto">
          <a:xfrm>
            <a:off x="21891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2218" name="Rectangle 10"/>
          <p:cNvSpPr>
            <a:spLocks noChangeArrowheads="1"/>
          </p:cNvSpPr>
          <p:nvPr/>
        </p:nvSpPr>
        <p:spPr bwMode="auto">
          <a:xfrm>
            <a:off x="27225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2219" name="Rectangle 11"/>
          <p:cNvSpPr>
            <a:spLocks noChangeArrowheads="1"/>
          </p:cNvSpPr>
          <p:nvPr/>
        </p:nvSpPr>
        <p:spPr bwMode="auto">
          <a:xfrm>
            <a:off x="32559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2220" name="Rectangle 12"/>
          <p:cNvSpPr>
            <a:spLocks noChangeArrowheads="1"/>
          </p:cNvSpPr>
          <p:nvPr/>
        </p:nvSpPr>
        <p:spPr bwMode="auto">
          <a:xfrm>
            <a:off x="11223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2221" name="Rectangle 13"/>
          <p:cNvSpPr>
            <a:spLocks noChangeArrowheads="1"/>
          </p:cNvSpPr>
          <p:nvPr/>
        </p:nvSpPr>
        <p:spPr bwMode="auto">
          <a:xfrm>
            <a:off x="16557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2222" name="Rectangle 14"/>
          <p:cNvSpPr>
            <a:spLocks noChangeArrowheads="1"/>
          </p:cNvSpPr>
          <p:nvPr/>
        </p:nvSpPr>
        <p:spPr bwMode="auto">
          <a:xfrm>
            <a:off x="21891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2223" name="Rectangle 15"/>
          <p:cNvSpPr>
            <a:spLocks noChangeArrowheads="1"/>
          </p:cNvSpPr>
          <p:nvPr/>
        </p:nvSpPr>
        <p:spPr bwMode="auto">
          <a:xfrm>
            <a:off x="27225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2224" name="Rectangle 16"/>
          <p:cNvSpPr>
            <a:spLocks noChangeArrowheads="1"/>
          </p:cNvSpPr>
          <p:nvPr/>
        </p:nvSpPr>
        <p:spPr bwMode="auto">
          <a:xfrm>
            <a:off x="32559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2225" name="Rectangle 17"/>
          <p:cNvSpPr>
            <a:spLocks noChangeArrowheads="1"/>
          </p:cNvSpPr>
          <p:nvPr/>
        </p:nvSpPr>
        <p:spPr bwMode="auto">
          <a:xfrm>
            <a:off x="1122363" y="3822700"/>
            <a:ext cx="457200" cy="457200"/>
          </a:xfrm>
          <a:prstGeom prst="rect">
            <a:avLst/>
          </a:prstGeom>
          <a:solidFill>
            <a:srgbClr val="660066"/>
          </a:solidFill>
          <a:ln w="9525">
            <a:solidFill>
              <a:schemeClr val="tx1"/>
            </a:solidFill>
            <a:miter lim="800000"/>
            <a:headEnd/>
            <a:tailEnd/>
          </a:ln>
        </p:spPr>
        <p:txBody>
          <a:bodyPr wrap="none" anchor="ctr"/>
          <a:lstStyle/>
          <a:p>
            <a:endParaRPr lang="en-US"/>
          </a:p>
        </p:txBody>
      </p:sp>
      <p:sp>
        <p:nvSpPr>
          <p:cNvPr id="222226" name="Rectangle 18"/>
          <p:cNvSpPr>
            <a:spLocks noChangeArrowheads="1"/>
          </p:cNvSpPr>
          <p:nvPr/>
        </p:nvSpPr>
        <p:spPr bwMode="auto">
          <a:xfrm>
            <a:off x="1655763" y="3822700"/>
            <a:ext cx="457200" cy="457200"/>
          </a:xfrm>
          <a:prstGeom prst="rect">
            <a:avLst/>
          </a:prstGeom>
          <a:solidFill>
            <a:srgbClr val="660066"/>
          </a:solidFill>
          <a:ln w="9525">
            <a:solidFill>
              <a:schemeClr val="tx1"/>
            </a:solidFill>
            <a:miter lim="800000"/>
            <a:headEnd/>
            <a:tailEnd/>
          </a:ln>
        </p:spPr>
        <p:txBody>
          <a:bodyPr wrap="none" anchor="ctr"/>
          <a:lstStyle/>
          <a:p>
            <a:endParaRPr lang="en-US"/>
          </a:p>
        </p:txBody>
      </p:sp>
      <p:sp>
        <p:nvSpPr>
          <p:cNvPr id="222227" name="Rectangle 19"/>
          <p:cNvSpPr>
            <a:spLocks noChangeArrowheads="1"/>
          </p:cNvSpPr>
          <p:nvPr/>
        </p:nvSpPr>
        <p:spPr bwMode="auto">
          <a:xfrm>
            <a:off x="2189163" y="3822700"/>
            <a:ext cx="457200" cy="457200"/>
          </a:xfrm>
          <a:prstGeom prst="rect">
            <a:avLst/>
          </a:prstGeom>
          <a:solidFill>
            <a:srgbClr val="660066"/>
          </a:solidFill>
          <a:ln w="9525">
            <a:solidFill>
              <a:schemeClr val="tx1"/>
            </a:solidFill>
            <a:miter lim="800000"/>
            <a:headEnd/>
            <a:tailEnd/>
          </a:ln>
        </p:spPr>
        <p:txBody>
          <a:bodyPr wrap="none" anchor="ctr"/>
          <a:lstStyle/>
          <a:p>
            <a:endParaRPr lang="en-US"/>
          </a:p>
        </p:txBody>
      </p:sp>
      <p:sp>
        <p:nvSpPr>
          <p:cNvPr id="222228" name="Rectangle 20"/>
          <p:cNvSpPr>
            <a:spLocks noChangeArrowheads="1"/>
          </p:cNvSpPr>
          <p:nvPr/>
        </p:nvSpPr>
        <p:spPr bwMode="auto">
          <a:xfrm>
            <a:off x="2722563" y="3822700"/>
            <a:ext cx="457200" cy="457200"/>
          </a:xfrm>
          <a:prstGeom prst="rect">
            <a:avLst/>
          </a:prstGeom>
          <a:solidFill>
            <a:srgbClr val="660066"/>
          </a:solidFill>
          <a:ln w="9525">
            <a:solidFill>
              <a:schemeClr val="tx1"/>
            </a:solidFill>
            <a:miter lim="800000"/>
            <a:headEnd/>
            <a:tailEnd/>
          </a:ln>
        </p:spPr>
        <p:txBody>
          <a:bodyPr wrap="none" anchor="ctr"/>
          <a:lstStyle/>
          <a:p>
            <a:endParaRPr lang="en-US"/>
          </a:p>
        </p:txBody>
      </p:sp>
      <p:sp>
        <p:nvSpPr>
          <p:cNvPr id="222229" name="Rectangle 21"/>
          <p:cNvSpPr>
            <a:spLocks noChangeArrowheads="1"/>
          </p:cNvSpPr>
          <p:nvPr/>
        </p:nvSpPr>
        <p:spPr bwMode="auto">
          <a:xfrm>
            <a:off x="3255963" y="3822700"/>
            <a:ext cx="457200" cy="457200"/>
          </a:xfrm>
          <a:prstGeom prst="rect">
            <a:avLst/>
          </a:prstGeom>
          <a:solidFill>
            <a:srgbClr val="660066"/>
          </a:solidFill>
          <a:ln w="9525">
            <a:solidFill>
              <a:schemeClr val="tx1"/>
            </a:solidFill>
            <a:miter lim="800000"/>
            <a:headEnd/>
            <a:tailEnd/>
          </a:ln>
        </p:spPr>
        <p:txBody>
          <a:bodyPr wrap="none" anchor="ctr"/>
          <a:lstStyle/>
          <a:p>
            <a:endParaRPr lang="en-US"/>
          </a:p>
        </p:txBody>
      </p:sp>
      <p:sp>
        <p:nvSpPr>
          <p:cNvPr id="222230" name="Rectangle 22"/>
          <p:cNvSpPr>
            <a:spLocks noChangeArrowheads="1"/>
          </p:cNvSpPr>
          <p:nvPr/>
        </p:nvSpPr>
        <p:spPr bwMode="auto">
          <a:xfrm>
            <a:off x="11223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2231" name="Rectangle 23"/>
          <p:cNvSpPr>
            <a:spLocks noChangeArrowheads="1"/>
          </p:cNvSpPr>
          <p:nvPr/>
        </p:nvSpPr>
        <p:spPr bwMode="auto">
          <a:xfrm>
            <a:off x="16557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2232" name="Rectangle 24"/>
          <p:cNvSpPr>
            <a:spLocks noChangeArrowheads="1"/>
          </p:cNvSpPr>
          <p:nvPr/>
        </p:nvSpPr>
        <p:spPr bwMode="auto">
          <a:xfrm>
            <a:off x="21891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2233" name="Rectangle 25"/>
          <p:cNvSpPr>
            <a:spLocks noChangeArrowheads="1"/>
          </p:cNvSpPr>
          <p:nvPr/>
        </p:nvSpPr>
        <p:spPr bwMode="auto">
          <a:xfrm>
            <a:off x="27225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2234" name="Rectangle 26"/>
          <p:cNvSpPr>
            <a:spLocks noChangeArrowheads="1"/>
          </p:cNvSpPr>
          <p:nvPr/>
        </p:nvSpPr>
        <p:spPr bwMode="auto">
          <a:xfrm>
            <a:off x="32559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2235" name="Line 27"/>
          <p:cNvSpPr>
            <a:spLocks noChangeShapeType="1"/>
          </p:cNvSpPr>
          <p:nvPr/>
        </p:nvSpPr>
        <p:spPr bwMode="auto">
          <a:xfrm>
            <a:off x="1122363" y="1993900"/>
            <a:ext cx="2590800" cy="0"/>
          </a:xfrm>
          <a:prstGeom prst="line">
            <a:avLst/>
          </a:prstGeom>
          <a:noFill/>
          <a:ln w="9525">
            <a:solidFill>
              <a:schemeClr val="tx1"/>
            </a:solidFill>
            <a:round/>
            <a:headEnd/>
            <a:tailEnd type="triangle" w="med" len="med"/>
          </a:ln>
        </p:spPr>
        <p:txBody>
          <a:bodyPr/>
          <a:lstStyle/>
          <a:p>
            <a:endParaRPr lang="en-US"/>
          </a:p>
        </p:txBody>
      </p:sp>
      <p:sp>
        <p:nvSpPr>
          <p:cNvPr id="222236" name="Text Box 28"/>
          <p:cNvSpPr txBox="1">
            <a:spLocks noChangeArrowheads="1"/>
          </p:cNvSpPr>
          <p:nvPr/>
        </p:nvSpPr>
        <p:spPr bwMode="auto">
          <a:xfrm>
            <a:off x="1927225" y="1828800"/>
            <a:ext cx="1019175" cy="276225"/>
          </a:xfrm>
          <a:prstGeom prst="rect">
            <a:avLst/>
          </a:prstGeom>
          <a:solidFill>
            <a:schemeClr val="bg1"/>
          </a:solidFill>
          <a:ln w="9525">
            <a:noFill/>
            <a:miter lim="800000"/>
            <a:headEnd/>
            <a:tailEnd/>
          </a:ln>
        </p:spPr>
        <p:txBody>
          <a:bodyPr wrap="none">
            <a:spAutoFit/>
          </a:bodyPr>
          <a:lstStyle/>
          <a:p>
            <a:r>
              <a:rPr lang="en-US" sz="1200"/>
              <a:t>Columns (n)</a:t>
            </a:r>
          </a:p>
        </p:txBody>
      </p:sp>
      <p:sp>
        <p:nvSpPr>
          <p:cNvPr id="222237" name="Line 29"/>
          <p:cNvSpPr>
            <a:spLocks noChangeShapeType="1"/>
          </p:cNvSpPr>
          <p:nvPr/>
        </p:nvSpPr>
        <p:spPr bwMode="auto">
          <a:xfrm>
            <a:off x="741363" y="2146300"/>
            <a:ext cx="0" cy="2667000"/>
          </a:xfrm>
          <a:prstGeom prst="line">
            <a:avLst/>
          </a:prstGeom>
          <a:noFill/>
          <a:ln w="9525">
            <a:solidFill>
              <a:schemeClr val="tx1"/>
            </a:solidFill>
            <a:round/>
            <a:headEnd/>
            <a:tailEnd type="triangle" w="med" len="med"/>
          </a:ln>
        </p:spPr>
        <p:txBody>
          <a:bodyPr/>
          <a:lstStyle/>
          <a:p>
            <a:endParaRPr lang="en-US"/>
          </a:p>
        </p:txBody>
      </p:sp>
      <p:sp>
        <p:nvSpPr>
          <p:cNvPr id="222238" name="Text Box 30"/>
          <p:cNvSpPr txBox="1">
            <a:spLocks noChangeArrowheads="1"/>
          </p:cNvSpPr>
          <p:nvPr/>
        </p:nvSpPr>
        <p:spPr bwMode="auto">
          <a:xfrm>
            <a:off x="254000" y="3319463"/>
            <a:ext cx="842963" cy="276225"/>
          </a:xfrm>
          <a:prstGeom prst="rect">
            <a:avLst/>
          </a:prstGeom>
          <a:solidFill>
            <a:schemeClr val="bg1"/>
          </a:solidFill>
          <a:ln w="9525">
            <a:noFill/>
            <a:miter lim="800000"/>
            <a:headEnd/>
            <a:tailEnd/>
          </a:ln>
        </p:spPr>
        <p:txBody>
          <a:bodyPr wrap="none">
            <a:spAutoFit/>
          </a:bodyPr>
          <a:lstStyle/>
          <a:p>
            <a:pPr algn="ctr"/>
            <a:r>
              <a:rPr lang="en-US" sz="1200"/>
              <a:t>Rows (m)</a:t>
            </a:r>
          </a:p>
        </p:txBody>
      </p:sp>
      <p:sp>
        <p:nvSpPr>
          <p:cNvPr id="222239" name="Text Box 31"/>
          <p:cNvSpPr txBox="1">
            <a:spLocks noChangeArrowheads="1"/>
          </p:cNvSpPr>
          <p:nvPr/>
        </p:nvSpPr>
        <p:spPr bwMode="auto">
          <a:xfrm>
            <a:off x="4343400" y="1752600"/>
            <a:ext cx="4267200" cy="1692275"/>
          </a:xfrm>
          <a:prstGeom prst="rect">
            <a:avLst/>
          </a:prstGeom>
          <a:noFill/>
          <a:ln w="9525">
            <a:noFill/>
            <a:miter lim="800000"/>
            <a:headEnd/>
            <a:tailEnd/>
          </a:ln>
        </p:spPr>
        <p:txBody>
          <a:bodyPr>
            <a:spAutoFit/>
          </a:bodyPr>
          <a:lstStyle/>
          <a:p>
            <a:r>
              <a:rPr lang="en-US" sz="1600" b="1"/>
              <a:t>Resetting the value of all the violet colored elements:</a:t>
            </a:r>
          </a:p>
          <a:p>
            <a:endParaRPr lang="en-US" sz="1600" b="1"/>
          </a:p>
          <a:p>
            <a:r>
              <a:rPr lang="en-US"/>
              <a:t>   	</a:t>
            </a:r>
            <a:r>
              <a:rPr lang="en-US" sz="1600" b="1">
                <a:solidFill>
                  <a:srgbClr val="0066FF"/>
                </a:solidFill>
              </a:rPr>
              <a:t>for</a:t>
            </a:r>
            <a:r>
              <a:rPr lang="en-US" sz="1600"/>
              <a:t> n = 1:5</a:t>
            </a:r>
          </a:p>
          <a:p>
            <a:r>
              <a:rPr lang="en-US" sz="1600"/>
              <a:t>       	     B(4, n) = 10;</a:t>
            </a:r>
          </a:p>
          <a:p>
            <a:r>
              <a:rPr lang="en-US" sz="1600"/>
              <a:t>   	</a:t>
            </a:r>
            <a:r>
              <a:rPr lang="en-US" sz="1600" b="1">
                <a:solidFill>
                  <a:srgbClr val="0066FF"/>
                </a:solidFill>
              </a:rPr>
              <a:t>end</a:t>
            </a:r>
          </a:p>
        </p:txBody>
      </p:sp>
      <p:sp>
        <p:nvSpPr>
          <p:cNvPr id="222240" name="Text Box 32"/>
          <p:cNvSpPr txBox="1">
            <a:spLocks noChangeArrowheads="1"/>
          </p:cNvSpPr>
          <p:nvPr/>
        </p:nvSpPr>
        <p:spPr bwMode="auto">
          <a:xfrm>
            <a:off x="4343400" y="3581400"/>
            <a:ext cx="4114800" cy="2781300"/>
          </a:xfrm>
          <a:prstGeom prst="rect">
            <a:avLst/>
          </a:prstGeom>
          <a:noFill/>
          <a:ln w="9525">
            <a:noFill/>
            <a:miter lim="800000"/>
            <a:headEnd/>
            <a:tailEnd/>
          </a:ln>
        </p:spPr>
        <p:txBody>
          <a:bodyPr>
            <a:spAutoFit/>
          </a:bodyPr>
          <a:lstStyle/>
          <a:p>
            <a:r>
              <a:rPr lang="en-US" sz="1600" b="1"/>
              <a:t>In this example, we keep the row index m held constant at 4, and vary the column index n from 1 to 5.  Doing so enables us to selectively access each of the elements in row 4 of array B.  Each time we access an element of this row, we set it’s value to 10.  Now, whatever value was previously located in each of the fourth row elements is lost because the FOR loop assigns each element of row 4 to a new value:  10.</a:t>
            </a:r>
          </a:p>
        </p:txBody>
      </p:sp>
      <p:cxnSp>
        <p:nvCxnSpPr>
          <p:cNvPr id="76" name="Straight Arrow Connector 75"/>
          <p:cNvCxnSpPr/>
          <p:nvPr/>
        </p:nvCxnSpPr>
        <p:spPr>
          <a:xfrm flipH="1">
            <a:off x="6400800" y="2755900"/>
            <a:ext cx="9144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2242" name="TextBox 76"/>
          <p:cNvSpPr txBox="1">
            <a:spLocks noChangeArrowheads="1"/>
          </p:cNvSpPr>
          <p:nvPr/>
        </p:nvSpPr>
        <p:spPr bwMode="auto">
          <a:xfrm>
            <a:off x="7280275" y="2589213"/>
            <a:ext cx="1082675" cy="306387"/>
          </a:xfrm>
          <a:prstGeom prst="rect">
            <a:avLst/>
          </a:prstGeom>
          <a:noFill/>
          <a:ln w="9525">
            <a:noFill/>
            <a:miter lim="800000"/>
            <a:headEnd/>
            <a:tailEnd/>
          </a:ln>
        </p:spPr>
        <p:txBody>
          <a:bodyPr wrap="none">
            <a:spAutoFit/>
          </a:bodyPr>
          <a:lstStyle/>
          <a:p>
            <a:r>
              <a:rPr lang="en-US" sz="1400">
                <a:solidFill>
                  <a:srgbClr val="FF0000"/>
                </a:solidFill>
              </a:rPr>
              <a:t>or, n = [1:5]</a:t>
            </a: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Text Box 2"/>
          <p:cNvSpPr txBox="1">
            <a:spLocks noChangeArrowheads="1"/>
          </p:cNvSpPr>
          <p:nvPr/>
        </p:nvSpPr>
        <p:spPr bwMode="auto">
          <a:xfrm>
            <a:off x="1422400" y="76200"/>
            <a:ext cx="6286500" cy="523875"/>
          </a:xfrm>
          <a:prstGeom prst="rect">
            <a:avLst/>
          </a:prstGeom>
          <a:noFill/>
          <a:ln w="9525">
            <a:noFill/>
            <a:miter lim="800000"/>
            <a:headEnd/>
            <a:tailEnd/>
          </a:ln>
        </p:spPr>
        <p:txBody>
          <a:bodyPr wrap="none">
            <a:spAutoFit/>
          </a:bodyPr>
          <a:lstStyle/>
          <a:p>
            <a:pPr algn="ctr"/>
            <a:r>
              <a:rPr lang="en-US" sz="2800" b="1"/>
              <a:t>DNFL: Accessing Pieces of a Matrix</a:t>
            </a:r>
          </a:p>
        </p:txBody>
      </p:sp>
      <p:sp>
        <p:nvSpPr>
          <p:cNvPr id="223234" name="Rectangle 2"/>
          <p:cNvSpPr>
            <a:spLocks noChangeArrowheads="1"/>
          </p:cNvSpPr>
          <p:nvPr/>
        </p:nvSpPr>
        <p:spPr bwMode="auto">
          <a:xfrm>
            <a:off x="1122363" y="2203450"/>
            <a:ext cx="457200" cy="457200"/>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223235" name="Rectangle 3"/>
          <p:cNvSpPr>
            <a:spLocks noChangeArrowheads="1"/>
          </p:cNvSpPr>
          <p:nvPr/>
        </p:nvSpPr>
        <p:spPr bwMode="auto">
          <a:xfrm>
            <a:off x="16557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3236" name="Rectangle 4"/>
          <p:cNvSpPr>
            <a:spLocks noChangeArrowheads="1"/>
          </p:cNvSpPr>
          <p:nvPr/>
        </p:nvSpPr>
        <p:spPr bwMode="auto">
          <a:xfrm>
            <a:off x="2189163" y="2203450"/>
            <a:ext cx="457200" cy="457200"/>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223237" name="Rectangle 5"/>
          <p:cNvSpPr>
            <a:spLocks noChangeArrowheads="1"/>
          </p:cNvSpPr>
          <p:nvPr/>
        </p:nvSpPr>
        <p:spPr bwMode="auto">
          <a:xfrm>
            <a:off x="27225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3238" name="Rectangle 6"/>
          <p:cNvSpPr>
            <a:spLocks noChangeArrowheads="1"/>
          </p:cNvSpPr>
          <p:nvPr/>
        </p:nvSpPr>
        <p:spPr bwMode="auto">
          <a:xfrm>
            <a:off x="3255963" y="2203450"/>
            <a:ext cx="457200" cy="457200"/>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223239" name="Rectangle 7"/>
          <p:cNvSpPr>
            <a:spLocks noChangeArrowheads="1"/>
          </p:cNvSpPr>
          <p:nvPr/>
        </p:nvSpPr>
        <p:spPr bwMode="auto">
          <a:xfrm>
            <a:off x="11223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3240" name="Rectangle 8"/>
          <p:cNvSpPr>
            <a:spLocks noChangeArrowheads="1"/>
          </p:cNvSpPr>
          <p:nvPr/>
        </p:nvSpPr>
        <p:spPr bwMode="auto">
          <a:xfrm>
            <a:off x="16557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3241" name="Rectangle 9"/>
          <p:cNvSpPr>
            <a:spLocks noChangeArrowheads="1"/>
          </p:cNvSpPr>
          <p:nvPr/>
        </p:nvSpPr>
        <p:spPr bwMode="auto">
          <a:xfrm>
            <a:off x="21891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3242" name="Rectangle 10"/>
          <p:cNvSpPr>
            <a:spLocks noChangeArrowheads="1"/>
          </p:cNvSpPr>
          <p:nvPr/>
        </p:nvSpPr>
        <p:spPr bwMode="auto">
          <a:xfrm>
            <a:off x="27225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3243" name="Rectangle 11"/>
          <p:cNvSpPr>
            <a:spLocks noChangeArrowheads="1"/>
          </p:cNvSpPr>
          <p:nvPr/>
        </p:nvSpPr>
        <p:spPr bwMode="auto">
          <a:xfrm>
            <a:off x="32559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3244" name="Rectangle 12"/>
          <p:cNvSpPr>
            <a:spLocks noChangeArrowheads="1"/>
          </p:cNvSpPr>
          <p:nvPr/>
        </p:nvSpPr>
        <p:spPr bwMode="auto">
          <a:xfrm>
            <a:off x="1122363" y="3275013"/>
            <a:ext cx="457200" cy="457200"/>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223245" name="Rectangle 13"/>
          <p:cNvSpPr>
            <a:spLocks noChangeArrowheads="1"/>
          </p:cNvSpPr>
          <p:nvPr/>
        </p:nvSpPr>
        <p:spPr bwMode="auto">
          <a:xfrm>
            <a:off x="16557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3246" name="Rectangle 14"/>
          <p:cNvSpPr>
            <a:spLocks noChangeArrowheads="1"/>
          </p:cNvSpPr>
          <p:nvPr/>
        </p:nvSpPr>
        <p:spPr bwMode="auto">
          <a:xfrm>
            <a:off x="2189163" y="3275013"/>
            <a:ext cx="457200" cy="457200"/>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223247" name="Rectangle 15"/>
          <p:cNvSpPr>
            <a:spLocks noChangeArrowheads="1"/>
          </p:cNvSpPr>
          <p:nvPr/>
        </p:nvSpPr>
        <p:spPr bwMode="auto">
          <a:xfrm>
            <a:off x="27225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3248" name="Rectangle 16"/>
          <p:cNvSpPr>
            <a:spLocks noChangeArrowheads="1"/>
          </p:cNvSpPr>
          <p:nvPr/>
        </p:nvSpPr>
        <p:spPr bwMode="auto">
          <a:xfrm>
            <a:off x="3255963" y="3275013"/>
            <a:ext cx="457200" cy="457200"/>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223249" name="Rectangle 17"/>
          <p:cNvSpPr>
            <a:spLocks noChangeArrowheads="1"/>
          </p:cNvSpPr>
          <p:nvPr/>
        </p:nvSpPr>
        <p:spPr bwMode="auto">
          <a:xfrm>
            <a:off x="11223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23250" name="Rectangle 18"/>
          <p:cNvSpPr>
            <a:spLocks noChangeArrowheads="1"/>
          </p:cNvSpPr>
          <p:nvPr/>
        </p:nvSpPr>
        <p:spPr bwMode="auto">
          <a:xfrm>
            <a:off x="16557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23251" name="Rectangle 19"/>
          <p:cNvSpPr>
            <a:spLocks noChangeArrowheads="1"/>
          </p:cNvSpPr>
          <p:nvPr/>
        </p:nvSpPr>
        <p:spPr bwMode="auto">
          <a:xfrm>
            <a:off x="21891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23252" name="Rectangle 20"/>
          <p:cNvSpPr>
            <a:spLocks noChangeArrowheads="1"/>
          </p:cNvSpPr>
          <p:nvPr/>
        </p:nvSpPr>
        <p:spPr bwMode="auto">
          <a:xfrm>
            <a:off x="27225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23253" name="Rectangle 21"/>
          <p:cNvSpPr>
            <a:spLocks noChangeArrowheads="1"/>
          </p:cNvSpPr>
          <p:nvPr/>
        </p:nvSpPr>
        <p:spPr bwMode="auto">
          <a:xfrm>
            <a:off x="32559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23254" name="Rectangle 22"/>
          <p:cNvSpPr>
            <a:spLocks noChangeArrowheads="1"/>
          </p:cNvSpPr>
          <p:nvPr/>
        </p:nvSpPr>
        <p:spPr bwMode="auto">
          <a:xfrm>
            <a:off x="1122363" y="4356100"/>
            <a:ext cx="457200" cy="457200"/>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223255" name="Rectangle 23"/>
          <p:cNvSpPr>
            <a:spLocks noChangeArrowheads="1"/>
          </p:cNvSpPr>
          <p:nvPr/>
        </p:nvSpPr>
        <p:spPr bwMode="auto">
          <a:xfrm>
            <a:off x="16557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3256" name="Rectangle 24"/>
          <p:cNvSpPr>
            <a:spLocks noChangeArrowheads="1"/>
          </p:cNvSpPr>
          <p:nvPr/>
        </p:nvSpPr>
        <p:spPr bwMode="auto">
          <a:xfrm>
            <a:off x="2189163" y="4356100"/>
            <a:ext cx="457200" cy="457200"/>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223257" name="Rectangle 25"/>
          <p:cNvSpPr>
            <a:spLocks noChangeArrowheads="1"/>
          </p:cNvSpPr>
          <p:nvPr/>
        </p:nvSpPr>
        <p:spPr bwMode="auto">
          <a:xfrm>
            <a:off x="27225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3258" name="Rectangle 26"/>
          <p:cNvSpPr>
            <a:spLocks noChangeArrowheads="1"/>
          </p:cNvSpPr>
          <p:nvPr/>
        </p:nvSpPr>
        <p:spPr bwMode="auto">
          <a:xfrm>
            <a:off x="3255963" y="4356100"/>
            <a:ext cx="457200" cy="457200"/>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223259" name="Line 27"/>
          <p:cNvSpPr>
            <a:spLocks noChangeShapeType="1"/>
          </p:cNvSpPr>
          <p:nvPr/>
        </p:nvSpPr>
        <p:spPr bwMode="auto">
          <a:xfrm>
            <a:off x="1122363" y="1993900"/>
            <a:ext cx="2590800" cy="0"/>
          </a:xfrm>
          <a:prstGeom prst="line">
            <a:avLst/>
          </a:prstGeom>
          <a:noFill/>
          <a:ln w="9525">
            <a:solidFill>
              <a:schemeClr val="tx1"/>
            </a:solidFill>
            <a:round/>
            <a:headEnd/>
            <a:tailEnd type="triangle" w="med" len="med"/>
          </a:ln>
        </p:spPr>
        <p:txBody>
          <a:bodyPr/>
          <a:lstStyle/>
          <a:p>
            <a:endParaRPr lang="en-US"/>
          </a:p>
        </p:txBody>
      </p:sp>
      <p:sp>
        <p:nvSpPr>
          <p:cNvPr id="223260" name="Text Box 28"/>
          <p:cNvSpPr txBox="1">
            <a:spLocks noChangeArrowheads="1"/>
          </p:cNvSpPr>
          <p:nvPr/>
        </p:nvSpPr>
        <p:spPr bwMode="auto">
          <a:xfrm>
            <a:off x="1927225" y="1828800"/>
            <a:ext cx="1019175" cy="276225"/>
          </a:xfrm>
          <a:prstGeom prst="rect">
            <a:avLst/>
          </a:prstGeom>
          <a:solidFill>
            <a:schemeClr val="bg1"/>
          </a:solidFill>
          <a:ln w="9525">
            <a:noFill/>
            <a:miter lim="800000"/>
            <a:headEnd/>
            <a:tailEnd/>
          </a:ln>
        </p:spPr>
        <p:txBody>
          <a:bodyPr wrap="none">
            <a:spAutoFit/>
          </a:bodyPr>
          <a:lstStyle/>
          <a:p>
            <a:r>
              <a:rPr lang="en-US" sz="1200"/>
              <a:t>Columns (n)</a:t>
            </a:r>
          </a:p>
        </p:txBody>
      </p:sp>
      <p:sp>
        <p:nvSpPr>
          <p:cNvPr id="223261" name="Line 29"/>
          <p:cNvSpPr>
            <a:spLocks noChangeShapeType="1"/>
          </p:cNvSpPr>
          <p:nvPr/>
        </p:nvSpPr>
        <p:spPr bwMode="auto">
          <a:xfrm>
            <a:off x="741363" y="2146300"/>
            <a:ext cx="0" cy="2667000"/>
          </a:xfrm>
          <a:prstGeom prst="line">
            <a:avLst/>
          </a:prstGeom>
          <a:noFill/>
          <a:ln w="9525">
            <a:solidFill>
              <a:schemeClr val="tx1"/>
            </a:solidFill>
            <a:round/>
            <a:headEnd/>
            <a:tailEnd type="triangle" w="med" len="med"/>
          </a:ln>
        </p:spPr>
        <p:txBody>
          <a:bodyPr/>
          <a:lstStyle/>
          <a:p>
            <a:endParaRPr lang="en-US"/>
          </a:p>
        </p:txBody>
      </p:sp>
      <p:sp>
        <p:nvSpPr>
          <p:cNvPr id="223262" name="Text Box 30"/>
          <p:cNvSpPr txBox="1">
            <a:spLocks noChangeArrowheads="1"/>
          </p:cNvSpPr>
          <p:nvPr/>
        </p:nvSpPr>
        <p:spPr bwMode="auto">
          <a:xfrm>
            <a:off x="254000" y="3319463"/>
            <a:ext cx="842963" cy="276225"/>
          </a:xfrm>
          <a:prstGeom prst="rect">
            <a:avLst/>
          </a:prstGeom>
          <a:solidFill>
            <a:schemeClr val="bg1"/>
          </a:solidFill>
          <a:ln w="9525">
            <a:noFill/>
            <a:miter lim="800000"/>
            <a:headEnd/>
            <a:tailEnd/>
          </a:ln>
        </p:spPr>
        <p:txBody>
          <a:bodyPr wrap="none">
            <a:spAutoFit/>
          </a:bodyPr>
          <a:lstStyle/>
          <a:p>
            <a:pPr algn="ctr"/>
            <a:r>
              <a:rPr lang="en-US" sz="1200"/>
              <a:t>Rows (m)</a:t>
            </a:r>
          </a:p>
        </p:txBody>
      </p:sp>
      <p:sp>
        <p:nvSpPr>
          <p:cNvPr id="223263" name="Text Box 31"/>
          <p:cNvSpPr txBox="1">
            <a:spLocks noChangeArrowheads="1"/>
          </p:cNvSpPr>
          <p:nvPr/>
        </p:nvSpPr>
        <p:spPr bwMode="auto">
          <a:xfrm>
            <a:off x="4343400" y="1752600"/>
            <a:ext cx="4267200" cy="2047875"/>
          </a:xfrm>
          <a:prstGeom prst="rect">
            <a:avLst/>
          </a:prstGeom>
          <a:noFill/>
          <a:ln w="9525">
            <a:noFill/>
            <a:miter lim="800000"/>
            <a:headEnd/>
            <a:tailEnd/>
          </a:ln>
        </p:spPr>
        <p:txBody>
          <a:bodyPr>
            <a:spAutoFit/>
          </a:bodyPr>
          <a:lstStyle/>
          <a:p>
            <a:r>
              <a:rPr lang="en-US" sz="1600" b="1"/>
              <a:t>Accessing the value of all the yellow colored elements and printing them out:</a:t>
            </a:r>
          </a:p>
          <a:p>
            <a:endParaRPr lang="en-US" sz="1600" b="1"/>
          </a:p>
          <a:p>
            <a:r>
              <a:rPr lang="en-US" sz="1600" b="1"/>
              <a:t>	</a:t>
            </a:r>
            <a:r>
              <a:rPr lang="en-US" sz="1600" b="1">
                <a:solidFill>
                  <a:srgbClr val="0066FF"/>
                </a:solidFill>
              </a:rPr>
              <a:t>for</a:t>
            </a:r>
            <a:r>
              <a:rPr lang="en-US" sz="1600"/>
              <a:t> m = [1, 3, 5]</a:t>
            </a:r>
          </a:p>
          <a:p>
            <a:r>
              <a:rPr lang="en-US" sz="1600"/>
              <a:t>   	     </a:t>
            </a:r>
            <a:r>
              <a:rPr lang="en-US" sz="1600" b="1">
                <a:solidFill>
                  <a:srgbClr val="0066FF"/>
                </a:solidFill>
              </a:rPr>
              <a:t>for</a:t>
            </a:r>
            <a:r>
              <a:rPr lang="en-US" sz="1600"/>
              <a:t> n = [1, 3, 5]</a:t>
            </a:r>
          </a:p>
          <a:p>
            <a:r>
              <a:rPr lang="en-US" sz="1600"/>
              <a:t>       	          B(m, n)</a:t>
            </a:r>
          </a:p>
          <a:p>
            <a:r>
              <a:rPr lang="en-US" sz="1600"/>
              <a:t>	     </a:t>
            </a:r>
            <a:r>
              <a:rPr lang="en-US" sz="1600" b="1">
                <a:solidFill>
                  <a:srgbClr val="0066FF"/>
                </a:solidFill>
              </a:rPr>
              <a:t>end</a:t>
            </a:r>
          </a:p>
          <a:p>
            <a:r>
              <a:rPr lang="en-US" sz="1600"/>
              <a:t>   	</a:t>
            </a:r>
            <a:r>
              <a:rPr lang="en-US" sz="1600" b="1">
                <a:solidFill>
                  <a:srgbClr val="0066FF"/>
                </a:solidFill>
              </a:rPr>
              <a:t>end</a:t>
            </a:r>
          </a:p>
        </p:txBody>
      </p:sp>
      <p:sp>
        <p:nvSpPr>
          <p:cNvPr id="223264" name="Text Box 32"/>
          <p:cNvSpPr txBox="1">
            <a:spLocks noChangeArrowheads="1"/>
          </p:cNvSpPr>
          <p:nvPr/>
        </p:nvSpPr>
        <p:spPr bwMode="auto">
          <a:xfrm>
            <a:off x="4343400" y="4159250"/>
            <a:ext cx="4114800" cy="2047875"/>
          </a:xfrm>
          <a:prstGeom prst="rect">
            <a:avLst/>
          </a:prstGeom>
          <a:noFill/>
          <a:ln w="9525">
            <a:noFill/>
            <a:miter lim="800000"/>
            <a:headEnd/>
            <a:tailEnd/>
          </a:ln>
        </p:spPr>
        <p:txBody>
          <a:bodyPr>
            <a:spAutoFit/>
          </a:bodyPr>
          <a:lstStyle/>
          <a:p>
            <a:r>
              <a:rPr lang="en-US" sz="1600" b="1"/>
              <a:t>Here, the FOR loop assigns the row index m and the column index n to values from the list, as we know.  But those values aren’t necessarily in sequential order.  The result is that we access NONSEQUENTIAL elements of array B.  In this case, we access the yellow elements, and print them out.</a:t>
            </a: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Text Box 2"/>
          <p:cNvSpPr txBox="1">
            <a:spLocks noChangeArrowheads="1"/>
          </p:cNvSpPr>
          <p:nvPr/>
        </p:nvSpPr>
        <p:spPr bwMode="auto">
          <a:xfrm>
            <a:off x="1422400" y="76200"/>
            <a:ext cx="6286500" cy="523875"/>
          </a:xfrm>
          <a:prstGeom prst="rect">
            <a:avLst/>
          </a:prstGeom>
          <a:noFill/>
          <a:ln w="9525">
            <a:noFill/>
            <a:miter lim="800000"/>
            <a:headEnd/>
            <a:tailEnd/>
          </a:ln>
        </p:spPr>
        <p:txBody>
          <a:bodyPr wrap="none">
            <a:spAutoFit/>
          </a:bodyPr>
          <a:lstStyle/>
          <a:p>
            <a:pPr algn="ctr"/>
            <a:r>
              <a:rPr lang="en-US" sz="2800" b="1"/>
              <a:t>DNFL: Accessing Pieces of a Matrix</a:t>
            </a:r>
          </a:p>
        </p:txBody>
      </p:sp>
      <p:sp>
        <p:nvSpPr>
          <p:cNvPr id="224258" name="Rectangle 2"/>
          <p:cNvSpPr>
            <a:spLocks noChangeArrowheads="1"/>
          </p:cNvSpPr>
          <p:nvPr/>
        </p:nvSpPr>
        <p:spPr bwMode="auto">
          <a:xfrm>
            <a:off x="1122363" y="22034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4259" name="Rectangle 3"/>
          <p:cNvSpPr>
            <a:spLocks noChangeArrowheads="1"/>
          </p:cNvSpPr>
          <p:nvPr/>
        </p:nvSpPr>
        <p:spPr bwMode="auto">
          <a:xfrm>
            <a:off x="1655763" y="22034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4260" name="Rectangle 4"/>
          <p:cNvSpPr>
            <a:spLocks noChangeArrowheads="1"/>
          </p:cNvSpPr>
          <p:nvPr/>
        </p:nvSpPr>
        <p:spPr bwMode="auto">
          <a:xfrm>
            <a:off x="2189163" y="22034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4261" name="Rectangle 5"/>
          <p:cNvSpPr>
            <a:spLocks noChangeArrowheads="1"/>
          </p:cNvSpPr>
          <p:nvPr/>
        </p:nvSpPr>
        <p:spPr bwMode="auto">
          <a:xfrm>
            <a:off x="2722563" y="22034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4262" name="Rectangle 6"/>
          <p:cNvSpPr>
            <a:spLocks noChangeArrowheads="1"/>
          </p:cNvSpPr>
          <p:nvPr/>
        </p:nvSpPr>
        <p:spPr bwMode="auto">
          <a:xfrm>
            <a:off x="3255963" y="22034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4263" name="Rectangle 7"/>
          <p:cNvSpPr>
            <a:spLocks noChangeArrowheads="1"/>
          </p:cNvSpPr>
          <p:nvPr/>
        </p:nvSpPr>
        <p:spPr bwMode="auto">
          <a:xfrm>
            <a:off x="1122363" y="27368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4264" name="Rectangle 8"/>
          <p:cNvSpPr>
            <a:spLocks noChangeArrowheads="1"/>
          </p:cNvSpPr>
          <p:nvPr/>
        </p:nvSpPr>
        <p:spPr bwMode="auto">
          <a:xfrm>
            <a:off x="1655763" y="27368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4265" name="Rectangle 9"/>
          <p:cNvSpPr>
            <a:spLocks noChangeArrowheads="1"/>
          </p:cNvSpPr>
          <p:nvPr/>
        </p:nvSpPr>
        <p:spPr bwMode="auto">
          <a:xfrm>
            <a:off x="2189163" y="27368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4266" name="Rectangle 10"/>
          <p:cNvSpPr>
            <a:spLocks noChangeArrowheads="1"/>
          </p:cNvSpPr>
          <p:nvPr/>
        </p:nvSpPr>
        <p:spPr bwMode="auto">
          <a:xfrm>
            <a:off x="2722563" y="27368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4267" name="Rectangle 11"/>
          <p:cNvSpPr>
            <a:spLocks noChangeArrowheads="1"/>
          </p:cNvSpPr>
          <p:nvPr/>
        </p:nvSpPr>
        <p:spPr bwMode="auto">
          <a:xfrm>
            <a:off x="3255963" y="27368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4268" name="Rectangle 12"/>
          <p:cNvSpPr>
            <a:spLocks noChangeArrowheads="1"/>
          </p:cNvSpPr>
          <p:nvPr/>
        </p:nvSpPr>
        <p:spPr bwMode="auto">
          <a:xfrm>
            <a:off x="1122363" y="3275013"/>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4269" name="Rectangle 13"/>
          <p:cNvSpPr>
            <a:spLocks noChangeArrowheads="1"/>
          </p:cNvSpPr>
          <p:nvPr/>
        </p:nvSpPr>
        <p:spPr bwMode="auto">
          <a:xfrm>
            <a:off x="1655763" y="3275013"/>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4270" name="Rectangle 14"/>
          <p:cNvSpPr>
            <a:spLocks noChangeArrowheads="1"/>
          </p:cNvSpPr>
          <p:nvPr/>
        </p:nvSpPr>
        <p:spPr bwMode="auto">
          <a:xfrm>
            <a:off x="2189163" y="3275013"/>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4271" name="Rectangle 15"/>
          <p:cNvSpPr>
            <a:spLocks noChangeArrowheads="1"/>
          </p:cNvSpPr>
          <p:nvPr/>
        </p:nvSpPr>
        <p:spPr bwMode="auto">
          <a:xfrm>
            <a:off x="2722563" y="3275013"/>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4272" name="Rectangle 16"/>
          <p:cNvSpPr>
            <a:spLocks noChangeArrowheads="1"/>
          </p:cNvSpPr>
          <p:nvPr/>
        </p:nvSpPr>
        <p:spPr bwMode="auto">
          <a:xfrm>
            <a:off x="3255963" y="3275013"/>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4273" name="Rectangle 17"/>
          <p:cNvSpPr>
            <a:spLocks noChangeArrowheads="1"/>
          </p:cNvSpPr>
          <p:nvPr/>
        </p:nvSpPr>
        <p:spPr bwMode="auto">
          <a:xfrm>
            <a:off x="11223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24274" name="Rectangle 18"/>
          <p:cNvSpPr>
            <a:spLocks noChangeArrowheads="1"/>
          </p:cNvSpPr>
          <p:nvPr/>
        </p:nvSpPr>
        <p:spPr bwMode="auto">
          <a:xfrm>
            <a:off x="16557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24275" name="Rectangle 19"/>
          <p:cNvSpPr>
            <a:spLocks noChangeArrowheads="1"/>
          </p:cNvSpPr>
          <p:nvPr/>
        </p:nvSpPr>
        <p:spPr bwMode="auto">
          <a:xfrm>
            <a:off x="21891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24276" name="Rectangle 20"/>
          <p:cNvSpPr>
            <a:spLocks noChangeArrowheads="1"/>
          </p:cNvSpPr>
          <p:nvPr/>
        </p:nvSpPr>
        <p:spPr bwMode="auto">
          <a:xfrm>
            <a:off x="27225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24277" name="Rectangle 21"/>
          <p:cNvSpPr>
            <a:spLocks noChangeArrowheads="1"/>
          </p:cNvSpPr>
          <p:nvPr/>
        </p:nvSpPr>
        <p:spPr bwMode="auto">
          <a:xfrm>
            <a:off x="32559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24278" name="Rectangle 22"/>
          <p:cNvSpPr>
            <a:spLocks noChangeArrowheads="1"/>
          </p:cNvSpPr>
          <p:nvPr/>
        </p:nvSpPr>
        <p:spPr bwMode="auto">
          <a:xfrm>
            <a:off x="11223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4279" name="Rectangle 23"/>
          <p:cNvSpPr>
            <a:spLocks noChangeArrowheads="1"/>
          </p:cNvSpPr>
          <p:nvPr/>
        </p:nvSpPr>
        <p:spPr bwMode="auto">
          <a:xfrm>
            <a:off x="16557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4280" name="Rectangle 24"/>
          <p:cNvSpPr>
            <a:spLocks noChangeArrowheads="1"/>
          </p:cNvSpPr>
          <p:nvPr/>
        </p:nvSpPr>
        <p:spPr bwMode="auto">
          <a:xfrm>
            <a:off x="21891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4281" name="Rectangle 25"/>
          <p:cNvSpPr>
            <a:spLocks noChangeArrowheads="1"/>
          </p:cNvSpPr>
          <p:nvPr/>
        </p:nvSpPr>
        <p:spPr bwMode="auto">
          <a:xfrm>
            <a:off x="27225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4282" name="Rectangle 26"/>
          <p:cNvSpPr>
            <a:spLocks noChangeArrowheads="1"/>
          </p:cNvSpPr>
          <p:nvPr/>
        </p:nvSpPr>
        <p:spPr bwMode="auto">
          <a:xfrm>
            <a:off x="32559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4283" name="Line 27"/>
          <p:cNvSpPr>
            <a:spLocks noChangeShapeType="1"/>
          </p:cNvSpPr>
          <p:nvPr/>
        </p:nvSpPr>
        <p:spPr bwMode="auto">
          <a:xfrm>
            <a:off x="1122363" y="1993900"/>
            <a:ext cx="2590800" cy="0"/>
          </a:xfrm>
          <a:prstGeom prst="line">
            <a:avLst/>
          </a:prstGeom>
          <a:noFill/>
          <a:ln w="9525">
            <a:solidFill>
              <a:schemeClr val="tx1"/>
            </a:solidFill>
            <a:round/>
            <a:headEnd/>
            <a:tailEnd type="triangle" w="med" len="med"/>
          </a:ln>
        </p:spPr>
        <p:txBody>
          <a:bodyPr/>
          <a:lstStyle/>
          <a:p>
            <a:endParaRPr lang="en-US"/>
          </a:p>
        </p:txBody>
      </p:sp>
      <p:sp>
        <p:nvSpPr>
          <p:cNvPr id="224284" name="Text Box 28"/>
          <p:cNvSpPr txBox="1">
            <a:spLocks noChangeArrowheads="1"/>
          </p:cNvSpPr>
          <p:nvPr/>
        </p:nvSpPr>
        <p:spPr bwMode="auto">
          <a:xfrm>
            <a:off x="1927225" y="1828800"/>
            <a:ext cx="1019175" cy="276225"/>
          </a:xfrm>
          <a:prstGeom prst="rect">
            <a:avLst/>
          </a:prstGeom>
          <a:solidFill>
            <a:schemeClr val="bg1"/>
          </a:solidFill>
          <a:ln w="9525">
            <a:noFill/>
            <a:miter lim="800000"/>
            <a:headEnd/>
            <a:tailEnd/>
          </a:ln>
        </p:spPr>
        <p:txBody>
          <a:bodyPr wrap="none">
            <a:spAutoFit/>
          </a:bodyPr>
          <a:lstStyle/>
          <a:p>
            <a:r>
              <a:rPr lang="en-US" sz="1200"/>
              <a:t>Columns (n)</a:t>
            </a:r>
          </a:p>
        </p:txBody>
      </p:sp>
      <p:sp>
        <p:nvSpPr>
          <p:cNvPr id="224285" name="Line 29"/>
          <p:cNvSpPr>
            <a:spLocks noChangeShapeType="1"/>
          </p:cNvSpPr>
          <p:nvPr/>
        </p:nvSpPr>
        <p:spPr bwMode="auto">
          <a:xfrm>
            <a:off x="741363" y="2146300"/>
            <a:ext cx="0" cy="2667000"/>
          </a:xfrm>
          <a:prstGeom prst="line">
            <a:avLst/>
          </a:prstGeom>
          <a:noFill/>
          <a:ln w="9525">
            <a:solidFill>
              <a:schemeClr val="tx1"/>
            </a:solidFill>
            <a:round/>
            <a:headEnd/>
            <a:tailEnd type="triangle" w="med" len="med"/>
          </a:ln>
        </p:spPr>
        <p:txBody>
          <a:bodyPr/>
          <a:lstStyle/>
          <a:p>
            <a:endParaRPr lang="en-US"/>
          </a:p>
        </p:txBody>
      </p:sp>
      <p:sp>
        <p:nvSpPr>
          <p:cNvPr id="224286" name="Text Box 30"/>
          <p:cNvSpPr txBox="1">
            <a:spLocks noChangeArrowheads="1"/>
          </p:cNvSpPr>
          <p:nvPr/>
        </p:nvSpPr>
        <p:spPr bwMode="auto">
          <a:xfrm>
            <a:off x="254000" y="3319463"/>
            <a:ext cx="842963" cy="276225"/>
          </a:xfrm>
          <a:prstGeom prst="rect">
            <a:avLst/>
          </a:prstGeom>
          <a:solidFill>
            <a:schemeClr val="bg1"/>
          </a:solidFill>
          <a:ln w="9525">
            <a:noFill/>
            <a:miter lim="800000"/>
            <a:headEnd/>
            <a:tailEnd/>
          </a:ln>
        </p:spPr>
        <p:txBody>
          <a:bodyPr wrap="none">
            <a:spAutoFit/>
          </a:bodyPr>
          <a:lstStyle/>
          <a:p>
            <a:pPr algn="ctr"/>
            <a:r>
              <a:rPr lang="en-US" sz="1200"/>
              <a:t>Rows (m)</a:t>
            </a:r>
          </a:p>
        </p:txBody>
      </p:sp>
      <p:sp>
        <p:nvSpPr>
          <p:cNvPr id="224287" name="Text Box 31"/>
          <p:cNvSpPr txBox="1">
            <a:spLocks noChangeArrowheads="1"/>
          </p:cNvSpPr>
          <p:nvPr/>
        </p:nvSpPr>
        <p:spPr bwMode="auto">
          <a:xfrm>
            <a:off x="4343400" y="1752600"/>
            <a:ext cx="4267200" cy="2185988"/>
          </a:xfrm>
          <a:prstGeom prst="rect">
            <a:avLst/>
          </a:prstGeom>
          <a:noFill/>
          <a:ln w="9525">
            <a:noFill/>
            <a:miter lim="800000"/>
            <a:headEnd/>
            <a:tailEnd/>
          </a:ln>
        </p:spPr>
        <p:txBody>
          <a:bodyPr>
            <a:spAutoFit/>
          </a:bodyPr>
          <a:lstStyle/>
          <a:p>
            <a:r>
              <a:rPr lang="en-US" sz="1600" b="1"/>
              <a:t>Accessing all the green colored elements (and in this case, printing them out):</a:t>
            </a:r>
          </a:p>
          <a:p>
            <a:endParaRPr lang="en-US" sz="1600" b="1"/>
          </a:p>
          <a:p>
            <a:r>
              <a:rPr lang="en-US"/>
              <a:t>   	</a:t>
            </a:r>
            <a:r>
              <a:rPr lang="en-US" sz="1600" b="1">
                <a:solidFill>
                  <a:srgbClr val="0066FF"/>
                </a:solidFill>
              </a:rPr>
              <a:t>for</a:t>
            </a:r>
            <a:r>
              <a:rPr lang="en-US" sz="1600"/>
              <a:t> m = 1:3</a:t>
            </a:r>
          </a:p>
          <a:p>
            <a:r>
              <a:rPr lang="en-US" sz="1600"/>
              <a:t>	     </a:t>
            </a:r>
            <a:r>
              <a:rPr lang="en-US" sz="1600" b="1">
                <a:solidFill>
                  <a:srgbClr val="0066FF"/>
                </a:solidFill>
              </a:rPr>
              <a:t>for</a:t>
            </a:r>
            <a:r>
              <a:rPr lang="en-US" sz="1600">
                <a:solidFill>
                  <a:srgbClr val="0066FF"/>
                </a:solidFill>
              </a:rPr>
              <a:t> </a:t>
            </a:r>
            <a:r>
              <a:rPr lang="en-US" sz="1600"/>
              <a:t>n = 1:5</a:t>
            </a:r>
          </a:p>
          <a:p>
            <a:r>
              <a:rPr lang="en-US" sz="1600"/>
              <a:t>       	          B(m,n)</a:t>
            </a:r>
          </a:p>
          <a:p>
            <a:r>
              <a:rPr lang="en-US" sz="1600"/>
              <a:t>	     </a:t>
            </a:r>
            <a:r>
              <a:rPr lang="en-US" sz="1600" b="1">
                <a:solidFill>
                  <a:srgbClr val="0066FF"/>
                </a:solidFill>
              </a:rPr>
              <a:t>end</a:t>
            </a:r>
          </a:p>
          <a:p>
            <a:r>
              <a:rPr lang="en-US" sz="1600"/>
              <a:t>   	</a:t>
            </a:r>
            <a:r>
              <a:rPr lang="en-US" sz="1600" b="1">
                <a:solidFill>
                  <a:srgbClr val="0066FF"/>
                </a:solidFill>
              </a:rPr>
              <a:t>end</a:t>
            </a:r>
          </a:p>
        </p:txBody>
      </p:sp>
      <p:sp>
        <p:nvSpPr>
          <p:cNvPr id="224288" name="Text Box 32"/>
          <p:cNvSpPr txBox="1">
            <a:spLocks noChangeArrowheads="1"/>
          </p:cNvSpPr>
          <p:nvPr/>
        </p:nvSpPr>
        <p:spPr bwMode="auto">
          <a:xfrm>
            <a:off x="4343400" y="4203700"/>
            <a:ext cx="4191000" cy="1323975"/>
          </a:xfrm>
          <a:prstGeom prst="rect">
            <a:avLst/>
          </a:prstGeom>
          <a:noFill/>
          <a:ln w="9525">
            <a:noFill/>
            <a:miter lim="800000"/>
            <a:headEnd/>
            <a:tailEnd/>
          </a:ln>
        </p:spPr>
        <p:txBody>
          <a:bodyPr>
            <a:spAutoFit/>
          </a:bodyPr>
          <a:lstStyle/>
          <a:p>
            <a:r>
              <a:rPr lang="en-US" sz="1600" b="1"/>
              <a:t>Here’s a </a:t>
            </a:r>
            <a:r>
              <a:rPr lang="en-US" sz="1600" b="1">
                <a:solidFill>
                  <a:srgbClr val="FF0000"/>
                </a:solidFill>
              </a:rPr>
              <a:t>much</a:t>
            </a:r>
            <a:r>
              <a:rPr lang="en-US" sz="1600" b="1"/>
              <a:t> easier way to access the green colored elements, and, avoids the above DNFL:</a:t>
            </a:r>
          </a:p>
          <a:p>
            <a:endParaRPr lang="en-US" sz="1600" b="1"/>
          </a:p>
          <a:p>
            <a:r>
              <a:rPr lang="en-US" sz="1600" b="1"/>
              <a:t>C = B(1:3, 1:5)</a:t>
            </a:r>
          </a:p>
        </p:txBody>
      </p:sp>
      <p:cxnSp>
        <p:nvCxnSpPr>
          <p:cNvPr id="104" name="Straight Arrow Connector 103"/>
          <p:cNvCxnSpPr/>
          <p:nvPr/>
        </p:nvCxnSpPr>
        <p:spPr>
          <a:xfrm flipH="1">
            <a:off x="6442075" y="2755900"/>
            <a:ext cx="9144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flipH="1">
            <a:off x="6670675" y="3013075"/>
            <a:ext cx="914400" cy="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4291" name="TextBox 105"/>
          <p:cNvSpPr txBox="1">
            <a:spLocks noChangeArrowheads="1"/>
          </p:cNvSpPr>
          <p:nvPr/>
        </p:nvSpPr>
        <p:spPr bwMode="auto">
          <a:xfrm>
            <a:off x="7558088" y="2832100"/>
            <a:ext cx="1082675" cy="307975"/>
          </a:xfrm>
          <a:prstGeom prst="rect">
            <a:avLst/>
          </a:prstGeom>
          <a:noFill/>
          <a:ln w="9525">
            <a:noFill/>
            <a:miter lim="800000"/>
            <a:headEnd/>
            <a:tailEnd/>
          </a:ln>
        </p:spPr>
        <p:txBody>
          <a:bodyPr wrap="none">
            <a:spAutoFit/>
          </a:bodyPr>
          <a:lstStyle/>
          <a:p>
            <a:r>
              <a:rPr lang="en-US" sz="1400">
                <a:solidFill>
                  <a:srgbClr val="FF0000"/>
                </a:solidFill>
              </a:rPr>
              <a:t>or, n = [1:5]</a:t>
            </a:r>
          </a:p>
        </p:txBody>
      </p:sp>
      <p:sp>
        <p:nvSpPr>
          <p:cNvPr id="224292" name="TextBox 106"/>
          <p:cNvSpPr txBox="1">
            <a:spLocks noChangeArrowheads="1"/>
          </p:cNvSpPr>
          <p:nvPr/>
        </p:nvSpPr>
        <p:spPr bwMode="auto">
          <a:xfrm>
            <a:off x="7321550" y="2589213"/>
            <a:ext cx="1133475" cy="306387"/>
          </a:xfrm>
          <a:prstGeom prst="rect">
            <a:avLst/>
          </a:prstGeom>
          <a:noFill/>
          <a:ln w="9525">
            <a:noFill/>
            <a:miter lim="800000"/>
            <a:headEnd/>
            <a:tailEnd/>
          </a:ln>
        </p:spPr>
        <p:txBody>
          <a:bodyPr wrap="none">
            <a:spAutoFit/>
          </a:bodyPr>
          <a:lstStyle/>
          <a:p>
            <a:r>
              <a:rPr lang="en-US" sz="1400">
                <a:solidFill>
                  <a:srgbClr val="FF0000"/>
                </a:solidFill>
              </a:rPr>
              <a:t>or, m = [1:3]</a:t>
            </a:r>
          </a:p>
        </p:txBody>
      </p:sp>
      <p:cxnSp>
        <p:nvCxnSpPr>
          <p:cNvPr id="3" name="Straight Arrow Connector 2"/>
          <p:cNvCxnSpPr/>
          <p:nvPr/>
        </p:nvCxnSpPr>
        <p:spPr>
          <a:xfrm flipV="1">
            <a:off x="5334000" y="5527675"/>
            <a:ext cx="0" cy="41592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4294" name="TextBox 3"/>
          <p:cNvSpPr txBox="1">
            <a:spLocks noChangeArrowheads="1"/>
          </p:cNvSpPr>
          <p:nvPr/>
        </p:nvSpPr>
        <p:spPr bwMode="auto">
          <a:xfrm>
            <a:off x="5181600" y="5902325"/>
            <a:ext cx="3352800" cy="831850"/>
          </a:xfrm>
          <a:prstGeom prst="rect">
            <a:avLst/>
          </a:prstGeom>
          <a:noFill/>
          <a:ln w="9525">
            <a:noFill/>
            <a:miter lim="800000"/>
            <a:headEnd/>
            <a:tailEnd/>
          </a:ln>
        </p:spPr>
        <p:txBody>
          <a:bodyPr>
            <a:spAutoFit/>
          </a:bodyPr>
          <a:lstStyle/>
          <a:p>
            <a:r>
              <a:rPr lang="en-US" sz="1600">
                <a:solidFill>
                  <a:srgbClr val="FF0000"/>
                </a:solidFill>
              </a:rPr>
              <a:t>Says: “Take rows 1-3 and columns 1-5 of B and assign them to C.”  Note </a:t>
            </a:r>
            <a:r>
              <a:rPr lang="en-US" sz="1600" b="1">
                <a:solidFill>
                  <a:srgbClr val="FF0000"/>
                </a:solidFill>
              </a:rPr>
              <a:t>comma</a:t>
            </a:r>
            <a:r>
              <a:rPr lang="en-US" sz="1600">
                <a:solidFill>
                  <a:srgbClr val="FF0000"/>
                </a:solidFill>
              </a:rPr>
              <a:t>, NOT semicolon!</a:t>
            </a:r>
          </a:p>
        </p:txBody>
      </p:sp>
      <p:sp>
        <p:nvSpPr>
          <p:cNvPr id="224295" name="Text Box 2"/>
          <p:cNvSpPr txBox="1">
            <a:spLocks noChangeArrowheads="1"/>
          </p:cNvSpPr>
          <p:nvPr/>
        </p:nvSpPr>
        <p:spPr bwMode="auto">
          <a:xfrm>
            <a:off x="777875" y="985838"/>
            <a:ext cx="7572375" cy="461962"/>
          </a:xfrm>
          <a:prstGeom prst="rect">
            <a:avLst/>
          </a:prstGeom>
          <a:noFill/>
          <a:ln w="9525">
            <a:noFill/>
            <a:miter lim="800000"/>
            <a:headEnd/>
            <a:tailEnd/>
          </a:ln>
        </p:spPr>
        <p:txBody>
          <a:bodyPr wrap="none">
            <a:spAutoFit/>
          </a:bodyPr>
          <a:lstStyle/>
          <a:p>
            <a:pPr algn="ctr"/>
            <a:r>
              <a:rPr lang="en-US" b="1"/>
              <a:t>Let’s return, for a moment, to an earlier situation…</a:t>
            </a: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Text Box 2"/>
          <p:cNvSpPr txBox="1">
            <a:spLocks noChangeArrowheads="1"/>
          </p:cNvSpPr>
          <p:nvPr/>
        </p:nvSpPr>
        <p:spPr bwMode="auto">
          <a:xfrm>
            <a:off x="1422400" y="76200"/>
            <a:ext cx="6286500" cy="523875"/>
          </a:xfrm>
          <a:prstGeom prst="rect">
            <a:avLst/>
          </a:prstGeom>
          <a:noFill/>
          <a:ln w="9525">
            <a:noFill/>
            <a:miter lim="800000"/>
            <a:headEnd/>
            <a:tailEnd/>
          </a:ln>
        </p:spPr>
        <p:txBody>
          <a:bodyPr wrap="none">
            <a:spAutoFit/>
          </a:bodyPr>
          <a:lstStyle/>
          <a:p>
            <a:pPr algn="ctr"/>
            <a:r>
              <a:rPr lang="en-US" sz="2800" b="1"/>
              <a:t>DNFL: Accessing Pieces of a Matrix</a:t>
            </a:r>
          </a:p>
        </p:txBody>
      </p:sp>
      <p:sp>
        <p:nvSpPr>
          <p:cNvPr id="225282" name="Rectangle 2"/>
          <p:cNvSpPr>
            <a:spLocks noChangeArrowheads="1"/>
          </p:cNvSpPr>
          <p:nvPr/>
        </p:nvSpPr>
        <p:spPr bwMode="auto">
          <a:xfrm>
            <a:off x="11223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5283" name="Rectangle 3"/>
          <p:cNvSpPr>
            <a:spLocks noChangeArrowheads="1"/>
          </p:cNvSpPr>
          <p:nvPr/>
        </p:nvSpPr>
        <p:spPr bwMode="auto">
          <a:xfrm>
            <a:off x="16557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5284" name="Rectangle 4"/>
          <p:cNvSpPr>
            <a:spLocks noChangeArrowheads="1"/>
          </p:cNvSpPr>
          <p:nvPr/>
        </p:nvSpPr>
        <p:spPr bwMode="auto">
          <a:xfrm>
            <a:off x="21891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5285" name="Rectangle 5"/>
          <p:cNvSpPr>
            <a:spLocks noChangeArrowheads="1"/>
          </p:cNvSpPr>
          <p:nvPr/>
        </p:nvSpPr>
        <p:spPr bwMode="auto">
          <a:xfrm>
            <a:off x="27225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5286" name="Rectangle 6"/>
          <p:cNvSpPr>
            <a:spLocks noChangeArrowheads="1"/>
          </p:cNvSpPr>
          <p:nvPr/>
        </p:nvSpPr>
        <p:spPr bwMode="auto">
          <a:xfrm>
            <a:off x="3255963" y="2203450"/>
            <a:ext cx="457200" cy="457200"/>
          </a:xfrm>
          <a:prstGeom prst="rect">
            <a:avLst/>
          </a:prstGeom>
          <a:noFill/>
          <a:ln w="9525">
            <a:solidFill>
              <a:schemeClr val="tx1"/>
            </a:solidFill>
            <a:miter lim="800000"/>
            <a:headEnd/>
            <a:tailEnd/>
          </a:ln>
        </p:spPr>
        <p:txBody>
          <a:bodyPr wrap="none" anchor="ctr"/>
          <a:lstStyle/>
          <a:p>
            <a:endParaRPr lang="en-US"/>
          </a:p>
        </p:txBody>
      </p:sp>
      <p:sp>
        <p:nvSpPr>
          <p:cNvPr id="225287" name="Rectangle 7"/>
          <p:cNvSpPr>
            <a:spLocks noChangeArrowheads="1"/>
          </p:cNvSpPr>
          <p:nvPr/>
        </p:nvSpPr>
        <p:spPr bwMode="auto">
          <a:xfrm>
            <a:off x="11223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5288" name="Rectangle 8"/>
          <p:cNvSpPr>
            <a:spLocks noChangeArrowheads="1"/>
          </p:cNvSpPr>
          <p:nvPr/>
        </p:nvSpPr>
        <p:spPr bwMode="auto">
          <a:xfrm>
            <a:off x="1655763" y="27368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5289" name="Rectangle 9"/>
          <p:cNvSpPr>
            <a:spLocks noChangeArrowheads="1"/>
          </p:cNvSpPr>
          <p:nvPr/>
        </p:nvSpPr>
        <p:spPr bwMode="auto">
          <a:xfrm>
            <a:off x="2189163" y="27368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5290" name="Rectangle 10"/>
          <p:cNvSpPr>
            <a:spLocks noChangeArrowheads="1"/>
          </p:cNvSpPr>
          <p:nvPr/>
        </p:nvSpPr>
        <p:spPr bwMode="auto">
          <a:xfrm>
            <a:off x="2722563" y="273685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5291" name="Rectangle 11"/>
          <p:cNvSpPr>
            <a:spLocks noChangeArrowheads="1"/>
          </p:cNvSpPr>
          <p:nvPr/>
        </p:nvSpPr>
        <p:spPr bwMode="auto">
          <a:xfrm>
            <a:off x="3255963" y="2736850"/>
            <a:ext cx="457200" cy="457200"/>
          </a:xfrm>
          <a:prstGeom prst="rect">
            <a:avLst/>
          </a:prstGeom>
          <a:noFill/>
          <a:ln w="9525">
            <a:solidFill>
              <a:schemeClr val="tx1"/>
            </a:solidFill>
            <a:miter lim="800000"/>
            <a:headEnd/>
            <a:tailEnd/>
          </a:ln>
        </p:spPr>
        <p:txBody>
          <a:bodyPr wrap="none" anchor="ctr"/>
          <a:lstStyle/>
          <a:p>
            <a:endParaRPr lang="en-US"/>
          </a:p>
        </p:txBody>
      </p:sp>
      <p:sp>
        <p:nvSpPr>
          <p:cNvPr id="225292" name="Rectangle 12"/>
          <p:cNvSpPr>
            <a:spLocks noChangeArrowheads="1"/>
          </p:cNvSpPr>
          <p:nvPr/>
        </p:nvSpPr>
        <p:spPr bwMode="auto">
          <a:xfrm>
            <a:off x="11223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5293" name="Rectangle 13"/>
          <p:cNvSpPr>
            <a:spLocks noChangeArrowheads="1"/>
          </p:cNvSpPr>
          <p:nvPr/>
        </p:nvSpPr>
        <p:spPr bwMode="auto">
          <a:xfrm>
            <a:off x="1655763" y="3275013"/>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5294" name="Rectangle 14"/>
          <p:cNvSpPr>
            <a:spLocks noChangeArrowheads="1"/>
          </p:cNvSpPr>
          <p:nvPr/>
        </p:nvSpPr>
        <p:spPr bwMode="auto">
          <a:xfrm>
            <a:off x="2189163" y="3275013"/>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5295" name="Rectangle 15"/>
          <p:cNvSpPr>
            <a:spLocks noChangeArrowheads="1"/>
          </p:cNvSpPr>
          <p:nvPr/>
        </p:nvSpPr>
        <p:spPr bwMode="auto">
          <a:xfrm>
            <a:off x="2722563" y="3275013"/>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5296" name="Rectangle 16"/>
          <p:cNvSpPr>
            <a:spLocks noChangeArrowheads="1"/>
          </p:cNvSpPr>
          <p:nvPr/>
        </p:nvSpPr>
        <p:spPr bwMode="auto">
          <a:xfrm>
            <a:off x="3255963" y="3275013"/>
            <a:ext cx="457200" cy="457200"/>
          </a:xfrm>
          <a:prstGeom prst="rect">
            <a:avLst/>
          </a:prstGeom>
          <a:noFill/>
          <a:ln w="9525">
            <a:solidFill>
              <a:schemeClr val="tx1"/>
            </a:solidFill>
            <a:miter lim="800000"/>
            <a:headEnd/>
            <a:tailEnd/>
          </a:ln>
        </p:spPr>
        <p:txBody>
          <a:bodyPr wrap="none" anchor="ctr"/>
          <a:lstStyle/>
          <a:p>
            <a:endParaRPr lang="en-US"/>
          </a:p>
        </p:txBody>
      </p:sp>
      <p:sp>
        <p:nvSpPr>
          <p:cNvPr id="225297" name="Rectangle 17"/>
          <p:cNvSpPr>
            <a:spLocks noChangeArrowheads="1"/>
          </p:cNvSpPr>
          <p:nvPr/>
        </p:nvSpPr>
        <p:spPr bwMode="auto">
          <a:xfrm>
            <a:off x="11223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25298" name="Rectangle 18"/>
          <p:cNvSpPr>
            <a:spLocks noChangeArrowheads="1"/>
          </p:cNvSpPr>
          <p:nvPr/>
        </p:nvSpPr>
        <p:spPr bwMode="auto">
          <a:xfrm>
            <a:off x="1655763" y="382270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5299" name="Rectangle 19"/>
          <p:cNvSpPr>
            <a:spLocks noChangeArrowheads="1"/>
          </p:cNvSpPr>
          <p:nvPr/>
        </p:nvSpPr>
        <p:spPr bwMode="auto">
          <a:xfrm>
            <a:off x="2189163" y="382270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5300" name="Rectangle 20"/>
          <p:cNvSpPr>
            <a:spLocks noChangeArrowheads="1"/>
          </p:cNvSpPr>
          <p:nvPr/>
        </p:nvSpPr>
        <p:spPr bwMode="auto">
          <a:xfrm>
            <a:off x="2722563" y="3822700"/>
            <a:ext cx="457200" cy="457200"/>
          </a:xfrm>
          <a:prstGeom prst="rect">
            <a:avLst/>
          </a:prstGeom>
          <a:solidFill>
            <a:srgbClr val="99FF66"/>
          </a:solidFill>
          <a:ln w="9525">
            <a:solidFill>
              <a:schemeClr val="tx1"/>
            </a:solidFill>
            <a:miter lim="800000"/>
            <a:headEnd/>
            <a:tailEnd/>
          </a:ln>
        </p:spPr>
        <p:txBody>
          <a:bodyPr wrap="none" anchor="ctr"/>
          <a:lstStyle/>
          <a:p>
            <a:endParaRPr lang="en-US"/>
          </a:p>
        </p:txBody>
      </p:sp>
      <p:sp>
        <p:nvSpPr>
          <p:cNvPr id="225301" name="Rectangle 21"/>
          <p:cNvSpPr>
            <a:spLocks noChangeArrowheads="1"/>
          </p:cNvSpPr>
          <p:nvPr/>
        </p:nvSpPr>
        <p:spPr bwMode="auto">
          <a:xfrm>
            <a:off x="3255963" y="3822700"/>
            <a:ext cx="457200" cy="457200"/>
          </a:xfrm>
          <a:prstGeom prst="rect">
            <a:avLst/>
          </a:prstGeom>
          <a:noFill/>
          <a:ln w="9525">
            <a:solidFill>
              <a:schemeClr val="tx1"/>
            </a:solidFill>
            <a:miter lim="800000"/>
            <a:headEnd/>
            <a:tailEnd/>
          </a:ln>
        </p:spPr>
        <p:txBody>
          <a:bodyPr wrap="none" anchor="ctr"/>
          <a:lstStyle/>
          <a:p>
            <a:endParaRPr lang="en-US"/>
          </a:p>
        </p:txBody>
      </p:sp>
      <p:sp>
        <p:nvSpPr>
          <p:cNvPr id="225302" name="Rectangle 22"/>
          <p:cNvSpPr>
            <a:spLocks noChangeArrowheads="1"/>
          </p:cNvSpPr>
          <p:nvPr/>
        </p:nvSpPr>
        <p:spPr bwMode="auto">
          <a:xfrm>
            <a:off x="11223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5303" name="Rectangle 23"/>
          <p:cNvSpPr>
            <a:spLocks noChangeArrowheads="1"/>
          </p:cNvSpPr>
          <p:nvPr/>
        </p:nvSpPr>
        <p:spPr bwMode="auto">
          <a:xfrm>
            <a:off x="16557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5304" name="Rectangle 24"/>
          <p:cNvSpPr>
            <a:spLocks noChangeArrowheads="1"/>
          </p:cNvSpPr>
          <p:nvPr/>
        </p:nvSpPr>
        <p:spPr bwMode="auto">
          <a:xfrm>
            <a:off x="21891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5305" name="Rectangle 25"/>
          <p:cNvSpPr>
            <a:spLocks noChangeArrowheads="1"/>
          </p:cNvSpPr>
          <p:nvPr/>
        </p:nvSpPr>
        <p:spPr bwMode="auto">
          <a:xfrm>
            <a:off x="27225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5306" name="Rectangle 26"/>
          <p:cNvSpPr>
            <a:spLocks noChangeArrowheads="1"/>
          </p:cNvSpPr>
          <p:nvPr/>
        </p:nvSpPr>
        <p:spPr bwMode="auto">
          <a:xfrm>
            <a:off x="3255963" y="4356100"/>
            <a:ext cx="457200" cy="457200"/>
          </a:xfrm>
          <a:prstGeom prst="rect">
            <a:avLst/>
          </a:prstGeom>
          <a:noFill/>
          <a:ln w="9525">
            <a:solidFill>
              <a:schemeClr val="tx1"/>
            </a:solidFill>
            <a:miter lim="800000"/>
            <a:headEnd/>
            <a:tailEnd/>
          </a:ln>
        </p:spPr>
        <p:txBody>
          <a:bodyPr wrap="none" anchor="ctr"/>
          <a:lstStyle/>
          <a:p>
            <a:endParaRPr lang="en-US"/>
          </a:p>
        </p:txBody>
      </p:sp>
      <p:sp>
        <p:nvSpPr>
          <p:cNvPr id="225307" name="Line 27"/>
          <p:cNvSpPr>
            <a:spLocks noChangeShapeType="1"/>
          </p:cNvSpPr>
          <p:nvPr/>
        </p:nvSpPr>
        <p:spPr bwMode="auto">
          <a:xfrm>
            <a:off x="1122363" y="1993900"/>
            <a:ext cx="2590800" cy="0"/>
          </a:xfrm>
          <a:prstGeom prst="line">
            <a:avLst/>
          </a:prstGeom>
          <a:noFill/>
          <a:ln w="9525">
            <a:solidFill>
              <a:schemeClr val="tx1"/>
            </a:solidFill>
            <a:round/>
            <a:headEnd/>
            <a:tailEnd type="triangle" w="med" len="med"/>
          </a:ln>
        </p:spPr>
        <p:txBody>
          <a:bodyPr/>
          <a:lstStyle/>
          <a:p>
            <a:endParaRPr lang="en-US"/>
          </a:p>
        </p:txBody>
      </p:sp>
      <p:sp>
        <p:nvSpPr>
          <p:cNvPr id="225308" name="Text Box 28"/>
          <p:cNvSpPr txBox="1">
            <a:spLocks noChangeArrowheads="1"/>
          </p:cNvSpPr>
          <p:nvPr/>
        </p:nvSpPr>
        <p:spPr bwMode="auto">
          <a:xfrm>
            <a:off x="1927225" y="1828800"/>
            <a:ext cx="1019175" cy="276225"/>
          </a:xfrm>
          <a:prstGeom prst="rect">
            <a:avLst/>
          </a:prstGeom>
          <a:solidFill>
            <a:schemeClr val="bg1"/>
          </a:solidFill>
          <a:ln w="9525">
            <a:noFill/>
            <a:miter lim="800000"/>
            <a:headEnd/>
            <a:tailEnd/>
          </a:ln>
        </p:spPr>
        <p:txBody>
          <a:bodyPr wrap="none">
            <a:spAutoFit/>
          </a:bodyPr>
          <a:lstStyle/>
          <a:p>
            <a:r>
              <a:rPr lang="en-US" sz="1200"/>
              <a:t>Columns (n)</a:t>
            </a:r>
          </a:p>
        </p:txBody>
      </p:sp>
      <p:sp>
        <p:nvSpPr>
          <p:cNvPr id="225309" name="Line 29"/>
          <p:cNvSpPr>
            <a:spLocks noChangeShapeType="1"/>
          </p:cNvSpPr>
          <p:nvPr/>
        </p:nvSpPr>
        <p:spPr bwMode="auto">
          <a:xfrm>
            <a:off x="741363" y="2146300"/>
            <a:ext cx="0" cy="2667000"/>
          </a:xfrm>
          <a:prstGeom prst="line">
            <a:avLst/>
          </a:prstGeom>
          <a:noFill/>
          <a:ln w="9525">
            <a:solidFill>
              <a:schemeClr val="tx1"/>
            </a:solidFill>
            <a:round/>
            <a:headEnd/>
            <a:tailEnd type="triangle" w="med" len="med"/>
          </a:ln>
        </p:spPr>
        <p:txBody>
          <a:bodyPr/>
          <a:lstStyle/>
          <a:p>
            <a:endParaRPr lang="en-US"/>
          </a:p>
        </p:txBody>
      </p:sp>
      <p:sp>
        <p:nvSpPr>
          <p:cNvPr id="225310" name="Text Box 30"/>
          <p:cNvSpPr txBox="1">
            <a:spLocks noChangeArrowheads="1"/>
          </p:cNvSpPr>
          <p:nvPr/>
        </p:nvSpPr>
        <p:spPr bwMode="auto">
          <a:xfrm>
            <a:off x="254000" y="3319463"/>
            <a:ext cx="842963" cy="276225"/>
          </a:xfrm>
          <a:prstGeom prst="rect">
            <a:avLst/>
          </a:prstGeom>
          <a:solidFill>
            <a:schemeClr val="bg1"/>
          </a:solidFill>
          <a:ln w="9525">
            <a:noFill/>
            <a:miter lim="800000"/>
            <a:headEnd/>
            <a:tailEnd/>
          </a:ln>
        </p:spPr>
        <p:txBody>
          <a:bodyPr wrap="none">
            <a:spAutoFit/>
          </a:bodyPr>
          <a:lstStyle/>
          <a:p>
            <a:pPr algn="ctr"/>
            <a:r>
              <a:rPr lang="en-US" sz="1200"/>
              <a:t>Rows (m)</a:t>
            </a:r>
          </a:p>
        </p:txBody>
      </p:sp>
      <p:sp>
        <p:nvSpPr>
          <p:cNvPr id="225311" name="Text Box 32"/>
          <p:cNvSpPr txBox="1">
            <a:spLocks noChangeArrowheads="1"/>
          </p:cNvSpPr>
          <p:nvPr/>
        </p:nvSpPr>
        <p:spPr bwMode="auto">
          <a:xfrm>
            <a:off x="4343400" y="2133600"/>
            <a:ext cx="4191000" cy="1077913"/>
          </a:xfrm>
          <a:prstGeom prst="rect">
            <a:avLst/>
          </a:prstGeom>
          <a:noFill/>
          <a:ln w="9525">
            <a:noFill/>
            <a:miter lim="800000"/>
            <a:headEnd/>
            <a:tailEnd/>
          </a:ln>
        </p:spPr>
        <p:txBody>
          <a:bodyPr>
            <a:spAutoFit/>
          </a:bodyPr>
          <a:lstStyle/>
          <a:p>
            <a:r>
              <a:rPr lang="en-US" sz="1600" b="1"/>
              <a:t>In this case, to access the green elements, we could write:</a:t>
            </a:r>
          </a:p>
          <a:p>
            <a:endParaRPr lang="en-US" sz="1600" b="1"/>
          </a:p>
          <a:p>
            <a:r>
              <a:rPr lang="en-US" sz="1600" b="1"/>
              <a:t>C = B(2:4, 2:4)</a:t>
            </a:r>
          </a:p>
        </p:txBody>
      </p:sp>
      <p:cxnSp>
        <p:nvCxnSpPr>
          <p:cNvPr id="3" name="Straight Arrow Connector 2"/>
          <p:cNvCxnSpPr/>
          <p:nvPr/>
        </p:nvCxnSpPr>
        <p:spPr>
          <a:xfrm flipV="1">
            <a:off x="5334000" y="3276600"/>
            <a:ext cx="0" cy="5715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5313" name="TextBox 3"/>
          <p:cNvSpPr txBox="1">
            <a:spLocks noChangeArrowheads="1"/>
          </p:cNvSpPr>
          <p:nvPr/>
        </p:nvSpPr>
        <p:spPr bwMode="auto">
          <a:xfrm>
            <a:off x="5181600" y="3848100"/>
            <a:ext cx="3352800" cy="1076325"/>
          </a:xfrm>
          <a:prstGeom prst="rect">
            <a:avLst/>
          </a:prstGeom>
          <a:noFill/>
          <a:ln w="9525">
            <a:noFill/>
            <a:miter lim="800000"/>
            <a:headEnd/>
            <a:tailEnd/>
          </a:ln>
        </p:spPr>
        <p:txBody>
          <a:bodyPr>
            <a:spAutoFit/>
          </a:bodyPr>
          <a:lstStyle/>
          <a:p>
            <a:r>
              <a:rPr lang="en-US" sz="1600">
                <a:solidFill>
                  <a:srgbClr val="FF0000"/>
                </a:solidFill>
              </a:rPr>
              <a:t>Says: “Take rows 2-4 and columns 2-4 of B and assign them to C.”  Again, note </a:t>
            </a:r>
            <a:r>
              <a:rPr lang="en-US" sz="1600" b="1">
                <a:solidFill>
                  <a:srgbClr val="FF0000"/>
                </a:solidFill>
              </a:rPr>
              <a:t>comma</a:t>
            </a:r>
            <a:r>
              <a:rPr lang="en-US" sz="1600">
                <a:solidFill>
                  <a:srgbClr val="FF0000"/>
                </a:solidFill>
              </a:rPr>
              <a:t>, NOT semicolon!</a:t>
            </a:r>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Text Box 2"/>
          <p:cNvSpPr txBox="1">
            <a:spLocks noChangeArrowheads="1"/>
          </p:cNvSpPr>
          <p:nvPr/>
        </p:nvSpPr>
        <p:spPr bwMode="auto">
          <a:xfrm>
            <a:off x="1547813" y="2709863"/>
            <a:ext cx="6034087" cy="1385887"/>
          </a:xfrm>
          <a:prstGeom prst="rect">
            <a:avLst/>
          </a:prstGeom>
          <a:noFill/>
          <a:ln w="9525">
            <a:noFill/>
            <a:miter lim="800000"/>
            <a:headEnd/>
            <a:tailEnd/>
          </a:ln>
        </p:spPr>
        <p:txBody>
          <a:bodyPr wrap="none">
            <a:spAutoFit/>
          </a:bodyPr>
          <a:lstStyle/>
          <a:p>
            <a:pPr algn="ctr"/>
            <a:r>
              <a:rPr lang="en-US" sz="2800" b="1"/>
              <a:t>CHAPTER 10</a:t>
            </a:r>
          </a:p>
          <a:p>
            <a:pPr algn="ctr"/>
            <a:endParaRPr lang="en-US" sz="2800" b="1"/>
          </a:p>
          <a:p>
            <a:pPr algn="ctr"/>
            <a:r>
              <a:rPr lang="en-US" sz="2800" b="1"/>
              <a:t>CONDITIONALS:  IF STATEMENTS</a:t>
            </a: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29" name="Rectangle 5"/>
          <p:cNvSpPr>
            <a:spLocks noChangeArrowheads="1"/>
          </p:cNvSpPr>
          <p:nvPr/>
        </p:nvSpPr>
        <p:spPr bwMode="auto">
          <a:xfrm>
            <a:off x="838200" y="1008063"/>
            <a:ext cx="6629400" cy="4894262"/>
          </a:xfrm>
          <a:prstGeom prst="rect">
            <a:avLst/>
          </a:prstGeom>
          <a:noFill/>
          <a:ln w="9525">
            <a:noFill/>
            <a:miter lim="800000"/>
            <a:headEnd/>
            <a:tailEnd/>
          </a:ln>
        </p:spPr>
        <p:txBody>
          <a:bodyPr>
            <a:spAutoFit/>
          </a:bodyPr>
          <a:lstStyle/>
          <a:p>
            <a:pPr algn="just">
              <a:buFontTx/>
              <a:buChar char="•"/>
            </a:pPr>
            <a:r>
              <a:rPr lang="en-US"/>
              <a:t> </a:t>
            </a:r>
            <a:r>
              <a:rPr lang="en-US" sz="2000" b="1"/>
              <a:t>Syntax #1</a:t>
            </a:r>
            <a:r>
              <a:rPr lang="en-US" sz="2000"/>
              <a:t>:  </a:t>
            </a:r>
            <a:r>
              <a:rPr lang="en-US" sz="2000" b="1" i="1"/>
              <a:t>As shown, </a:t>
            </a:r>
            <a:r>
              <a:rPr lang="en-US" sz="2000" b="1" i="1" u="sng"/>
              <a:t>for first variant</a:t>
            </a:r>
            <a:r>
              <a:rPr lang="en-US" sz="2000"/>
              <a:t>.  </a:t>
            </a:r>
          </a:p>
          <a:p>
            <a:pPr algn="just"/>
            <a:r>
              <a:rPr lang="en-US" sz="2000" b="1"/>
              <a:t>NOTE</a:t>
            </a:r>
            <a:r>
              <a:rPr lang="en-US" sz="2000"/>
              <a:t>:  The keywords </a:t>
            </a:r>
            <a:r>
              <a:rPr lang="en-US" sz="2000" b="1">
                <a:solidFill>
                  <a:srgbClr val="0066FF"/>
                </a:solidFill>
                <a:latin typeface="Courier New" pitchFamily="49" charset="0"/>
                <a:cs typeface="Courier New" pitchFamily="49" charset="0"/>
              </a:rPr>
              <a:t>if </a:t>
            </a:r>
            <a:r>
              <a:rPr lang="en-US" sz="2000"/>
              <a:t>and </a:t>
            </a:r>
            <a:r>
              <a:rPr lang="en-US" sz="2000" b="1">
                <a:solidFill>
                  <a:srgbClr val="0066FF"/>
                </a:solidFill>
                <a:latin typeface="Courier New" pitchFamily="49" charset="0"/>
                <a:cs typeface="Courier New" pitchFamily="49" charset="0"/>
              </a:rPr>
              <a:t>end </a:t>
            </a:r>
            <a:r>
              <a:rPr lang="en-US" sz="2000"/>
              <a:t>come in a pair—</a:t>
            </a:r>
            <a:r>
              <a:rPr lang="en-US" sz="2000" b="1" i="1"/>
              <a:t>never one without the other</a:t>
            </a:r>
            <a:r>
              <a:rPr lang="en-US" sz="2000"/>
              <a:t>.</a:t>
            </a:r>
          </a:p>
          <a:p>
            <a:pPr algn="just">
              <a:buFontTx/>
              <a:buChar char="•"/>
            </a:pPr>
            <a:endParaRPr lang="en-US"/>
          </a:p>
          <a:p>
            <a:pPr algn="just"/>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(test)</a:t>
            </a:r>
          </a:p>
          <a:p>
            <a:pPr algn="just"/>
            <a:r>
              <a:rPr lang="en-US" sz="2000">
                <a:latin typeface="Courier New" pitchFamily="49" charset="0"/>
                <a:cs typeface="Courier New" pitchFamily="49" charset="0"/>
              </a:rPr>
              <a:t>	          statements</a:t>
            </a:r>
          </a:p>
          <a:p>
            <a:pPr algn="just"/>
            <a:r>
              <a:rPr lang="en-US" sz="2000" b="1">
                <a:solidFill>
                  <a:srgbClr val="0066FF"/>
                </a:solidFill>
                <a:latin typeface="Courier New" pitchFamily="49" charset="0"/>
                <a:cs typeface="Courier New" pitchFamily="49" charset="0"/>
              </a:rPr>
              <a:t>		  end</a:t>
            </a:r>
          </a:p>
          <a:p>
            <a:pPr algn="just"/>
            <a:endParaRPr lang="en-US"/>
          </a:p>
          <a:p>
            <a:pPr algn="just"/>
            <a:endParaRPr lang="en-US" sz="2000"/>
          </a:p>
          <a:p>
            <a:pPr algn="just"/>
            <a:r>
              <a:rPr lang="en-US" sz="2000" b="1"/>
              <a:t>What’s happening in the first variant</a:t>
            </a:r>
            <a:r>
              <a:rPr lang="en-US" sz="2000"/>
              <a:t>:</a:t>
            </a:r>
          </a:p>
          <a:p>
            <a:pPr lvl="1" algn="just">
              <a:buFont typeface="Arial" charset="0"/>
              <a:buChar char="•"/>
            </a:pPr>
            <a:r>
              <a:rPr lang="en-US" sz="2000"/>
              <a:t> IF checks  </a:t>
            </a:r>
            <a:r>
              <a:rPr lang="en-US" sz="2000">
                <a:latin typeface="Courier New" pitchFamily="49" charset="0"/>
                <a:cs typeface="Courier New" pitchFamily="49" charset="0"/>
              </a:rPr>
              <a:t>test </a:t>
            </a:r>
            <a:r>
              <a:rPr lang="en-US" sz="2000"/>
              <a:t>to see if  </a:t>
            </a:r>
            <a:r>
              <a:rPr lang="en-US" sz="2000">
                <a:latin typeface="Courier New" pitchFamily="49" charset="0"/>
                <a:cs typeface="Courier New" pitchFamily="49" charset="0"/>
              </a:rPr>
              <a:t>test </a:t>
            </a:r>
            <a:r>
              <a:rPr lang="en-US" sz="2000"/>
              <a:t>is </a:t>
            </a:r>
            <a:r>
              <a:rPr lang="en-US" sz="2000" b="1"/>
              <a:t>TRUE</a:t>
            </a:r>
          </a:p>
          <a:p>
            <a:pPr lvl="1" algn="just">
              <a:buFont typeface="Arial" charset="0"/>
              <a:buChar char="•"/>
            </a:pPr>
            <a:r>
              <a:rPr lang="en-US" sz="2000"/>
              <a:t> if  </a:t>
            </a:r>
            <a:r>
              <a:rPr lang="en-US" sz="2000">
                <a:latin typeface="Courier New" pitchFamily="49" charset="0"/>
                <a:cs typeface="Courier New" pitchFamily="49" charset="0"/>
              </a:rPr>
              <a:t>test </a:t>
            </a:r>
            <a:r>
              <a:rPr lang="en-US" sz="2000"/>
              <a:t>is </a:t>
            </a:r>
            <a:r>
              <a:rPr lang="en-US" sz="2000" b="1"/>
              <a:t>TRUE</a:t>
            </a:r>
            <a:r>
              <a:rPr lang="en-US" sz="2000"/>
              <a:t>, then </a:t>
            </a:r>
            <a:r>
              <a:rPr lang="en-US" sz="2000">
                <a:latin typeface="Courier New" pitchFamily="49" charset="0"/>
                <a:cs typeface="Courier New" pitchFamily="49" charset="0"/>
              </a:rPr>
              <a:t>statements</a:t>
            </a:r>
            <a:r>
              <a:rPr lang="en-US" sz="2000"/>
              <a:t> are executed</a:t>
            </a:r>
          </a:p>
          <a:p>
            <a:pPr lvl="1" algn="just">
              <a:buFont typeface="Arial" charset="0"/>
              <a:buChar char="•"/>
            </a:pPr>
            <a:r>
              <a:rPr lang="en-US" sz="2000"/>
              <a:t> if  </a:t>
            </a:r>
            <a:r>
              <a:rPr lang="en-US" sz="2000">
                <a:latin typeface="Courier New" pitchFamily="49" charset="0"/>
                <a:cs typeface="Courier New" pitchFamily="49" charset="0"/>
              </a:rPr>
              <a:t>test </a:t>
            </a:r>
            <a:r>
              <a:rPr lang="en-US" sz="2000"/>
              <a:t>is </a:t>
            </a:r>
            <a:r>
              <a:rPr lang="en-US" sz="2000" b="1"/>
              <a:t>FALSE</a:t>
            </a:r>
            <a:r>
              <a:rPr lang="en-US" sz="2000"/>
              <a:t>, then nothing happens, </a:t>
            </a:r>
          </a:p>
          <a:p>
            <a:pPr lvl="1" algn="just"/>
            <a:r>
              <a:rPr lang="en-US" sz="2000"/>
              <a:t>    and program execution continues immediately</a:t>
            </a:r>
          </a:p>
          <a:p>
            <a:pPr lvl="1" algn="just"/>
            <a:r>
              <a:rPr lang="en-US" sz="2000"/>
              <a:t>    after the  </a:t>
            </a:r>
            <a:r>
              <a:rPr lang="en-US" sz="2000" b="1">
                <a:solidFill>
                  <a:srgbClr val="0066FF"/>
                </a:solidFill>
                <a:latin typeface="Courier New" pitchFamily="49" charset="0"/>
                <a:cs typeface="Courier New" pitchFamily="49" charset="0"/>
              </a:rPr>
              <a:t>end </a:t>
            </a:r>
            <a:r>
              <a:rPr lang="en-US" sz="2000"/>
              <a:t>statement.</a:t>
            </a:r>
          </a:p>
        </p:txBody>
      </p:sp>
      <p:sp>
        <p:nvSpPr>
          <p:cNvPr id="227330" name="AutoShape 6"/>
          <p:cNvSpPr>
            <a:spLocks/>
          </p:cNvSpPr>
          <p:nvPr/>
        </p:nvSpPr>
        <p:spPr bwMode="auto">
          <a:xfrm>
            <a:off x="5029200" y="2717800"/>
            <a:ext cx="76200" cy="228600"/>
          </a:xfrm>
          <a:prstGeom prst="rightBrace">
            <a:avLst>
              <a:gd name="adj1" fmla="val 50000"/>
              <a:gd name="adj2" fmla="val 50000"/>
            </a:avLst>
          </a:prstGeom>
          <a:noFill/>
          <a:ln w="19050">
            <a:solidFill>
              <a:srgbClr val="FF0000"/>
            </a:solidFill>
            <a:round/>
            <a:headEnd/>
            <a:tailEnd/>
          </a:ln>
        </p:spPr>
        <p:txBody>
          <a:bodyPr wrap="none" anchor="ctr"/>
          <a:lstStyle/>
          <a:p>
            <a:endParaRPr lang="en-US"/>
          </a:p>
        </p:txBody>
      </p:sp>
      <p:sp>
        <p:nvSpPr>
          <p:cNvPr id="227331" name="Text Box 8"/>
          <p:cNvSpPr txBox="1">
            <a:spLocks noChangeArrowheads="1"/>
          </p:cNvSpPr>
          <p:nvPr/>
        </p:nvSpPr>
        <p:spPr bwMode="auto">
          <a:xfrm>
            <a:off x="5308600" y="3321050"/>
            <a:ext cx="1974850" cy="641350"/>
          </a:xfrm>
          <a:prstGeom prst="rect">
            <a:avLst/>
          </a:prstGeom>
          <a:noFill/>
          <a:ln w="9525">
            <a:noFill/>
            <a:miter lim="800000"/>
            <a:headEnd/>
            <a:tailEnd/>
          </a:ln>
        </p:spPr>
        <p:txBody>
          <a:bodyPr wrap="none">
            <a:spAutoFit/>
          </a:bodyPr>
          <a:lstStyle/>
          <a:p>
            <a:r>
              <a:rPr lang="en-US" sz="1800">
                <a:solidFill>
                  <a:srgbClr val="FF0000"/>
                </a:solidFill>
              </a:rPr>
              <a:t>“IF body”</a:t>
            </a:r>
          </a:p>
          <a:p>
            <a:r>
              <a:rPr lang="en-US" sz="1800">
                <a:solidFill>
                  <a:srgbClr val="FF0000"/>
                </a:solidFill>
              </a:rPr>
              <a:t>(always indented)</a:t>
            </a:r>
          </a:p>
        </p:txBody>
      </p:sp>
      <p:sp>
        <p:nvSpPr>
          <p:cNvPr id="227332" name="Text Box 9"/>
          <p:cNvSpPr txBox="1">
            <a:spLocks noChangeArrowheads="1"/>
          </p:cNvSpPr>
          <p:nvPr/>
        </p:nvSpPr>
        <p:spPr bwMode="auto">
          <a:xfrm>
            <a:off x="7543800" y="3998913"/>
            <a:ext cx="1524000" cy="923925"/>
          </a:xfrm>
          <a:prstGeom prst="rect">
            <a:avLst/>
          </a:prstGeom>
          <a:noFill/>
          <a:ln w="9525">
            <a:noFill/>
            <a:miter lim="800000"/>
            <a:headEnd/>
            <a:tailEnd/>
          </a:ln>
        </p:spPr>
        <p:txBody>
          <a:bodyPr>
            <a:spAutoFit/>
          </a:bodyPr>
          <a:lstStyle/>
          <a:p>
            <a:r>
              <a:rPr lang="en-US" sz="1800" b="1"/>
              <a:t>SIDE NOTE</a:t>
            </a:r>
            <a:r>
              <a:rPr lang="en-US" sz="1800"/>
              <a:t>:</a:t>
            </a:r>
          </a:p>
          <a:p>
            <a:r>
              <a:rPr lang="en-US" sz="1800"/>
              <a:t>A LOGICAL TEST</a:t>
            </a:r>
          </a:p>
        </p:txBody>
      </p:sp>
      <p:cxnSp>
        <p:nvCxnSpPr>
          <p:cNvPr id="227333" name="Elbow Connector 2"/>
          <p:cNvCxnSpPr>
            <a:cxnSpLocks noChangeShapeType="1"/>
            <a:stCxn id="227332" idx="0"/>
          </p:cNvCxnSpPr>
          <p:nvPr/>
        </p:nvCxnSpPr>
        <p:spPr bwMode="auto">
          <a:xfrm rot="16200000" flipV="1">
            <a:off x="5620543" y="1313657"/>
            <a:ext cx="1484313" cy="3886200"/>
          </a:xfrm>
          <a:prstGeom prst="bentConnector2">
            <a:avLst/>
          </a:prstGeom>
          <a:noFill/>
          <a:ln w="19050">
            <a:solidFill>
              <a:srgbClr val="FF0000"/>
            </a:solidFill>
            <a:round/>
            <a:headEnd/>
            <a:tailEnd type="arrow" w="med" len="med"/>
          </a:ln>
        </p:spPr>
      </p:cxnSp>
      <p:cxnSp>
        <p:nvCxnSpPr>
          <p:cNvPr id="6" name="Elbow Connector 5"/>
          <p:cNvCxnSpPr>
            <a:stCxn id="227331" idx="0"/>
          </p:cNvCxnSpPr>
          <p:nvPr/>
        </p:nvCxnSpPr>
        <p:spPr>
          <a:xfrm rot="16200000" flipV="1">
            <a:off x="5456238" y="2481262"/>
            <a:ext cx="488950" cy="1190625"/>
          </a:xfrm>
          <a:prstGeom prst="bentConnector2">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227335" name="Text Box 2"/>
          <p:cNvSpPr txBox="1">
            <a:spLocks noChangeArrowheads="1"/>
          </p:cNvSpPr>
          <p:nvPr/>
        </p:nvSpPr>
        <p:spPr bwMode="auto">
          <a:xfrm>
            <a:off x="1816100" y="304800"/>
            <a:ext cx="5499100" cy="523875"/>
          </a:xfrm>
          <a:prstGeom prst="rect">
            <a:avLst/>
          </a:prstGeom>
          <a:noFill/>
          <a:ln w="9525">
            <a:noFill/>
            <a:miter lim="800000"/>
            <a:headEnd/>
            <a:tailEnd/>
          </a:ln>
        </p:spPr>
        <p:txBody>
          <a:bodyPr wrap="none">
            <a:spAutoFit/>
          </a:bodyPr>
          <a:lstStyle/>
          <a:p>
            <a:pPr algn="ctr"/>
            <a:r>
              <a:rPr lang="en-US" sz="2800" b="1"/>
              <a:t>IF STATEMENTS (Conditionals)</a:t>
            </a: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Rectangle 5"/>
          <p:cNvSpPr>
            <a:spLocks noChangeArrowheads="1"/>
          </p:cNvSpPr>
          <p:nvPr/>
        </p:nvSpPr>
        <p:spPr bwMode="auto">
          <a:xfrm>
            <a:off x="1143000" y="1287463"/>
            <a:ext cx="6629400" cy="3970337"/>
          </a:xfrm>
          <a:prstGeom prst="rect">
            <a:avLst/>
          </a:prstGeom>
          <a:noFill/>
          <a:ln w="9525">
            <a:noFill/>
            <a:miter lim="800000"/>
            <a:headEnd/>
            <a:tailEnd/>
          </a:ln>
        </p:spPr>
        <p:txBody>
          <a:bodyPr>
            <a:spAutoFit/>
          </a:bodyPr>
          <a:lstStyle/>
          <a:p>
            <a:pPr algn="just">
              <a:buFontTx/>
              <a:buChar char="•"/>
            </a:pPr>
            <a:r>
              <a:rPr lang="en-US"/>
              <a:t> </a:t>
            </a:r>
            <a:r>
              <a:rPr lang="en-US" sz="2000" b="1"/>
              <a:t>What is this thing, “</a:t>
            </a:r>
            <a:r>
              <a:rPr lang="en-US" sz="2000">
                <a:latin typeface="Courier New" pitchFamily="49" charset="0"/>
                <a:cs typeface="Courier New" pitchFamily="49" charset="0"/>
              </a:rPr>
              <a:t>test</a:t>
            </a:r>
            <a:r>
              <a:rPr lang="en-US" sz="2000" b="1"/>
              <a:t>”,  all about?</a:t>
            </a:r>
            <a:endParaRPr lang="en-US" sz="2000"/>
          </a:p>
          <a:p>
            <a:pPr algn="just">
              <a:buFontTx/>
              <a:buChar char="•"/>
            </a:pPr>
            <a:endParaRPr lang="en-US"/>
          </a:p>
          <a:p>
            <a:pPr algn="just"/>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(test)</a:t>
            </a:r>
          </a:p>
          <a:p>
            <a:pPr algn="just"/>
            <a:r>
              <a:rPr lang="en-US" sz="2000">
                <a:latin typeface="Courier New" pitchFamily="49" charset="0"/>
                <a:cs typeface="Courier New" pitchFamily="49" charset="0"/>
              </a:rPr>
              <a:t>	          statements</a:t>
            </a:r>
          </a:p>
          <a:p>
            <a:pPr algn="just"/>
            <a:r>
              <a:rPr lang="en-US" sz="2000" b="1">
                <a:solidFill>
                  <a:srgbClr val="0066FF"/>
                </a:solidFill>
                <a:latin typeface="Courier New" pitchFamily="49" charset="0"/>
                <a:cs typeface="Courier New" pitchFamily="49" charset="0"/>
              </a:rPr>
              <a:t>		  end</a:t>
            </a:r>
          </a:p>
          <a:p>
            <a:pPr algn="just"/>
            <a:endParaRPr lang="en-US"/>
          </a:p>
          <a:p>
            <a:pPr algn="just">
              <a:buFont typeface="Arial" charset="0"/>
              <a:buChar char="•"/>
            </a:pPr>
            <a:r>
              <a:rPr lang="en-US" sz="2000"/>
              <a:t> </a:t>
            </a:r>
            <a:r>
              <a:rPr lang="en-US" sz="2000">
                <a:latin typeface="Courier New" pitchFamily="49" charset="0"/>
                <a:cs typeface="Courier New" pitchFamily="49" charset="0"/>
              </a:rPr>
              <a:t>test </a:t>
            </a:r>
            <a:r>
              <a:rPr lang="en-US" sz="2000"/>
              <a:t>is what’s called a “logical test”, or, “conditional”.  It’s like asking the question, “Is this statement true?”</a:t>
            </a:r>
          </a:p>
          <a:p>
            <a:pPr algn="just">
              <a:buFont typeface="Arial" charset="0"/>
              <a:buChar char="•"/>
            </a:pPr>
            <a:r>
              <a:rPr lang="en-US" sz="2000"/>
              <a:t> Logical tests evaluate to a single truth value:  either TRUE, or FALSE (never both!)</a:t>
            </a:r>
          </a:p>
          <a:p>
            <a:pPr algn="just">
              <a:buFont typeface="Arial" charset="0"/>
              <a:buChar char="•"/>
            </a:pPr>
            <a:r>
              <a:rPr lang="en-US" sz="2000"/>
              <a:t> The formal name for a </a:t>
            </a:r>
            <a:r>
              <a:rPr lang="en-US" sz="2000">
                <a:latin typeface="Courier New" pitchFamily="49" charset="0"/>
                <a:cs typeface="Courier New" pitchFamily="49" charset="0"/>
              </a:rPr>
              <a:t>test </a:t>
            </a:r>
            <a:r>
              <a:rPr lang="en-US" sz="2000"/>
              <a:t>that evaluates to either TRUE or to FALSE, is a </a:t>
            </a:r>
            <a:r>
              <a:rPr lang="en-US" sz="2000" b="1" u="sng"/>
              <a:t>PREDICATE</a:t>
            </a:r>
            <a:r>
              <a:rPr lang="en-US" sz="2000"/>
              <a:t>.</a:t>
            </a:r>
          </a:p>
        </p:txBody>
      </p:sp>
      <p:cxnSp>
        <p:nvCxnSpPr>
          <p:cNvPr id="13" name="Straight Arrow Connector 12"/>
          <p:cNvCxnSpPr/>
          <p:nvPr/>
        </p:nvCxnSpPr>
        <p:spPr>
          <a:xfrm>
            <a:off x="4065588" y="1711325"/>
            <a:ext cx="125412" cy="381000"/>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228355" name="Text Box 2"/>
          <p:cNvSpPr txBox="1">
            <a:spLocks noChangeArrowheads="1"/>
          </p:cNvSpPr>
          <p:nvPr/>
        </p:nvSpPr>
        <p:spPr bwMode="auto">
          <a:xfrm>
            <a:off x="1816100" y="304800"/>
            <a:ext cx="5499100" cy="523875"/>
          </a:xfrm>
          <a:prstGeom prst="rect">
            <a:avLst/>
          </a:prstGeom>
          <a:noFill/>
          <a:ln w="9525">
            <a:noFill/>
            <a:miter lim="800000"/>
            <a:headEnd/>
            <a:tailEnd/>
          </a:ln>
        </p:spPr>
        <p:txBody>
          <a:bodyPr wrap="none">
            <a:spAutoFit/>
          </a:bodyPr>
          <a:lstStyle/>
          <a:p>
            <a:pPr algn="ctr"/>
            <a:r>
              <a:rPr lang="en-US" sz="2800" b="1"/>
              <a:t>IF STATEMENTS (Conditionals)</a:t>
            </a: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Rectangle 5"/>
          <p:cNvSpPr>
            <a:spLocks noChangeArrowheads="1"/>
          </p:cNvSpPr>
          <p:nvPr/>
        </p:nvSpPr>
        <p:spPr bwMode="auto">
          <a:xfrm>
            <a:off x="762000" y="1143000"/>
            <a:ext cx="7772400" cy="5632450"/>
          </a:xfrm>
          <a:prstGeom prst="rect">
            <a:avLst/>
          </a:prstGeom>
          <a:noFill/>
          <a:ln w="9525">
            <a:noFill/>
            <a:miter lim="800000"/>
            <a:headEnd/>
            <a:tailEnd/>
          </a:ln>
        </p:spPr>
        <p:txBody>
          <a:bodyPr>
            <a:spAutoFit/>
          </a:bodyPr>
          <a:lstStyle/>
          <a:p>
            <a:pPr algn="just">
              <a:buFontTx/>
              <a:buChar char="•"/>
            </a:pPr>
            <a:r>
              <a:rPr lang="en-US"/>
              <a:t> </a:t>
            </a:r>
            <a:r>
              <a:rPr lang="en-US" sz="2000" b="1"/>
              <a:t>What is this thing, “</a:t>
            </a:r>
            <a:r>
              <a:rPr lang="en-US" sz="2000">
                <a:latin typeface="Courier New" pitchFamily="49" charset="0"/>
                <a:cs typeface="Courier New" pitchFamily="49" charset="0"/>
              </a:rPr>
              <a:t>test</a:t>
            </a:r>
            <a:r>
              <a:rPr lang="en-US" sz="2000" b="1"/>
              <a:t>”,  all about?</a:t>
            </a:r>
            <a:endParaRPr lang="en-US" sz="2000"/>
          </a:p>
          <a:p>
            <a:pPr algn="just">
              <a:buFontTx/>
              <a:buChar char="•"/>
            </a:pPr>
            <a:endParaRPr lang="en-US"/>
          </a:p>
          <a:p>
            <a:pPr algn="just"/>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(test)</a:t>
            </a:r>
          </a:p>
          <a:p>
            <a:pPr algn="just"/>
            <a:r>
              <a:rPr lang="en-US" sz="2000">
                <a:latin typeface="Courier New" pitchFamily="49" charset="0"/>
                <a:cs typeface="Courier New" pitchFamily="49" charset="0"/>
              </a:rPr>
              <a:t>	          statements</a:t>
            </a:r>
          </a:p>
          <a:p>
            <a:pPr algn="just"/>
            <a:r>
              <a:rPr lang="en-US" sz="2000" b="1">
                <a:solidFill>
                  <a:srgbClr val="0066FF"/>
                </a:solidFill>
                <a:latin typeface="Courier New" pitchFamily="49" charset="0"/>
                <a:cs typeface="Courier New" pitchFamily="49" charset="0"/>
              </a:rPr>
              <a:t>		  end</a:t>
            </a:r>
          </a:p>
          <a:p>
            <a:pPr algn="just"/>
            <a:endParaRPr lang="en-US" sz="800"/>
          </a:p>
          <a:p>
            <a:pPr algn="just">
              <a:buFont typeface="Arial" charset="0"/>
              <a:buChar char="•"/>
            </a:pPr>
            <a:r>
              <a:rPr lang="en-US"/>
              <a:t> </a:t>
            </a:r>
            <a:r>
              <a:rPr lang="en-US" sz="2000"/>
              <a:t>The predicate is (usually) composed of a LHS and a RHS featuring “logical operators” and “relational operators”:</a:t>
            </a:r>
          </a:p>
          <a:p>
            <a:pPr algn="just"/>
            <a:endParaRPr lang="en-US" sz="800"/>
          </a:p>
          <a:p>
            <a:pPr lvl="1" algn="just"/>
            <a:r>
              <a:rPr lang="en-US" sz="2000"/>
              <a:t>(</a:t>
            </a:r>
            <a:r>
              <a:rPr lang="en-US" sz="2000">
                <a:solidFill>
                  <a:srgbClr val="0070C0"/>
                </a:solidFill>
              </a:rPr>
              <a:t>logical connective</a:t>
            </a:r>
            <a:r>
              <a:rPr lang="en-US" sz="2000"/>
              <a:t>)    &amp;&amp;   means      “AND”</a:t>
            </a:r>
          </a:p>
          <a:p>
            <a:pPr lvl="1" algn="just"/>
            <a:r>
              <a:rPr lang="en-US" sz="2000"/>
              <a:t>(</a:t>
            </a:r>
            <a:r>
              <a:rPr lang="en-US" sz="2000">
                <a:solidFill>
                  <a:srgbClr val="0070C0"/>
                </a:solidFill>
              </a:rPr>
              <a:t>logical connective</a:t>
            </a:r>
            <a:r>
              <a:rPr lang="en-US" sz="2000"/>
              <a:t>)    ||</a:t>
            </a:r>
            <a:r>
              <a:rPr lang="en-US" sz="2000" b="1"/>
              <a:t> </a:t>
            </a:r>
            <a:r>
              <a:rPr lang="en-US" sz="2000"/>
              <a:t>     means      “OR”</a:t>
            </a:r>
          </a:p>
          <a:p>
            <a:pPr lvl="1" algn="just"/>
            <a:r>
              <a:rPr lang="en-US" sz="2000"/>
              <a:t>(</a:t>
            </a:r>
            <a:r>
              <a:rPr lang="en-US" sz="2000">
                <a:solidFill>
                  <a:srgbClr val="0070C0"/>
                </a:solidFill>
              </a:rPr>
              <a:t>logical connective</a:t>
            </a:r>
            <a:r>
              <a:rPr lang="en-US" sz="2000"/>
              <a:t>)    ~      means     “NOT”</a:t>
            </a:r>
          </a:p>
          <a:p>
            <a:pPr lvl="1" algn="just"/>
            <a:r>
              <a:rPr lang="en-US" sz="2000"/>
              <a:t>(relational operator)    &gt;      means     “Greater than”</a:t>
            </a:r>
          </a:p>
          <a:p>
            <a:pPr lvl="1" algn="just"/>
            <a:r>
              <a:rPr lang="en-US" sz="2000"/>
              <a:t>(relational operator)    &lt;      means     “Less than”</a:t>
            </a:r>
          </a:p>
          <a:p>
            <a:pPr lvl="1" algn="just"/>
            <a:r>
              <a:rPr lang="en-US" sz="2000"/>
              <a:t>(relational operator)    &gt;=    means     “Greater-than-or-equal-to”</a:t>
            </a:r>
          </a:p>
          <a:p>
            <a:pPr lvl="1" algn="just"/>
            <a:r>
              <a:rPr lang="en-US" sz="2000"/>
              <a:t>(relational operator)    &lt;+    means     “Less-than-or-equal-to”</a:t>
            </a:r>
          </a:p>
          <a:p>
            <a:pPr lvl="1" algn="just"/>
            <a:r>
              <a:rPr lang="en-US" sz="2000"/>
              <a:t>(relational operator)    ==    means      “Equal-to”</a:t>
            </a:r>
          </a:p>
          <a:p>
            <a:pPr lvl="1" algn="just"/>
            <a:r>
              <a:rPr lang="en-US" sz="2000"/>
              <a:t>(relational operator)    ~=    means      “NOT Equal-to”</a:t>
            </a:r>
          </a:p>
        </p:txBody>
      </p:sp>
      <p:cxnSp>
        <p:nvCxnSpPr>
          <p:cNvPr id="6" name="Straight Arrow Connector 5"/>
          <p:cNvCxnSpPr/>
          <p:nvPr/>
        </p:nvCxnSpPr>
        <p:spPr>
          <a:xfrm>
            <a:off x="3733800" y="1573213"/>
            <a:ext cx="0" cy="381000"/>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229379" name="Text Box 2"/>
          <p:cNvSpPr txBox="1">
            <a:spLocks noChangeArrowheads="1"/>
          </p:cNvSpPr>
          <p:nvPr/>
        </p:nvSpPr>
        <p:spPr bwMode="auto">
          <a:xfrm>
            <a:off x="1816100" y="304800"/>
            <a:ext cx="5499100" cy="523875"/>
          </a:xfrm>
          <a:prstGeom prst="rect">
            <a:avLst/>
          </a:prstGeom>
          <a:noFill/>
          <a:ln w="9525">
            <a:noFill/>
            <a:miter lim="800000"/>
            <a:headEnd/>
            <a:tailEnd/>
          </a:ln>
        </p:spPr>
        <p:txBody>
          <a:bodyPr wrap="none">
            <a:spAutoFit/>
          </a:bodyPr>
          <a:lstStyle/>
          <a:p>
            <a:pPr algn="ctr"/>
            <a:r>
              <a:rPr lang="en-US" sz="2800" b="1"/>
              <a:t>IF STATEMENTS (Conditionals)</a:t>
            </a: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Rectangle 5"/>
          <p:cNvSpPr>
            <a:spLocks noChangeArrowheads="1"/>
          </p:cNvSpPr>
          <p:nvPr/>
        </p:nvSpPr>
        <p:spPr bwMode="auto">
          <a:xfrm>
            <a:off x="1143000" y="1143000"/>
            <a:ext cx="7391400" cy="5508625"/>
          </a:xfrm>
          <a:prstGeom prst="rect">
            <a:avLst/>
          </a:prstGeom>
          <a:noFill/>
          <a:ln w="9525">
            <a:noFill/>
            <a:miter lim="800000"/>
            <a:headEnd/>
            <a:tailEnd/>
          </a:ln>
        </p:spPr>
        <p:txBody>
          <a:bodyPr>
            <a:spAutoFit/>
          </a:bodyPr>
          <a:lstStyle/>
          <a:p>
            <a:pPr algn="just">
              <a:buFontTx/>
              <a:buChar char="•"/>
            </a:pPr>
            <a:r>
              <a:rPr lang="en-US"/>
              <a:t> </a:t>
            </a:r>
            <a:r>
              <a:rPr lang="en-US" sz="2000" b="1"/>
              <a:t>What is this thing, “</a:t>
            </a:r>
            <a:r>
              <a:rPr lang="en-US" sz="2000">
                <a:latin typeface="Courier New" pitchFamily="49" charset="0"/>
                <a:cs typeface="Courier New" pitchFamily="49" charset="0"/>
              </a:rPr>
              <a:t>test</a:t>
            </a:r>
            <a:r>
              <a:rPr lang="en-US" sz="2000" b="1"/>
              <a:t>”,  all about?</a:t>
            </a:r>
            <a:endParaRPr lang="en-US" sz="2000"/>
          </a:p>
          <a:p>
            <a:pPr algn="just">
              <a:buFontTx/>
              <a:buChar char="•"/>
            </a:pPr>
            <a:endParaRPr lang="en-US"/>
          </a:p>
          <a:p>
            <a:pPr algn="just"/>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(test)</a:t>
            </a:r>
          </a:p>
          <a:p>
            <a:pPr algn="just"/>
            <a:r>
              <a:rPr lang="en-US" sz="2000">
                <a:latin typeface="Courier New" pitchFamily="49" charset="0"/>
                <a:cs typeface="Courier New" pitchFamily="49" charset="0"/>
              </a:rPr>
              <a:t>	          statements</a:t>
            </a:r>
          </a:p>
          <a:p>
            <a:pPr algn="just"/>
            <a:r>
              <a:rPr lang="en-US" sz="2000" b="1">
                <a:solidFill>
                  <a:srgbClr val="0066FF"/>
                </a:solidFill>
                <a:latin typeface="Courier New" pitchFamily="49" charset="0"/>
                <a:cs typeface="Courier New" pitchFamily="49" charset="0"/>
              </a:rPr>
              <a:t>		  end</a:t>
            </a:r>
          </a:p>
          <a:p>
            <a:pPr algn="just"/>
            <a:endParaRPr lang="en-US"/>
          </a:p>
          <a:p>
            <a:pPr>
              <a:buFont typeface="Arial" charset="0"/>
              <a:buChar char="•"/>
            </a:pPr>
            <a:r>
              <a:rPr lang="en-US" sz="2000"/>
              <a:t> So a complete  </a:t>
            </a:r>
            <a:r>
              <a:rPr lang="en-US" sz="2000">
                <a:latin typeface="Courier New" pitchFamily="49" charset="0"/>
                <a:cs typeface="Courier New" pitchFamily="49" charset="0"/>
              </a:rPr>
              <a:t>test </a:t>
            </a:r>
            <a:r>
              <a:rPr lang="en-US" sz="2000"/>
              <a:t>(or predicate) usually has a left hand side, one or more logical connectives and/or relational operators, and a right hand side.</a:t>
            </a:r>
          </a:p>
          <a:p>
            <a:pPr>
              <a:buFont typeface="Arial" charset="0"/>
              <a:buChar char="•"/>
            </a:pPr>
            <a:endParaRPr lang="en-US" sz="2000"/>
          </a:p>
          <a:p>
            <a:pPr>
              <a:buFont typeface="Arial" charset="0"/>
              <a:buChar char="•"/>
            </a:pPr>
            <a:r>
              <a:rPr lang="en-US" sz="2000" b="1"/>
              <a:t> </a:t>
            </a:r>
            <a:r>
              <a:rPr lang="en-US" sz="2000" b="1">
                <a:solidFill>
                  <a:srgbClr val="FF0000"/>
                </a:solidFill>
              </a:rPr>
              <a:t>The complete  </a:t>
            </a:r>
            <a:r>
              <a:rPr lang="en-US" sz="2000">
                <a:latin typeface="Courier New" pitchFamily="49" charset="0"/>
                <a:cs typeface="Courier New" pitchFamily="49" charset="0"/>
              </a:rPr>
              <a:t>test </a:t>
            </a:r>
            <a:r>
              <a:rPr lang="en-US" sz="2000" b="1">
                <a:solidFill>
                  <a:srgbClr val="FF0000"/>
                </a:solidFill>
              </a:rPr>
              <a:t>asks a question that is answered only TRUE or FALSE (or if you prefer, “yes” or “no”)</a:t>
            </a:r>
            <a:r>
              <a:rPr lang="en-US" sz="2000" b="1"/>
              <a:t> </a:t>
            </a:r>
            <a:r>
              <a:rPr lang="en-US" sz="2000" b="1">
                <a:solidFill>
                  <a:srgbClr val="FF0000"/>
                </a:solidFill>
              </a:rPr>
              <a:t>– </a:t>
            </a:r>
            <a:r>
              <a:rPr lang="en-US" sz="2000" b="1" u="sng">
                <a:solidFill>
                  <a:srgbClr val="FF0000"/>
                </a:solidFill>
              </a:rPr>
              <a:t>BUT NEVER BOTH</a:t>
            </a:r>
            <a:r>
              <a:rPr lang="en-US" sz="2000" b="1">
                <a:solidFill>
                  <a:srgbClr val="FF0000"/>
                </a:solidFill>
              </a:rPr>
              <a:t> (called, the “Law of the Excluded Middle”)</a:t>
            </a:r>
          </a:p>
          <a:p>
            <a:pPr>
              <a:buFont typeface="Arial" charset="0"/>
              <a:buChar char="•"/>
            </a:pPr>
            <a:endParaRPr lang="en-US" sz="2000" b="1"/>
          </a:p>
          <a:p>
            <a:pPr algn="just">
              <a:buFont typeface="Arial" charset="0"/>
              <a:buChar char="•"/>
            </a:pPr>
            <a:r>
              <a:rPr lang="en-US" sz="2000"/>
              <a:t> Example predicate:  The </a:t>
            </a:r>
            <a:r>
              <a:rPr lang="en-US" sz="2000">
                <a:latin typeface="Courier New" pitchFamily="49" charset="0"/>
                <a:cs typeface="Courier New" pitchFamily="49" charset="0"/>
              </a:rPr>
              <a:t>test (x &lt; y) </a:t>
            </a:r>
            <a:r>
              <a:rPr lang="en-US" sz="2000"/>
              <a:t>asks the question, “</a:t>
            </a:r>
            <a:r>
              <a:rPr lang="en-US" sz="2000" b="1"/>
              <a:t>Is x less than y?</a:t>
            </a:r>
            <a:r>
              <a:rPr lang="en-US" sz="2000"/>
              <a:t>”  There is ONLY one answer to this question:  YES (true) or NO (false).</a:t>
            </a:r>
          </a:p>
        </p:txBody>
      </p:sp>
      <p:cxnSp>
        <p:nvCxnSpPr>
          <p:cNvPr id="7" name="Straight Arrow Connector 6"/>
          <p:cNvCxnSpPr/>
          <p:nvPr/>
        </p:nvCxnSpPr>
        <p:spPr>
          <a:xfrm>
            <a:off x="4038600" y="1573213"/>
            <a:ext cx="0" cy="381000"/>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230403" name="Text Box 2"/>
          <p:cNvSpPr txBox="1">
            <a:spLocks noChangeArrowheads="1"/>
          </p:cNvSpPr>
          <p:nvPr/>
        </p:nvSpPr>
        <p:spPr bwMode="auto">
          <a:xfrm>
            <a:off x="1816100" y="304800"/>
            <a:ext cx="5499100" cy="523875"/>
          </a:xfrm>
          <a:prstGeom prst="rect">
            <a:avLst/>
          </a:prstGeom>
          <a:noFill/>
          <a:ln w="9525">
            <a:noFill/>
            <a:miter lim="800000"/>
            <a:headEnd/>
            <a:tailEnd/>
          </a:ln>
        </p:spPr>
        <p:txBody>
          <a:bodyPr wrap="none">
            <a:spAutoFit/>
          </a:bodyPr>
          <a:lstStyle/>
          <a:p>
            <a:pPr algn="ctr"/>
            <a:r>
              <a:rPr lang="en-US" sz="2800" b="1"/>
              <a:t>IF STATEMENTS (Conditionals)</a:t>
            </a:r>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Rectangle 5"/>
          <p:cNvSpPr>
            <a:spLocks noChangeArrowheads="1"/>
          </p:cNvSpPr>
          <p:nvPr/>
        </p:nvSpPr>
        <p:spPr bwMode="auto">
          <a:xfrm>
            <a:off x="1143000" y="1143000"/>
            <a:ext cx="7391400" cy="1754188"/>
          </a:xfrm>
          <a:prstGeom prst="rect">
            <a:avLst/>
          </a:prstGeom>
          <a:noFill/>
          <a:ln w="9525">
            <a:noFill/>
            <a:miter lim="800000"/>
            <a:headEnd/>
            <a:tailEnd/>
          </a:ln>
        </p:spPr>
        <p:txBody>
          <a:bodyPr>
            <a:spAutoFit/>
          </a:bodyPr>
          <a:lstStyle/>
          <a:p>
            <a:pPr>
              <a:buFontTx/>
              <a:buChar char="•"/>
            </a:pPr>
            <a:r>
              <a:rPr lang="en-US"/>
              <a:t> </a:t>
            </a:r>
            <a:r>
              <a:rPr lang="en-US" sz="2000" b="1"/>
              <a:t>What is this thing, “</a:t>
            </a:r>
            <a:r>
              <a:rPr lang="en-US" sz="2000">
                <a:latin typeface="Courier New" pitchFamily="49" charset="0"/>
                <a:cs typeface="Courier New" pitchFamily="49" charset="0"/>
              </a:rPr>
              <a:t>test</a:t>
            </a:r>
            <a:r>
              <a:rPr lang="en-US" sz="2000" b="1"/>
              <a:t>”,  all about?</a:t>
            </a:r>
            <a:endParaRPr lang="en-US" sz="2000"/>
          </a:p>
          <a:p>
            <a:pPr>
              <a:buFontTx/>
              <a:buChar char="•"/>
            </a:pPr>
            <a:endParaRPr lang="en-US"/>
          </a:p>
          <a:p>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(test)</a:t>
            </a:r>
          </a:p>
          <a:p>
            <a:r>
              <a:rPr lang="en-US" sz="2000">
                <a:latin typeface="Courier New" pitchFamily="49" charset="0"/>
                <a:cs typeface="Courier New" pitchFamily="49" charset="0"/>
              </a:rPr>
              <a:t>	          statements</a:t>
            </a:r>
          </a:p>
          <a:p>
            <a:r>
              <a:rPr lang="en-US" sz="2000" b="1">
                <a:solidFill>
                  <a:srgbClr val="0066FF"/>
                </a:solidFill>
                <a:latin typeface="Courier New" pitchFamily="49" charset="0"/>
                <a:cs typeface="Courier New" pitchFamily="49" charset="0"/>
              </a:rPr>
              <a:t>		  end</a:t>
            </a:r>
          </a:p>
        </p:txBody>
      </p:sp>
      <p:graphicFrame>
        <p:nvGraphicFramePr>
          <p:cNvPr id="2" name="Table 1"/>
          <p:cNvGraphicFramePr>
            <a:graphicFrameLocks noGrp="1"/>
          </p:cNvGraphicFramePr>
          <p:nvPr/>
        </p:nvGraphicFramePr>
        <p:xfrm>
          <a:off x="533400" y="3398838"/>
          <a:ext cx="8229600" cy="2662237"/>
        </p:xfrm>
        <a:graphic>
          <a:graphicData uri="http://schemas.openxmlformats.org/drawingml/2006/table">
            <a:tbl>
              <a:tblPr firstRow="1" bandRow="1">
                <a:tableStyleId>{5C22544A-7EE6-4342-B048-85BDC9FD1C3A}</a:tableStyleId>
              </a:tblPr>
              <a:tblGrid>
                <a:gridCol w="2590800"/>
                <a:gridCol w="2590800"/>
                <a:gridCol w="3048000"/>
              </a:tblGrid>
              <a:tr h="370840">
                <a:tc>
                  <a:txBody>
                    <a:bodyPr/>
                    <a:lstStyle/>
                    <a:p>
                      <a:pPr algn="ctr"/>
                      <a:r>
                        <a:rPr lang="en-US" dirty="0" smtClean="0">
                          <a:solidFill>
                            <a:schemeClr val="bg1"/>
                          </a:solidFill>
                        </a:rPr>
                        <a:t>Predicate Example</a:t>
                      </a:r>
                    </a:p>
                    <a:p>
                      <a:pPr algn="ctr"/>
                      <a:endParaRPr lang="en-US" dirty="0">
                        <a:solidFill>
                          <a:schemeClr val="bg1"/>
                        </a:solidFill>
                      </a:endParaRPr>
                    </a:p>
                  </a:txBody>
                  <a:tcPr>
                    <a:solidFill>
                      <a:schemeClr val="tx1">
                        <a:lumMod val="65000"/>
                        <a:lumOff val="35000"/>
                      </a:schemeClr>
                    </a:solidFill>
                  </a:tcPr>
                </a:tc>
                <a:tc>
                  <a:txBody>
                    <a:bodyPr/>
                    <a:lstStyle/>
                    <a:p>
                      <a:pPr algn="ctr"/>
                      <a:r>
                        <a:rPr lang="en-US" dirty="0" smtClean="0">
                          <a:solidFill>
                            <a:schemeClr val="bg1"/>
                          </a:solidFill>
                        </a:rPr>
                        <a:t>Relational</a:t>
                      </a:r>
                    </a:p>
                    <a:p>
                      <a:pPr algn="ctr"/>
                      <a:r>
                        <a:rPr lang="en-US" dirty="0" smtClean="0">
                          <a:solidFill>
                            <a:schemeClr val="bg1"/>
                          </a:solidFill>
                        </a:rPr>
                        <a:t>Operator</a:t>
                      </a:r>
                      <a:endParaRPr lang="en-US" dirty="0">
                        <a:solidFill>
                          <a:schemeClr val="bg1"/>
                        </a:solidFill>
                      </a:endParaRPr>
                    </a:p>
                  </a:txBody>
                  <a:tcPr>
                    <a:solidFill>
                      <a:schemeClr val="tx1">
                        <a:lumMod val="65000"/>
                        <a:lumOff val="35000"/>
                      </a:schemeClr>
                    </a:solidFill>
                  </a:tcPr>
                </a:tc>
                <a:tc>
                  <a:txBody>
                    <a:bodyPr/>
                    <a:lstStyle/>
                    <a:p>
                      <a:pPr algn="ctr"/>
                      <a:r>
                        <a:rPr lang="en-US" dirty="0" smtClean="0">
                          <a:solidFill>
                            <a:schemeClr val="bg1"/>
                          </a:solidFill>
                        </a:rPr>
                        <a:t>Equivalent Question(s)</a:t>
                      </a:r>
                      <a:endParaRPr lang="en-US" dirty="0">
                        <a:solidFill>
                          <a:schemeClr val="bg1"/>
                        </a:solidFill>
                      </a:endParaRPr>
                    </a:p>
                  </a:txBody>
                  <a:tcPr>
                    <a:solidFill>
                      <a:schemeClr val="tx1">
                        <a:lumMod val="65000"/>
                        <a:lumOff val="35000"/>
                      </a:schemeClr>
                    </a:solidFill>
                  </a:tcPr>
                </a:tc>
              </a:tr>
              <a:tr h="370840">
                <a:tc>
                  <a:txBody>
                    <a:bodyPr/>
                    <a:lstStyle/>
                    <a:p>
                      <a:pPr algn="ctr"/>
                      <a:r>
                        <a:rPr lang="en-US" sz="1800" dirty="0" smtClean="0">
                          <a:solidFill>
                            <a:sysClr val="windowText" lastClr="000000"/>
                          </a:solidFill>
                          <a:latin typeface="Courier New" pitchFamily="49" charset="0"/>
                          <a:cs typeface="Courier New" pitchFamily="49" charset="0"/>
                        </a:rPr>
                        <a:t>(x</a:t>
                      </a:r>
                      <a:r>
                        <a:rPr lang="en-US" sz="1800" baseline="0" dirty="0" smtClean="0">
                          <a:solidFill>
                            <a:sysClr val="windowText" lastClr="000000"/>
                          </a:solidFill>
                          <a:latin typeface="Courier New" pitchFamily="49" charset="0"/>
                          <a:cs typeface="Courier New" pitchFamily="49" charset="0"/>
                        </a:rPr>
                        <a:t> &gt; y)</a:t>
                      </a:r>
                      <a:endParaRPr lang="en-US" sz="1800" dirty="0">
                        <a:solidFill>
                          <a:sysClr val="windowText" lastClr="000000"/>
                        </a:solidFill>
                        <a:latin typeface="Courier New" pitchFamily="49" charset="0"/>
                        <a:cs typeface="Courier New" pitchFamily="49" charset="0"/>
                      </a:endParaRPr>
                    </a:p>
                  </a:txBody>
                  <a:tcPr>
                    <a:noFill/>
                  </a:tcPr>
                </a:tc>
                <a:tc>
                  <a:txBody>
                    <a:bodyPr/>
                    <a:lstStyle/>
                    <a:p>
                      <a:pPr algn="ctr"/>
                      <a:r>
                        <a:rPr lang="en-US" sz="1800" dirty="0" smtClean="0">
                          <a:solidFill>
                            <a:sysClr val="windowText" lastClr="000000"/>
                          </a:solidFill>
                          <a:latin typeface="Courier New" pitchFamily="49" charset="0"/>
                          <a:cs typeface="Courier New" pitchFamily="49" charset="0"/>
                        </a:rPr>
                        <a:t>&gt;</a:t>
                      </a:r>
                      <a:endParaRPr lang="en-US" sz="1800" dirty="0">
                        <a:solidFill>
                          <a:sysClr val="windowText" lastClr="000000"/>
                        </a:solidFill>
                        <a:latin typeface="Courier New" pitchFamily="49" charset="0"/>
                        <a:cs typeface="Courier New" pitchFamily="49" charset="0"/>
                      </a:endParaRPr>
                    </a:p>
                  </a:txBody>
                  <a:tcPr>
                    <a:noFill/>
                  </a:tcPr>
                </a:tc>
                <a:tc>
                  <a:txBody>
                    <a:bodyPr/>
                    <a:lstStyle/>
                    <a:p>
                      <a:r>
                        <a:rPr lang="en-US" sz="1800" dirty="0" smtClean="0">
                          <a:solidFill>
                            <a:sysClr val="windowText" lastClr="000000"/>
                          </a:solidFill>
                          <a:latin typeface="Courier New" pitchFamily="49" charset="0"/>
                          <a:cs typeface="Courier New" pitchFamily="49" charset="0"/>
                        </a:rPr>
                        <a:t>Is x greater than y?</a:t>
                      </a:r>
                      <a:endParaRPr lang="en-US" sz="1800" dirty="0">
                        <a:solidFill>
                          <a:sysClr val="windowText" lastClr="000000"/>
                        </a:solidFill>
                        <a:latin typeface="Courier New" pitchFamily="49" charset="0"/>
                        <a:cs typeface="Courier New" pitchFamily="49" charset="0"/>
                      </a:endParaRPr>
                    </a:p>
                  </a:txBody>
                  <a:tcPr>
                    <a:noFill/>
                  </a:tcPr>
                </a:tc>
              </a:tr>
              <a:tr h="370840">
                <a:tc>
                  <a:txBody>
                    <a:bodyPr/>
                    <a:lstStyle/>
                    <a:p>
                      <a:pPr algn="ctr"/>
                      <a:r>
                        <a:rPr lang="en-US" sz="1800" dirty="0" smtClean="0">
                          <a:solidFill>
                            <a:sysClr val="windowText" lastClr="000000"/>
                          </a:solidFill>
                          <a:latin typeface="Courier New" pitchFamily="49" charset="0"/>
                          <a:cs typeface="Courier New" pitchFamily="49" charset="0"/>
                        </a:rPr>
                        <a:t>(x &lt;=</a:t>
                      </a:r>
                      <a:r>
                        <a:rPr lang="en-US" sz="1800" baseline="0" dirty="0" smtClean="0">
                          <a:solidFill>
                            <a:sysClr val="windowText" lastClr="000000"/>
                          </a:solidFill>
                          <a:latin typeface="Courier New" pitchFamily="49" charset="0"/>
                          <a:cs typeface="Courier New" pitchFamily="49" charset="0"/>
                        </a:rPr>
                        <a:t> y)</a:t>
                      </a:r>
                      <a:endParaRPr lang="en-US" sz="1800" dirty="0">
                        <a:solidFill>
                          <a:sysClr val="windowText" lastClr="000000"/>
                        </a:solidFill>
                        <a:latin typeface="Courier New" pitchFamily="49" charset="0"/>
                        <a:cs typeface="Courier New" pitchFamily="49" charset="0"/>
                      </a:endParaRPr>
                    </a:p>
                  </a:txBody>
                  <a:tcPr>
                    <a:noFill/>
                  </a:tcPr>
                </a:tc>
                <a:tc>
                  <a:txBody>
                    <a:bodyPr/>
                    <a:lstStyle/>
                    <a:p>
                      <a:pPr algn="ctr"/>
                      <a:r>
                        <a:rPr lang="en-US" sz="1800" dirty="0" smtClean="0">
                          <a:solidFill>
                            <a:sysClr val="windowText" lastClr="000000"/>
                          </a:solidFill>
                          <a:latin typeface="Courier New" pitchFamily="49" charset="0"/>
                          <a:cs typeface="Courier New" pitchFamily="49" charset="0"/>
                        </a:rPr>
                        <a:t>&lt;=</a:t>
                      </a:r>
                      <a:endParaRPr lang="en-US" sz="1800" dirty="0">
                        <a:solidFill>
                          <a:sysClr val="windowText" lastClr="000000"/>
                        </a:solidFill>
                        <a:latin typeface="Courier New" pitchFamily="49" charset="0"/>
                        <a:cs typeface="Courier New" pitchFamily="49" charset="0"/>
                      </a:endParaRPr>
                    </a:p>
                  </a:txBody>
                  <a:tcPr>
                    <a:noFill/>
                  </a:tcPr>
                </a:tc>
                <a:tc>
                  <a:txBody>
                    <a:bodyPr/>
                    <a:lstStyle/>
                    <a:p>
                      <a:r>
                        <a:rPr lang="en-US" sz="1800" dirty="0" smtClean="0">
                          <a:solidFill>
                            <a:sysClr val="windowText" lastClr="000000"/>
                          </a:solidFill>
                          <a:latin typeface="Courier New" pitchFamily="49" charset="0"/>
                          <a:cs typeface="Courier New" pitchFamily="49" charset="0"/>
                        </a:rPr>
                        <a:t>Is x less-than-or-equal-to y?</a:t>
                      </a:r>
                      <a:endParaRPr lang="en-US" sz="1800" dirty="0">
                        <a:solidFill>
                          <a:sysClr val="windowText" lastClr="000000"/>
                        </a:solidFill>
                        <a:latin typeface="Courier New" pitchFamily="49" charset="0"/>
                        <a:cs typeface="Courier New" pitchFamily="49" charset="0"/>
                      </a:endParaRPr>
                    </a:p>
                  </a:txBody>
                  <a:tcPr>
                    <a:noFill/>
                  </a:tcPr>
                </a:tc>
              </a:tr>
              <a:tr h="370840">
                <a:tc>
                  <a:txBody>
                    <a:bodyPr/>
                    <a:lstStyle/>
                    <a:p>
                      <a:pPr algn="ctr"/>
                      <a:r>
                        <a:rPr lang="en-US" sz="1800" dirty="0" smtClean="0">
                          <a:solidFill>
                            <a:sysClr val="windowText" lastClr="000000"/>
                          </a:solidFill>
                          <a:latin typeface="Courier New" pitchFamily="49" charset="0"/>
                          <a:cs typeface="Courier New" pitchFamily="49" charset="0"/>
                        </a:rPr>
                        <a:t>(x &gt;= y)</a:t>
                      </a:r>
                      <a:endParaRPr lang="en-US" sz="1800" dirty="0">
                        <a:solidFill>
                          <a:sysClr val="windowText" lastClr="000000"/>
                        </a:solidFill>
                        <a:latin typeface="Courier New" pitchFamily="49" charset="0"/>
                        <a:cs typeface="Courier New" pitchFamily="49" charset="0"/>
                      </a:endParaRPr>
                    </a:p>
                  </a:txBody>
                  <a:tcPr>
                    <a:noFill/>
                  </a:tcPr>
                </a:tc>
                <a:tc>
                  <a:txBody>
                    <a:bodyPr/>
                    <a:lstStyle/>
                    <a:p>
                      <a:pPr algn="ctr"/>
                      <a:r>
                        <a:rPr lang="en-US" sz="1800" dirty="0" smtClean="0">
                          <a:solidFill>
                            <a:sysClr val="windowText" lastClr="000000"/>
                          </a:solidFill>
                          <a:latin typeface="Courier New" pitchFamily="49" charset="0"/>
                          <a:cs typeface="Courier New" pitchFamily="49" charset="0"/>
                        </a:rPr>
                        <a:t>&gt;=</a:t>
                      </a:r>
                      <a:endParaRPr lang="en-US" sz="1800" dirty="0">
                        <a:solidFill>
                          <a:sysClr val="windowText" lastClr="000000"/>
                        </a:solidFill>
                        <a:latin typeface="Courier New" pitchFamily="49" charset="0"/>
                        <a:cs typeface="Courier New" pitchFamily="49" charset="0"/>
                      </a:endParaRPr>
                    </a:p>
                  </a:txBody>
                  <a:tcPr>
                    <a:noFill/>
                  </a:tcPr>
                </a:tc>
                <a:tc>
                  <a:txBody>
                    <a:bodyPr/>
                    <a:lstStyle/>
                    <a:p>
                      <a:r>
                        <a:rPr lang="en-US" sz="1800" dirty="0" smtClean="0">
                          <a:solidFill>
                            <a:sysClr val="windowText" lastClr="000000"/>
                          </a:solidFill>
                          <a:latin typeface="Courier New" pitchFamily="49" charset="0"/>
                          <a:cs typeface="Courier New" pitchFamily="49" charset="0"/>
                        </a:rPr>
                        <a:t>Is x greater-than-or-equal-to y?</a:t>
                      </a:r>
                      <a:endParaRPr lang="en-US" sz="1800" dirty="0">
                        <a:solidFill>
                          <a:sysClr val="windowText" lastClr="000000"/>
                        </a:solidFill>
                        <a:latin typeface="Courier New" pitchFamily="49" charset="0"/>
                        <a:cs typeface="Courier New" pitchFamily="49" charset="0"/>
                      </a:endParaRPr>
                    </a:p>
                  </a:txBody>
                  <a:tcPr>
                    <a:noFill/>
                  </a:tcPr>
                </a:tc>
              </a:tr>
              <a:tr h="370840">
                <a:tc>
                  <a:txBody>
                    <a:bodyPr/>
                    <a:lstStyle/>
                    <a:p>
                      <a:pPr algn="ctr"/>
                      <a:r>
                        <a:rPr lang="en-US" sz="1800" dirty="0" smtClean="0">
                          <a:solidFill>
                            <a:sysClr val="windowText" lastClr="000000"/>
                          </a:solidFill>
                          <a:latin typeface="Courier New" pitchFamily="49" charset="0"/>
                          <a:cs typeface="Courier New" pitchFamily="49" charset="0"/>
                        </a:rPr>
                        <a:t>(x == y)</a:t>
                      </a:r>
                      <a:endParaRPr lang="en-US" sz="1800" dirty="0">
                        <a:solidFill>
                          <a:sysClr val="windowText" lastClr="000000"/>
                        </a:solidFill>
                        <a:latin typeface="Courier New" pitchFamily="49" charset="0"/>
                        <a:cs typeface="Courier New" pitchFamily="49" charset="0"/>
                      </a:endParaRPr>
                    </a:p>
                  </a:txBody>
                  <a:tcPr>
                    <a:noFill/>
                  </a:tcPr>
                </a:tc>
                <a:tc>
                  <a:txBody>
                    <a:bodyPr/>
                    <a:lstStyle/>
                    <a:p>
                      <a:pPr algn="ctr"/>
                      <a:r>
                        <a:rPr lang="en-US" sz="1800" dirty="0" smtClean="0">
                          <a:solidFill>
                            <a:sysClr val="windowText" lastClr="000000"/>
                          </a:solidFill>
                          <a:latin typeface="Courier New" pitchFamily="49" charset="0"/>
                          <a:cs typeface="Courier New" pitchFamily="49" charset="0"/>
                        </a:rPr>
                        <a:t>==</a:t>
                      </a:r>
                      <a:endParaRPr lang="en-US" sz="1800" dirty="0">
                        <a:solidFill>
                          <a:sysClr val="windowText" lastClr="000000"/>
                        </a:solidFill>
                        <a:latin typeface="Courier New" pitchFamily="49" charset="0"/>
                        <a:cs typeface="Courier New" pitchFamily="49" charset="0"/>
                      </a:endParaRPr>
                    </a:p>
                  </a:txBody>
                  <a:tcPr>
                    <a:noFill/>
                  </a:tcPr>
                </a:tc>
                <a:tc>
                  <a:txBody>
                    <a:bodyPr/>
                    <a:lstStyle/>
                    <a:p>
                      <a:r>
                        <a:rPr lang="en-US" sz="1800" dirty="0" smtClean="0">
                          <a:solidFill>
                            <a:sysClr val="windowText" lastClr="000000"/>
                          </a:solidFill>
                          <a:latin typeface="Courier New" pitchFamily="49" charset="0"/>
                          <a:cs typeface="Courier New" pitchFamily="49" charset="0"/>
                        </a:rPr>
                        <a:t>Is x equal to y</a:t>
                      </a:r>
                      <a:r>
                        <a:rPr lang="en-US" sz="1800" baseline="0" dirty="0" smtClean="0">
                          <a:solidFill>
                            <a:sysClr val="windowText" lastClr="000000"/>
                          </a:solidFill>
                          <a:latin typeface="Courier New" pitchFamily="49" charset="0"/>
                          <a:cs typeface="Courier New" pitchFamily="49" charset="0"/>
                        </a:rPr>
                        <a:t>?</a:t>
                      </a:r>
                      <a:endParaRPr lang="en-US" sz="1800" dirty="0">
                        <a:solidFill>
                          <a:sysClr val="windowText" lastClr="000000"/>
                        </a:solidFill>
                        <a:latin typeface="Courier New" pitchFamily="49" charset="0"/>
                        <a:cs typeface="Courier New" pitchFamily="49" charset="0"/>
                      </a:endParaRPr>
                    </a:p>
                  </a:txBody>
                  <a:tcPr>
                    <a:noFill/>
                  </a:tcPr>
                </a:tc>
              </a:tr>
            </a:tbl>
          </a:graphicData>
        </a:graphic>
      </p:graphicFrame>
      <p:cxnSp>
        <p:nvCxnSpPr>
          <p:cNvPr id="8" name="Straight Arrow Connector 7"/>
          <p:cNvCxnSpPr/>
          <p:nvPr/>
        </p:nvCxnSpPr>
        <p:spPr>
          <a:xfrm>
            <a:off x="4038600" y="1573213"/>
            <a:ext cx="0" cy="381000"/>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231453" name="Text Box 2"/>
          <p:cNvSpPr txBox="1">
            <a:spLocks noChangeArrowheads="1"/>
          </p:cNvSpPr>
          <p:nvPr/>
        </p:nvSpPr>
        <p:spPr bwMode="auto">
          <a:xfrm>
            <a:off x="1816100" y="304800"/>
            <a:ext cx="5499100" cy="523875"/>
          </a:xfrm>
          <a:prstGeom prst="rect">
            <a:avLst/>
          </a:prstGeom>
          <a:noFill/>
          <a:ln w="9525">
            <a:noFill/>
            <a:miter lim="800000"/>
            <a:headEnd/>
            <a:tailEnd/>
          </a:ln>
        </p:spPr>
        <p:txBody>
          <a:bodyPr wrap="none">
            <a:spAutoFit/>
          </a:bodyPr>
          <a:lstStyle/>
          <a:p>
            <a:pPr algn="ctr"/>
            <a:r>
              <a:rPr lang="en-US" sz="2800" b="1"/>
              <a:t>IF STATEMENTS (Conditionals)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1349375"/>
            <a:ext cx="7772400" cy="4524375"/>
          </a:xfrm>
          <a:prstGeom prst="rect">
            <a:avLst/>
          </a:prstGeom>
        </p:spPr>
        <p:txBody>
          <a:bodyPr>
            <a:spAutoFit/>
          </a:bodyPr>
          <a:lstStyle/>
          <a:p>
            <a:pPr>
              <a:buFontTx/>
              <a:buChar char="•"/>
              <a:defRPr/>
            </a:pPr>
            <a:r>
              <a:rPr lang="en-US" dirty="0"/>
              <a:t> To do assignment in Matlab:</a:t>
            </a:r>
          </a:p>
          <a:p>
            <a:pPr marL="914400" lvl="1" indent="-457200">
              <a:buFont typeface="+mj-lt"/>
              <a:buAutoNum type="arabicPeriod"/>
              <a:defRPr/>
            </a:pPr>
            <a:r>
              <a:rPr lang="en-US" dirty="0"/>
              <a:t> Write a variable name</a:t>
            </a:r>
          </a:p>
          <a:p>
            <a:pPr marL="914400" lvl="1" indent="-457200">
              <a:buFont typeface="+mj-lt"/>
              <a:buAutoNum type="arabicPeriod"/>
              <a:defRPr/>
            </a:pPr>
            <a:r>
              <a:rPr lang="en-US" dirty="0"/>
              <a:t> Write </a:t>
            </a:r>
            <a:r>
              <a:rPr lang="en-US" dirty="0"/>
              <a:t>the  “=”  </a:t>
            </a:r>
            <a:r>
              <a:rPr lang="en-US" dirty="0"/>
              <a:t>symbol</a:t>
            </a:r>
          </a:p>
          <a:p>
            <a:pPr marL="914400" lvl="1" indent="-457200">
              <a:buFont typeface="+mj-lt"/>
              <a:buAutoNum type="arabicPeriod"/>
              <a:defRPr/>
            </a:pPr>
            <a:r>
              <a:rPr lang="en-US" dirty="0"/>
              <a:t> Write the value that you want to store in the variable</a:t>
            </a:r>
          </a:p>
          <a:p>
            <a:pPr lvl="1">
              <a:defRPr/>
            </a:pPr>
            <a:endParaRPr lang="en-US" dirty="0"/>
          </a:p>
          <a:p>
            <a:pPr>
              <a:buFontTx/>
              <a:buChar char="•"/>
              <a:defRPr/>
            </a:pPr>
            <a:r>
              <a:rPr lang="en-US" dirty="0"/>
              <a:t> Examples</a:t>
            </a:r>
            <a:r>
              <a:rPr lang="en-US" dirty="0"/>
              <a:t>:</a:t>
            </a:r>
          </a:p>
          <a:p>
            <a:pPr>
              <a:buFontTx/>
              <a:buChar char="•"/>
              <a:defRPr/>
            </a:pPr>
            <a:endParaRPr lang="en-US" dirty="0"/>
          </a:p>
          <a:p>
            <a:pPr lvl="1">
              <a:defRPr/>
            </a:pPr>
            <a:r>
              <a:rPr lang="en-US" dirty="0">
                <a:latin typeface="Courier New" pitchFamily="49" charset="0"/>
                <a:cs typeface="Courier New" pitchFamily="49" charset="0"/>
              </a:rPr>
              <a:t>A </a:t>
            </a:r>
            <a:r>
              <a:rPr lang="en-US" dirty="0">
                <a:latin typeface="Courier New" pitchFamily="49" charset="0"/>
                <a:cs typeface="Courier New" pitchFamily="49" charset="0"/>
              </a:rPr>
              <a:t>= </a:t>
            </a:r>
            <a:r>
              <a:rPr lang="en-US" dirty="0">
                <a:latin typeface="Courier New" pitchFamily="49" charset="0"/>
                <a:cs typeface="Courier New" pitchFamily="49" charset="0"/>
              </a:rPr>
              <a:t>5				</a:t>
            </a:r>
            <a:r>
              <a:rPr lang="en-US" dirty="0"/>
              <a:t>(an </a:t>
            </a:r>
            <a:r>
              <a:rPr lang="en-US" dirty="0"/>
              <a:t>integer value)</a:t>
            </a:r>
          </a:p>
          <a:p>
            <a:pPr lvl="1">
              <a:defRPr/>
            </a:pPr>
            <a:r>
              <a:rPr lang="en-US" dirty="0">
                <a:latin typeface="Courier New" pitchFamily="49" charset="0"/>
                <a:cs typeface="Courier New" pitchFamily="49" charset="0"/>
              </a:rPr>
              <a:t>a123 = 1.0</a:t>
            </a:r>
            <a:r>
              <a:rPr lang="en-US" dirty="0"/>
              <a:t>		</a:t>
            </a:r>
            <a:r>
              <a:rPr lang="en-US" dirty="0"/>
              <a:t>	(</a:t>
            </a:r>
            <a:r>
              <a:rPr lang="en-US" dirty="0"/>
              <a:t>a floating point value)</a:t>
            </a:r>
          </a:p>
          <a:p>
            <a:pPr lvl="1">
              <a:defRPr/>
            </a:pPr>
            <a:r>
              <a:rPr lang="en-US" dirty="0">
                <a:latin typeface="Courier New" pitchFamily="49" charset="0"/>
                <a:cs typeface="Courier New" pitchFamily="49" charset="0"/>
              </a:rPr>
              <a:t>abc_123 = 1.0e-02</a:t>
            </a:r>
            <a:r>
              <a:rPr lang="en-US" dirty="0"/>
              <a:t>	</a:t>
            </a:r>
            <a:r>
              <a:rPr lang="en-US" dirty="0"/>
              <a:t>	(</a:t>
            </a:r>
            <a:r>
              <a:rPr lang="en-US" dirty="0"/>
              <a:t>an exponential value)</a:t>
            </a:r>
          </a:p>
          <a:p>
            <a:pPr lvl="1">
              <a:defRPr/>
            </a:pPr>
            <a:r>
              <a:rPr lang="en-US" dirty="0" err="1">
                <a:latin typeface="Courier New" pitchFamily="49" charset="0"/>
                <a:cs typeface="Courier New" pitchFamily="49" charset="0"/>
              </a:rPr>
              <a:t>myVariable</a:t>
            </a:r>
            <a:r>
              <a:rPr lang="en-US" dirty="0">
                <a:latin typeface="Courier New" pitchFamily="49" charset="0"/>
                <a:cs typeface="Courier New" pitchFamily="49" charset="0"/>
              </a:rPr>
              <a:t> = ‘Joe’</a:t>
            </a:r>
            <a:r>
              <a:rPr lang="en-US" dirty="0"/>
              <a:t>	(a string value)</a:t>
            </a:r>
          </a:p>
        </p:txBody>
      </p:sp>
      <p:sp>
        <p:nvSpPr>
          <p:cNvPr id="32770" name="Text Box 2"/>
          <p:cNvSpPr txBox="1">
            <a:spLocks noChangeArrowheads="1"/>
          </p:cNvSpPr>
          <p:nvPr/>
        </p:nvSpPr>
        <p:spPr bwMode="auto">
          <a:xfrm>
            <a:off x="2046288" y="304800"/>
            <a:ext cx="5024437" cy="523875"/>
          </a:xfrm>
          <a:prstGeom prst="rect">
            <a:avLst/>
          </a:prstGeom>
          <a:noFill/>
          <a:ln w="9525">
            <a:noFill/>
            <a:miter lim="800000"/>
            <a:headEnd/>
            <a:tailEnd/>
          </a:ln>
        </p:spPr>
        <p:txBody>
          <a:bodyPr wrap="none">
            <a:spAutoFit/>
          </a:bodyPr>
          <a:lstStyle/>
          <a:p>
            <a:pPr algn="ctr"/>
            <a:r>
              <a:rPr lang="en-US" sz="2800" b="1"/>
              <a:t>ASSIGNMENT:  VARIABLES</a:t>
            </a: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Rectangle 5"/>
          <p:cNvSpPr>
            <a:spLocks noChangeArrowheads="1"/>
          </p:cNvSpPr>
          <p:nvPr/>
        </p:nvSpPr>
        <p:spPr bwMode="auto">
          <a:xfrm>
            <a:off x="1143000" y="1143000"/>
            <a:ext cx="7391400" cy="1754188"/>
          </a:xfrm>
          <a:prstGeom prst="rect">
            <a:avLst/>
          </a:prstGeom>
          <a:noFill/>
          <a:ln w="9525">
            <a:noFill/>
            <a:miter lim="800000"/>
            <a:headEnd/>
            <a:tailEnd/>
          </a:ln>
        </p:spPr>
        <p:txBody>
          <a:bodyPr>
            <a:spAutoFit/>
          </a:bodyPr>
          <a:lstStyle/>
          <a:p>
            <a:pPr>
              <a:buFontTx/>
              <a:buChar char="•"/>
            </a:pPr>
            <a:r>
              <a:rPr lang="en-US"/>
              <a:t> </a:t>
            </a:r>
            <a:r>
              <a:rPr lang="en-US" sz="2000" b="1"/>
              <a:t>What is this thing, “</a:t>
            </a:r>
            <a:r>
              <a:rPr lang="en-US" sz="2000">
                <a:latin typeface="Courier New" pitchFamily="49" charset="0"/>
                <a:cs typeface="Courier New" pitchFamily="49" charset="0"/>
              </a:rPr>
              <a:t>test</a:t>
            </a:r>
            <a:r>
              <a:rPr lang="en-US" sz="2000" b="1"/>
              <a:t>”,  all about?</a:t>
            </a:r>
            <a:endParaRPr lang="en-US" sz="2000"/>
          </a:p>
          <a:p>
            <a:pPr>
              <a:buFontTx/>
              <a:buChar char="•"/>
            </a:pPr>
            <a:endParaRPr lang="en-US"/>
          </a:p>
          <a:p>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(test)</a:t>
            </a:r>
          </a:p>
          <a:p>
            <a:r>
              <a:rPr lang="en-US" sz="2000">
                <a:latin typeface="Courier New" pitchFamily="49" charset="0"/>
                <a:cs typeface="Courier New" pitchFamily="49" charset="0"/>
              </a:rPr>
              <a:t>	          statements</a:t>
            </a:r>
          </a:p>
          <a:p>
            <a:r>
              <a:rPr lang="en-US" sz="2000" b="1">
                <a:solidFill>
                  <a:srgbClr val="0066FF"/>
                </a:solidFill>
                <a:latin typeface="Courier New" pitchFamily="49" charset="0"/>
                <a:cs typeface="Courier New" pitchFamily="49" charset="0"/>
              </a:rPr>
              <a:t>		  end</a:t>
            </a:r>
          </a:p>
        </p:txBody>
      </p:sp>
      <p:graphicFrame>
        <p:nvGraphicFramePr>
          <p:cNvPr id="2" name="Table 1"/>
          <p:cNvGraphicFramePr>
            <a:graphicFrameLocks noGrp="1"/>
          </p:cNvGraphicFramePr>
          <p:nvPr/>
        </p:nvGraphicFramePr>
        <p:xfrm>
          <a:off x="457200" y="3352800"/>
          <a:ext cx="8229600" cy="2835275"/>
        </p:xfrm>
        <a:graphic>
          <a:graphicData uri="http://schemas.openxmlformats.org/drawingml/2006/table">
            <a:tbl>
              <a:tblPr firstRow="1" bandRow="1">
                <a:tableStyleId>{5C22544A-7EE6-4342-B048-85BDC9FD1C3A}</a:tableStyleId>
              </a:tblPr>
              <a:tblGrid>
                <a:gridCol w="2667000"/>
                <a:gridCol w="2743200"/>
                <a:gridCol w="2819400"/>
              </a:tblGrid>
              <a:tr h="370840">
                <a:tc>
                  <a:txBody>
                    <a:bodyPr/>
                    <a:lstStyle/>
                    <a:p>
                      <a:pPr algn="ctr"/>
                      <a:r>
                        <a:rPr lang="en-US" dirty="0" smtClean="0">
                          <a:solidFill>
                            <a:schemeClr val="bg1"/>
                          </a:solidFill>
                        </a:rPr>
                        <a:t>Predicate Example</a:t>
                      </a:r>
                      <a:endParaRPr lang="en-US" dirty="0">
                        <a:solidFill>
                          <a:schemeClr val="bg1"/>
                        </a:solidFill>
                      </a:endParaRPr>
                    </a:p>
                  </a:txBody>
                  <a:tcPr>
                    <a:solidFill>
                      <a:schemeClr val="tx1">
                        <a:lumMod val="65000"/>
                        <a:lumOff val="35000"/>
                      </a:schemeClr>
                    </a:solidFill>
                  </a:tcPr>
                </a:tc>
                <a:tc>
                  <a:txBody>
                    <a:bodyPr/>
                    <a:lstStyle/>
                    <a:p>
                      <a:pPr algn="ctr"/>
                      <a:r>
                        <a:rPr lang="en-US" dirty="0" smtClean="0">
                          <a:solidFill>
                            <a:schemeClr val="bg1"/>
                          </a:solidFill>
                        </a:rPr>
                        <a:t>Relational / Logical / Relational Sequence</a:t>
                      </a:r>
                      <a:endParaRPr lang="en-US" dirty="0">
                        <a:solidFill>
                          <a:schemeClr val="bg1"/>
                        </a:solidFill>
                      </a:endParaRPr>
                    </a:p>
                  </a:txBody>
                  <a:tcPr>
                    <a:solidFill>
                      <a:schemeClr val="tx1">
                        <a:lumMod val="65000"/>
                        <a:lumOff val="35000"/>
                      </a:schemeClr>
                    </a:solidFill>
                  </a:tcPr>
                </a:tc>
                <a:tc>
                  <a:txBody>
                    <a:bodyPr/>
                    <a:lstStyle/>
                    <a:p>
                      <a:pPr algn="ctr"/>
                      <a:r>
                        <a:rPr lang="en-US" dirty="0" smtClean="0">
                          <a:solidFill>
                            <a:schemeClr val="bg1"/>
                          </a:solidFill>
                        </a:rPr>
                        <a:t>Equivalent Question(s)</a:t>
                      </a:r>
                      <a:endParaRPr lang="en-US" dirty="0">
                        <a:solidFill>
                          <a:schemeClr val="bg1"/>
                        </a:solidFill>
                      </a:endParaRPr>
                    </a:p>
                  </a:txBody>
                  <a:tcPr>
                    <a:solidFill>
                      <a:schemeClr val="tx1">
                        <a:lumMod val="65000"/>
                        <a:lumOff val="35000"/>
                      </a:schemeClr>
                    </a:solidFill>
                  </a:tcPr>
                </a:tc>
              </a:tr>
              <a:tr h="370840">
                <a:tc>
                  <a:txBody>
                    <a:bodyPr/>
                    <a:lstStyle/>
                    <a:p>
                      <a:pPr algn="ctr"/>
                      <a:r>
                        <a:rPr lang="en-US" sz="1800" dirty="0" smtClean="0">
                          <a:solidFill>
                            <a:sysClr val="windowText" lastClr="000000"/>
                          </a:solidFill>
                          <a:latin typeface="Courier New" pitchFamily="49" charset="0"/>
                          <a:cs typeface="Courier New" pitchFamily="49" charset="0"/>
                        </a:rPr>
                        <a:t>(x == y)&amp;&amp;(a == b)</a:t>
                      </a:r>
                      <a:endParaRPr lang="en-US" sz="1800" dirty="0">
                        <a:solidFill>
                          <a:sysClr val="windowText" lastClr="000000"/>
                        </a:solidFill>
                        <a:latin typeface="Courier New" pitchFamily="49" charset="0"/>
                        <a:cs typeface="Courier New" pitchFamily="49" charset="0"/>
                      </a:endParaRPr>
                    </a:p>
                  </a:txBody>
                  <a:tcPr>
                    <a:noFill/>
                  </a:tcPr>
                </a:tc>
                <a:tc>
                  <a:txBody>
                    <a:bodyPr/>
                    <a:lstStyle/>
                    <a:p>
                      <a:pPr algn="ctr"/>
                      <a:r>
                        <a:rPr lang="en-US" sz="1800" dirty="0" smtClean="0">
                          <a:solidFill>
                            <a:sysClr val="windowText" lastClr="000000"/>
                          </a:solidFill>
                          <a:latin typeface="Courier New" pitchFamily="49" charset="0"/>
                          <a:cs typeface="Courier New" pitchFamily="49" charset="0"/>
                        </a:rPr>
                        <a:t>==,</a:t>
                      </a:r>
                      <a:r>
                        <a:rPr lang="en-US" sz="1800" baseline="0" dirty="0" smtClean="0">
                          <a:solidFill>
                            <a:sysClr val="windowText" lastClr="000000"/>
                          </a:solidFill>
                          <a:latin typeface="Courier New" pitchFamily="49" charset="0"/>
                          <a:cs typeface="Courier New" pitchFamily="49" charset="0"/>
                        </a:rPr>
                        <a:t> &amp;&amp;, ==</a:t>
                      </a:r>
                      <a:endParaRPr lang="en-US" sz="1800" dirty="0">
                        <a:solidFill>
                          <a:sysClr val="windowText" lastClr="000000"/>
                        </a:solidFill>
                        <a:latin typeface="Courier New" pitchFamily="49" charset="0"/>
                        <a:cs typeface="Courier New" pitchFamily="49"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ysClr val="windowText" lastClr="000000"/>
                          </a:solidFill>
                          <a:latin typeface="Courier New" pitchFamily="49" charset="0"/>
                          <a:cs typeface="Courier New" pitchFamily="49" charset="0"/>
                        </a:rPr>
                        <a:t>Is x equal to y</a:t>
                      </a:r>
                      <a:r>
                        <a:rPr lang="en-US" sz="1800" baseline="0" dirty="0" smtClean="0">
                          <a:solidFill>
                            <a:sysClr val="windowText" lastClr="000000"/>
                          </a:solidFill>
                          <a:latin typeface="Courier New" pitchFamily="49" charset="0"/>
                          <a:cs typeface="Courier New" pitchFamily="49" charset="0"/>
                        </a:rPr>
                        <a:t> </a:t>
                      </a:r>
                      <a:r>
                        <a:rPr lang="en-US" sz="1800" b="0" baseline="0" dirty="0" smtClean="0">
                          <a:solidFill>
                            <a:sysClr val="windowText" lastClr="000000"/>
                          </a:solidFill>
                          <a:latin typeface="Courier New" pitchFamily="49" charset="0"/>
                          <a:cs typeface="Courier New" pitchFamily="49" charset="0"/>
                        </a:rPr>
                        <a:t>AND</a:t>
                      </a:r>
                      <a:r>
                        <a:rPr lang="en-US" sz="1800" baseline="0" dirty="0" smtClean="0">
                          <a:solidFill>
                            <a:sysClr val="windowText" lastClr="000000"/>
                          </a:solidFill>
                          <a:latin typeface="Courier New" pitchFamily="49" charset="0"/>
                          <a:cs typeface="Courier New" pitchFamily="49" charset="0"/>
                        </a:rPr>
                        <a:t> is a equal to b?</a:t>
                      </a:r>
                      <a:endParaRPr lang="en-US" sz="1800" dirty="0" smtClean="0">
                        <a:solidFill>
                          <a:sysClr val="windowText" lastClr="000000"/>
                        </a:solidFill>
                        <a:latin typeface="Courier New" pitchFamily="49" charset="0"/>
                        <a:cs typeface="Courier New" pitchFamily="49" charset="0"/>
                      </a:endParaRPr>
                    </a:p>
                  </a:txBody>
                  <a:tcPr>
                    <a:no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ysClr val="windowText" lastClr="000000"/>
                          </a:solidFill>
                          <a:latin typeface="Courier New" pitchFamily="49" charset="0"/>
                          <a:cs typeface="Courier New" pitchFamily="49" charset="0"/>
                        </a:rPr>
                        <a:t>(x == y)||(a &lt; b)</a:t>
                      </a:r>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ysClr val="windowText" lastClr="000000"/>
                          </a:solidFill>
                          <a:latin typeface="Courier New" pitchFamily="49" charset="0"/>
                          <a:cs typeface="Courier New" pitchFamily="49" charset="0"/>
                        </a:rPr>
                        <a:t>==,</a:t>
                      </a:r>
                      <a:r>
                        <a:rPr lang="en-US" sz="1800" baseline="0" dirty="0" smtClean="0">
                          <a:solidFill>
                            <a:sysClr val="windowText" lastClr="000000"/>
                          </a:solidFill>
                          <a:latin typeface="Courier New" pitchFamily="49" charset="0"/>
                          <a:cs typeface="Courier New" pitchFamily="49" charset="0"/>
                        </a:rPr>
                        <a:t> </a:t>
                      </a:r>
                      <a:r>
                        <a:rPr lang="en-US" sz="1800" baseline="0" dirty="0" smtClean="0">
                          <a:solidFill>
                            <a:schemeClr val="tx1"/>
                          </a:solidFill>
                          <a:latin typeface="Courier New" pitchFamily="49" charset="0"/>
                          <a:cs typeface="Courier New" pitchFamily="49" charset="0"/>
                        </a:rPr>
                        <a:t>||</a:t>
                      </a:r>
                      <a:r>
                        <a:rPr lang="en-US" sz="1800" baseline="0" dirty="0" smtClean="0">
                          <a:solidFill>
                            <a:sysClr val="windowText" lastClr="000000"/>
                          </a:solidFill>
                          <a:latin typeface="Courier New" pitchFamily="49" charset="0"/>
                          <a:cs typeface="Courier New" pitchFamily="49" charset="0"/>
                        </a:rPr>
                        <a:t>, &lt;</a:t>
                      </a:r>
                      <a:endParaRPr lang="en-US" sz="1800" dirty="0" smtClean="0">
                        <a:solidFill>
                          <a:sysClr val="windowText" lastClr="000000"/>
                        </a:solidFill>
                        <a:latin typeface="Courier New" pitchFamily="49" charset="0"/>
                        <a:cs typeface="Courier New" pitchFamily="49"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ysClr val="windowText" lastClr="000000"/>
                          </a:solidFill>
                          <a:latin typeface="Courier New" pitchFamily="49" charset="0"/>
                          <a:cs typeface="Courier New" pitchFamily="49" charset="0"/>
                        </a:rPr>
                        <a:t>Is x equal to y</a:t>
                      </a:r>
                      <a:r>
                        <a:rPr lang="en-US" sz="1800" baseline="0" dirty="0" smtClean="0">
                          <a:solidFill>
                            <a:sysClr val="windowText" lastClr="000000"/>
                          </a:solidFill>
                          <a:latin typeface="Courier New" pitchFamily="49" charset="0"/>
                          <a:cs typeface="Courier New" pitchFamily="49" charset="0"/>
                        </a:rPr>
                        <a:t> OR is a less than b?</a:t>
                      </a:r>
                      <a:endParaRPr lang="en-US" sz="1800" dirty="0">
                        <a:solidFill>
                          <a:sysClr val="windowText" lastClr="000000"/>
                        </a:solidFill>
                        <a:latin typeface="Courier New" pitchFamily="49" charset="0"/>
                        <a:cs typeface="Courier New" pitchFamily="49" charset="0"/>
                      </a:endParaRPr>
                    </a:p>
                  </a:txBody>
                  <a:tcPr>
                    <a:no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ysClr val="windowText" lastClr="000000"/>
                          </a:solidFill>
                          <a:latin typeface="Courier New" pitchFamily="49" charset="0"/>
                          <a:cs typeface="Courier New" pitchFamily="49" charset="0"/>
                        </a:rPr>
                        <a:t>(x ~= y)&amp;&amp;(a &gt;= 0)</a:t>
                      </a:r>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ysClr val="windowText" lastClr="000000"/>
                          </a:solidFill>
                          <a:latin typeface="Courier New" pitchFamily="49" charset="0"/>
                          <a:cs typeface="Courier New" pitchFamily="49" charset="0"/>
                        </a:rPr>
                        <a:t>~=,</a:t>
                      </a:r>
                      <a:r>
                        <a:rPr lang="en-US" sz="1800" baseline="0" dirty="0" smtClean="0">
                          <a:solidFill>
                            <a:sysClr val="windowText" lastClr="000000"/>
                          </a:solidFill>
                          <a:latin typeface="Courier New" pitchFamily="49" charset="0"/>
                          <a:cs typeface="Courier New" pitchFamily="49" charset="0"/>
                        </a:rPr>
                        <a:t> &amp;&amp;, &gt;=</a:t>
                      </a:r>
                      <a:endParaRPr lang="en-US" sz="1800" dirty="0" smtClean="0">
                        <a:solidFill>
                          <a:sysClr val="windowText" lastClr="000000"/>
                        </a:solidFill>
                        <a:latin typeface="Courier New" pitchFamily="49" charset="0"/>
                        <a:cs typeface="Courier New" pitchFamily="49"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ysClr val="windowText" lastClr="000000"/>
                          </a:solidFill>
                          <a:latin typeface="Courier New" pitchFamily="49" charset="0"/>
                          <a:cs typeface="Courier New" pitchFamily="49" charset="0"/>
                        </a:rPr>
                        <a:t>Is x NOT equal to y</a:t>
                      </a:r>
                      <a:r>
                        <a:rPr lang="en-US" sz="1800" baseline="0" dirty="0" smtClean="0">
                          <a:solidFill>
                            <a:sysClr val="windowText" lastClr="000000"/>
                          </a:solidFill>
                          <a:latin typeface="Courier New" pitchFamily="49" charset="0"/>
                          <a:cs typeface="Courier New" pitchFamily="49" charset="0"/>
                        </a:rPr>
                        <a:t> AND is a </a:t>
                      </a:r>
                      <a:r>
                        <a:rPr lang="en-US" sz="1800" dirty="0" smtClean="0">
                          <a:solidFill>
                            <a:sysClr val="windowText" lastClr="000000"/>
                          </a:solidFill>
                          <a:latin typeface="Courier New" pitchFamily="49" charset="0"/>
                          <a:cs typeface="Courier New" pitchFamily="49" charset="0"/>
                        </a:rPr>
                        <a:t>greater-than-or-equal-to 0</a:t>
                      </a:r>
                      <a:r>
                        <a:rPr lang="en-US" sz="1800" baseline="0" dirty="0" smtClean="0">
                          <a:solidFill>
                            <a:sysClr val="windowText" lastClr="000000"/>
                          </a:solidFill>
                          <a:latin typeface="Courier New" pitchFamily="49" charset="0"/>
                          <a:cs typeface="Courier New" pitchFamily="49" charset="0"/>
                        </a:rPr>
                        <a:t>?</a:t>
                      </a:r>
                      <a:endParaRPr lang="en-US" sz="1800" dirty="0" smtClean="0">
                        <a:solidFill>
                          <a:sysClr val="windowText" lastClr="000000"/>
                        </a:solidFill>
                        <a:latin typeface="Courier New" pitchFamily="49" charset="0"/>
                        <a:cs typeface="Courier New" pitchFamily="49" charset="0"/>
                      </a:endParaRPr>
                    </a:p>
                  </a:txBody>
                  <a:tcPr>
                    <a:noFill/>
                  </a:tcPr>
                </a:tc>
              </a:tr>
            </a:tbl>
          </a:graphicData>
        </a:graphic>
      </p:graphicFrame>
      <p:cxnSp>
        <p:nvCxnSpPr>
          <p:cNvPr id="4" name="Straight Arrow Connector 3"/>
          <p:cNvCxnSpPr/>
          <p:nvPr/>
        </p:nvCxnSpPr>
        <p:spPr>
          <a:xfrm flipV="1">
            <a:off x="1014413" y="5578475"/>
            <a:ext cx="0" cy="696913"/>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232473" name="TextBox 5"/>
          <p:cNvSpPr txBox="1">
            <a:spLocks noChangeArrowheads="1"/>
          </p:cNvSpPr>
          <p:nvPr/>
        </p:nvSpPr>
        <p:spPr bwMode="auto">
          <a:xfrm>
            <a:off x="862013" y="6275388"/>
            <a:ext cx="2262187" cy="369887"/>
          </a:xfrm>
          <a:prstGeom prst="rect">
            <a:avLst/>
          </a:prstGeom>
          <a:noFill/>
          <a:ln w="9525">
            <a:noFill/>
            <a:miter lim="800000"/>
            <a:headEnd/>
            <a:tailEnd/>
          </a:ln>
        </p:spPr>
        <p:txBody>
          <a:bodyPr wrap="none">
            <a:spAutoFit/>
          </a:bodyPr>
          <a:lstStyle/>
          <a:p>
            <a:r>
              <a:rPr lang="en-US" sz="1800">
                <a:solidFill>
                  <a:srgbClr val="FF0000"/>
                </a:solidFill>
              </a:rPr>
              <a:t>How we write “NOT”</a:t>
            </a:r>
          </a:p>
        </p:txBody>
      </p:sp>
      <p:cxnSp>
        <p:nvCxnSpPr>
          <p:cNvPr id="11" name="Straight Arrow Connector 10"/>
          <p:cNvCxnSpPr/>
          <p:nvPr/>
        </p:nvCxnSpPr>
        <p:spPr>
          <a:xfrm>
            <a:off x="4038600" y="1573213"/>
            <a:ext cx="0" cy="381000"/>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232475" name="Text Box 2"/>
          <p:cNvSpPr txBox="1">
            <a:spLocks noChangeArrowheads="1"/>
          </p:cNvSpPr>
          <p:nvPr/>
        </p:nvSpPr>
        <p:spPr bwMode="auto">
          <a:xfrm>
            <a:off x="1816100" y="304800"/>
            <a:ext cx="5499100" cy="523875"/>
          </a:xfrm>
          <a:prstGeom prst="rect">
            <a:avLst/>
          </a:prstGeom>
          <a:noFill/>
          <a:ln w="9525">
            <a:noFill/>
            <a:miter lim="800000"/>
            <a:headEnd/>
            <a:tailEnd/>
          </a:ln>
        </p:spPr>
        <p:txBody>
          <a:bodyPr wrap="none">
            <a:spAutoFit/>
          </a:bodyPr>
          <a:lstStyle/>
          <a:p>
            <a:pPr algn="ctr"/>
            <a:r>
              <a:rPr lang="en-US" sz="2800" b="1"/>
              <a:t>IF STATEMENTS (Conditionals)</a:t>
            </a: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Text Box 2"/>
          <p:cNvSpPr txBox="1">
            <a:spLocks noChangeArrowheads="1"/>
          </p:cNvSpPr>
          <p:nvPr/>
        </p:nvSpPr>
        <p:spPr bwMode="auto">
          <a:xfrm>
            <a:off x="1250950" y="304800"/>
            <a:ext cx="7740650" cy="523875"/>
          </a:xfrm>
          <a:prstGeom prst="rect">
            <a:avLst/>
          </a:prstGeom>
          <a:noFill/>
          <a:ln w="9525">
            <a:noFill/>
            <a:miter lim="800000"/>
            <a:headEnd/>
            <a:tailEnd/>
          </a:ln>
        </p:spPr>
        <p:txBody>
          <a:bodyPr wrap="none">
            <a:spAutoFit/>
          </a:bodyPr>
          <a:lstStyle/>
          <a:p>
            <a:pPr algn="ctr"/>
            <a:r>
              <a:rPr lang="en-US" sz="2800" b="1"/>
              <a:t>IF STATEMENTS (Conditionals)—Your Turn !</a:t>
            </a:r>
          </a:p>
        </p:txBody>
      </p:sp>
      <p:sp>
        <p:nvSpPr>
          <p:cNvPr id="233474" name="Rectangle 5"/>
          <p:cNvSpPr>
            <a:spLocks noChangeArrowheads="1"/>
          </p:cNvSpPr>
          <p:nvPr/>
        </p:nvSpPr>
        <p:spPr bwMode="auto">
          <a:xfrm>
            <a:off x="1247775" y="1066800"/>
            <a:ext cx="6635750" cy="5262563"/>
          </a:xfrm>
          <a:prstGeom prst="rect">
            <a:avLst/>
          </a:prstGeom>
          <a:noFill/>
          <a:ln w="9525">
            <a:noFill/>
            <a:miter lim="800000"/>
            <a:headEnd/>
            <a:tailEnd/>
          </a:ln>
        </p:spPr>
        <p:txBody>
          <a:bodyPr>
            <a:spAutoFit/>
          </a:bodyPr>
          <a:lstStyle/>
          <a:p>
            <a:pPr algn="just"/>
            <a:r>
              <a:rPr lang="en-US" b="1"/>
              <a:t>Instructions:</a:t>
            </a:r>
          </a:p>
          <a:p>
            <a:pPr algn="just"/>
            <a:endParaRPr lang="en-US" b="1"/>
          </a:p>
          <a:p>
            <a:pPr algn="just"/>
            <a:r>
              <a:rPr lang="en-US"/>
              <a:t>For the next several examples, please try to work out the answers without running the code in Matlab.  This is essential, as it will enable you to develop your “Matlab intuition” and also to visualize the sequence of a computation (thus developing your ability to think algorithmically).  Furthermore, you will not be allowed to use Matlab software on exams or quizzes and so it’s better to get the practice now rather than wait until later!  You may, however, use scratch paper to work out answers.</a:t>
            </a: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Rectangle 5"/>
          <p:cNvSpPr>
            <a:spLocks noChangeArrowheads="1"/>
          </p:cNvSpPr>
          <p:nvPr/>
        </p:nvSpPr>
        <p:spPr bwMode="auto">
          <a:xfrm>
            <a:off x="1143000" y="1143000"/>
            <a:ext cx="7391400" cy="2678113"/>
          </a:xfrm>
          <a:prstGeom prst="rect">
            <a:avLst/>
          </a:prstGeom>
          <a:noFill/>
          <a:ln w="9525">
            <a:noFill/>
            <a:miter lim="800000"/>
            <a:headEnd/>
            <a:tailEnd/>
          </a:ln>
        </p:spPr>
        <p:txBody>
          <a:bodyPr>
            <a:spAutoFit/>
          </a:bodyPr>
          <a:lstStyle/>
          <a:p>
            <a:r>
              <a:rPr lang="en-US" b="1"/>
              <a:t>Example 31</a:t>
            </a:r>
            <a:r>
              <a:rPr lang="en-US"/>
              <a:t>:</a:t>
            </a:r>
          </a:p>
          <a:p>
            <a:endParaRPr lang="en-US"/>
          </a:p>
          <a:p>
            <a:r>
              <a:rPr lang="en-US" sz="2000">
                <a:latin typeface="Courier New" pitchFamily="49" charset="0"/>
                <a:cs typeface="Courier New" pitchFamily="49" charset="0"/>
              </a:rPr>
              <a:t>		  c = 1;</a:t>
            </a:r>
          </a:p>
          <a:p>
            <a:r>
              <a:rPr lang="en-US" sz="2000">
                <a:latin typeface="Courier New" pitchFamily="49" charset="0"/>
                <a:cs typeface="Courier New" pitchFamily="49" charset="0"/>
              </a:rPr>
              <a:t>		  a = 1;</a:t>
            </a:r>
          </a:p>
          <a:p>
            <a:r>
              <a:rPr lang="en-US" sz="2000">
                <a:latin typeface="Courier New" pitchFamily="49" charset="0"/>
                <a:cs typeface="Courier New" pitchFamily="49" charset="0"/>
              </a:rPr>
              <a:t>		  b = 2;</a:t>
            </a:r>
          </a:p>
          <a:p>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(a + b &lt; 3)</a:t>
            </a:r>
          </a:p>
          <a:p>
            <a:r>
              <a:rPr lang="en-US" sz="2000">
                <a:latin typeface="Courier New" pitchFamily="49" charset="0"/>
                <a:cs typeface="Courier New" pitchFamily="49" charset="0"/>
              </a:rPr>
              <a:t>	          c = c + 1;</a:t>
            </a:r>
          </a:p>
          <a:p>
            <a:r>
              <a:rPr lang="en-US" sz="2000" b="1">
                <a:solidFill>
                  <a:srgbClr val="0066FF"/>
                </a:solidFill>
                <a:latin typeface="Courier New" pitchFamily="49" charset="0"/>
                <a:cs typeface="Courier New" pitchFamily="49" charset="0"/>
              </a:rPr>
              <a:t>		  end</a:t>
            </a:r>
          </a:p>
        </p:txBody>
      </p:sp>
      <p:sp>
        <p:nvSpPr>
          <p:cNvPr id="234498" name="TextBox 2"/>
          <p:cNvSpPr txBox="1">
            <a:spLocks noChangeArrowheads="1"/>
          </p:cNvSpPr>
          <p:nvPr/>
        </p:nvSpPr>
        <p:spPr bwMode="auto">
          <a:xfrm>
            <a:off x="1143000" y="4248150"/>
            <a:ext cx="6858000" cy="400050"/>
          </a:xfrm>
          <a:prstGeom prst="rect">
            <a:avLst/>
          </a:prstGeom>
          <a:noFill/>
          <a:ln w="9525">
            <a:noFill/>
            <a:miter lim="800000"/>
            <a:headEnd/>
            <a:tailEnd/>
          </a:ln>
        </p:spPr>
        <p:txBody>
          <a:bodyPr>
            <a:spAutoFit/>
          </a:bodyPr>
          <a:lstStyle/>
          <a:p>
            <a:r>
              <a:rPr lang="en-US" sz="2000" b="1"/>
              <a:t>Question</a:t>
            </a:r>
            <a:r>
              <a:rPr lang="en-US" sz="2000"/>
              <a:t>:  Will  </a:t>
            </a:r>
            <a:r>
              <a:rPr lang="en-US" sz="2000">
                <a:latin typeface="Courier New" pitchFamily="49" charset="0"/>
                <a:cs typeface="Courier New" pitchFamily="49" charset="0"/>
              </a:rPr>
              <a:t>c</a:t>
            </a:r>
            <a:r>
              <a:rPr lang="en-US" sz="2000"/>
              <a:t>  be incremented by 1?  Why or why not?</a:t>
            </a:r>
          </a:p>
        </p:txBody>
      </p:sp>
      <p:sp>
        <p:nvSpPr>
          <p:cNvPr id="234499" name="Text Box 2"/>
          <p:cNvSpPr txBox="1">
            <a:spLocks noChangeArrowheads="1"/>
          </p:cNvSpPr>
          <p:nvPr/>
        </p:nvSpPr>
        <p:spPr bwMode="auto">
          <a:xfrm>
            <a:off x="1250950" y="304800"/>
            <a:ext cx="7740650" cy="523875"/>
          </a:xfrm>
          <a:prstGeom prst="rect">
            <a:avLst/>
          </a:prstGeom>
          <a:noFill/>
          <a:ln w="9525">
            <a:noFill/>
            <a:miter lim="800000"/>
            <a:headEnd/>
            <a:tailEnd/>
          </a:ln>
        </p:spPr>
        <p:txBody>
          <a:bodyPr wrap="none">
            <a:spAutoFit/>
          </a:bodyPr>
          <a:lstStyle/>
          <a:p>
            <a:pPr algn="ctr"/>
            <a:r>
              <a:rPr lang="en-US" sz="2800" b="1"/>
              <a:t>IF STATEMENTS (Conditionals)—Your Turn !</a:t>
            </a: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Rectangle 5"/>
          <p:cNvSpPr>
            <a:spLocks noChangeArrowheads="1"/>
          </p:cNvSpPr>
          <p:nvPr/>
        </p:nvSpPr>
        <p:spPr bwMode="auto">
          <a:xfrm>
            <a:off x="1143000" y="1143000"/>
            <a:ext cx="7391400" cy="2678113"/>
          </a:xfrm>
          <a:prstGeom prst="rect">
            <a:avLst/>
          </a:prstGeom>
          <a:noFill/>
          <a:ln w="9525">
            <a:noFill/>
            <a:miter lim="800000"/>
            <a:headEnd/>
            <a:tailEnd/>
          </a:ln>
        </p:spPr>
        <p:txBody>
          <a:bodyPr>
            <a:spAutoFit/>
          </a:bodyPr>
          <a:lstStyle/>
          <a:p>
            <a:r>
              <a:rPr lang="en-US" b="1"/>
              <a:t>Example 31</a:t>
            </a:r>
            <a:r>
              <a:rPr lang="en-US"/>
              <a:t>:</a:t>
            </a:r>
          </a:p>
          <a:p>
            <a:endParaRPr lang="en-US"/>
          </a:p>
          <a:p>
            <a:r>
              <a:rPr lang="en-US" sz="2000">
                <a:latin typeface="Courier New" pitchFamily="49" charset="0"/>
                <a:cs typeface="Courier New" pitchFamily="49" charset="0"/>
              </a:rPr>
              <a:t>		  c = 1;</a:t>
            </a:r>
          </a:p>
          <a:p>
            <a:r>
              <a:rPr lang="en-US" sz="2000">
                <a:latin typeface="Courier New" pitchFamily="49" charset="0"/>
                <a:cs typeface="Courier New" pitchFamily="49" charset="0"/>
              </a:rPr>
              <a:t>		  a = 1;</a:t>
            </a:r>
          </a:p>
          <a:p>
            <a:r>
              <a:rPr lang="en-US" sz="2000">
                <a:latin typeface="Courier New" pitchFamily="49" charset="0"/>
                <a:cs typeface="Courier New" pitchFamily="49" charset="0"/>
              </a:rPr>
              <a:t>		  b = 2;</a:t>
            </a:r>
          </a:p>
          <a:p>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(a + b &lt; 3)</a:t>
            </a:r>
          </a:p>
          <a:p>
            <a:r>
              <a:rPr lang="en-US" sz="2000">
                <a:latin typeface="Courier New" pitchFamily="49" charset="0"/>
                <a:cs typeface="Courier New" pitchFamily="49" charset="0"/>
              </a:rPr>
              <a:t>	          c = c + 1;</a:t>
            </a:r>
          </a:p>
          <a:p>
            <a:r>
              <a:rPr lang="en-US" sz="2000" b="1">
                <a:solidFill>
                  <a:srgbClr val="0066FF"/>
                </a:solidFill>
                <a:latin typeface="Courier New" pitchFamily="49" charset="0"/>
                <a:cs typeface="Courier New" pitchFamily="49" charset="0"/>
              </a:rPr>
              <a:t>		  end</a:t>
            </a:r>
          </a:p>
        </p:txBody>
      </p:sp>
      <p:sp>
        <p:nvSpPr>
          <p:cNvPr id="235522" name="TextBox 2"/>
          <p:cNvSpPr txBox="1">
            <a:spLocks noChangeArrowheads="1"/>
          </p:cNvSpPr>
          <p:nvPr/>
        </p:nvSpPr>
        <p:spPr bwMode="auto">
          <a:xfrm>
            <a:off x="1143000" y="4248150"/>
            <a:ext cx="6858000" cy="400050"/>
          </a:xfrm>
          <a:prstGeom prst="rect">
            <a:avLst/>
          </a:prstGeom>
          <a:noFill/>
          <a:ln w="9525">
            <a:noFill/>
            <a:miter lim="800000"/>
            <a:headEnd/>
            <a:tailEnd/>
          </a:ln>
        </p:spPr>
        <p:txBody>
          <a:bodyPr>
            <a:spAutoFit/>
          </a:bodyPr>
          <a:lstStyle/>
          <a:p>
            <a:r>
              <a:rPr lang="en-US" sz="2000" b="1"/>
              <a:t>Question</a:t>
            </a:r>
            <a:r>
              <a:rPr lang="en-US" sz="2000"/>
              <a:t>:  Will  </a:t>
            </a:r>
            <a:r>
              <a:rPr lang="en-US" sz="2000">
                <a:latin typeface="Courier New" pitchFamily="49" charset="0"/>
                <a:cs typeface="Courier New" pitchFamily="49" charset="0"/>
              </a:rPr>
              <a:t>c</a:t>
            </a:r>
            <a:r>
              <a:rPr lang="en-US" sz="2000"/>
              <a:t>  be incremented by 1?  Why or why not?</a:t>
            </a:r>
          </a:p>
        </p:txBody>
      </p:sp>
      <p:sp>
        <p:nvSpPr>
          <p:cNvPr id="235523" name="TextBox 4"/>
          <p:cNvSpPr txBox="1">
            <a:spLocks noChangeArrowheads="1"/>
          </p:cNvSpPr>
          <p:nvPr/>
        </p:nvSpPr>
        <p:spPr bwMode="auto">
          <a:xfrm>
            <a:off x="2090738" y="5540375"/>
            <a:ext cx="4954587" cy="708025"/>
          </a:xfrm>
          <a:prstGeom prst="rect">
            <a:avLst/>
          </a:prstGeom>
          <a:noFill/>
          <a:ln w="9525">
            <a:noFill/>
            <a:miter lim="800000"/>
            <a:headEnd/>
            <a:tailEnd/>
          </a:ln>
        </p:spPr>
        <p:txBody>
          <a:bodyPr wrap="none">
            <a:spAutoFit/>
          </a:bodyPr>
          <a:lstStyle/>
          <a:p>
            <a:pPr algn="ctr"/>
            <a:r>
              <a:rPr lang="en-US" sz="2000" b="1">
                <a:solidFill>
                  <a:srgbClr val="FF0000"/>
                </a:solidFill>
                <a:latin typeface="Courier New" pitchFamily="49" charset="0"/>
                <a:cs typeface="Courier New" pitchFamily="49" charset="0"/>
              </a:rPr>
              <a:t>No, it will not:  a + b is </a:t>
            </a:r>
          </a:p>
          <a:p>
            <a:pPr algn="ctr"/>
            <a:r>
              <a:rPr lang="en-US" sz="2000" b="1">
                <a:solidFill>
                  <a:srgbClr val="FF0000"/>
                </a:solidFill>
                <a:latin typeface="Courier New" pitchFamily="49" charset="0"/>
                <a:cs typeface="Courier New" pitchFamily="49" charset="0"/>
              </a:rPr>
              <a:t>equal to 3 and not less than 3!</a:t>
            </a:r>
          </a:p>
        </p:txBody>
      </p:sp>
      <p:sp>
        <p:nvSpPr>
          <p:cNvPr id="235524" name="Text Box 2"/>
          <p:cNvSpPr txBox="1">
            <a:spLocks noChangeArrowheads="1"/>
          </p:cNvSpPr>
          <p:nvPr/>
        </p:nvSpPr>
        <p:spPr bwMode="auto">
          <a:xfrm>
            <a:off x="1250950" y="304800"/>
            <a:ext cx="7740650" cy="523875"/>
          </a:xfrm>
          <a:prstGeom prst="rect">
            <a:avLst/>
          </a:prstGeom>
          <a:noFill/>
          <a:ln w="9525">
            <a:noFill/>
            <a:miter lim="800000"/>
            <a:headEnd/>
            <a:tailEnd/>
          </a:ln>
        </p:spPr>
        <p:txBody>
          <a:bodyPr wrap="none">
            <a:spAutoFit/>
          </a:bodyPr>
          <a:lstStyle/>
          <a:p>
            <a:pPr algn="ctr"/>
            <a:r>
              <a:rPr lang="en-US" sz="2800" b="1"/>
              <a:t>IF STATEMENTS (Conditionals)—Your Turn !</a:t>
            </a: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Rectangle 5"/>
          <p:cNvSpPr>
            <a:spLocks noChangeArrowheads="1"/>
          </p:cNvSpPr>
          <p:nvPr/>
        </p:nvSpPr>
        <p:spPr bwMode="auto">
          <a:xfrm>
            <a:off x="1143000" y="1143000"/>
            <a:ext cx="7391400" cy="2616200"/>
          </a:xfrm>
          <a:prstGeom prst="rect">
            <a:avLst/>
          </a:prstGeom>
          <a:noFill/>
          <a:ln w="9525">
            <a:noFill/>
            <a:miter lim="800000"/>
            <a:headEnd/>
            <a:tailEnd/>
          </a:ln>
        </p:spPr>
        <p:txBody>
          <a:bodyPr>
            <a:spAutoFit/>
          </a:bodyPr>
          <a:lstStyle/>
          <a:p>
            <a:r>
              <a:rPr lang="en-US" b="1"/>
              <a:t>Example 32</a:t>
            </a:r>
            <a:r>
              <a:rPr lang="en-US"/>
              <a:t>:</a:t>
            </a:r>
          </a:p>
          <a:p>
            <a:endParaRPr lang="en-US" sz="2000">
              <a:latin typeface="Courier New" pitchFamily="49" charset="0"/>
              <a:cs typeface="Courier New" pitchFamily="49" charset="0"/>
            </a:endParaRPr>
          </a:p>
          <a:p>
            <a:r>
              <a:rPr lang="en-US" sz="2000">
                <a:latin typeface="Courier New" pitchFamily="49" charset="0"/>
                <a:cs typeface="Courier New" pitchFamily="49" charset="0"/>
              </a:rPr>
              <a:t>		  c = 1;</a:t>
            </a:r>
          </a:p>
          <a:p>
            <a:r>
              <a:rPr lang="en-US" sz="2000">
                <a:latin typeface="Courier New" pitchFamily="49" charset="0"/>
                <a:cs typeface="Courier New" pitchFamily="49" charset="0"/>
              </a:rPr>
              <a:t>		  a = pi;</a:t>
            </a:r>
          </a:p>
          <a:p>
            <a:r>
              <a:rPr lang="en-US" sz="2000">
                <a:latin typeface="Courier New" pitchFamily="49" charset="0"/>
                <a:cs typeface="Courier New" pitchFamily="49" charset="0"/>
              </a:rPr>
              <a:t>		  b = 2;</a:t>
            </a:r>
          </a:p>
          <a:p>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(cos(a*b) == 1)</a:t>
            </a:r>
          </a:p>
          <a:p>
            <a:r>
              <a:rPr lang="en-US" sz="2000">
                <a:latin typeface="Courier New" pitchFamily="49" charset="0"/>
                <a:cs typeface="Courier New" pitchFamily="49" charset="0"/>
              </a:rPr>
              <a:t>	          c = c + 1;</a:t>
            </a:r>
          </a:p>
          <a:p>
            <a:r>
              <a:rPr lang="en-US" sz="2000" b="1">
                <a:solidFill>
                  <a:srgbClr val="0066FF"/>
                </a:solidFill>
                <a:latin typeface="Courier New" pitchFamily="49" charset="0"/>
                <a:cs typeface="Courier New" pitchFamily="49" charset="0"/>
              </a:rPr>
              <a:t>		  end</a:t>
            </a:r>
          </a:p>
        </p:txBody>
      </p:sp>
      <p:sp>
        <p:nvSpPr>
          <p:cNvPr id="236546" name="TextBox 2"/>
          <p:cNvSpPr txBox="1">
            <a:spLocks noChangeArrowheads="1"/>
          </p:cNvSpPr>
          <p:nvPr/>
        </p:nvSpPr>
        <p:spPr bwMode="auto">
          <a:xfrm>
            <a:off x="1143000" y="4248150"/>
            <a:ext cx="6858000" cy="400050"/>
          </a:xfrm>
          <a:prstGeom prst="rect">
            <a:avLst/>
          </a:prstGeom>
          <a:noFill/>
          <a:ln w="9525">
            <a:noFill/>
            <a:miter lim="800000"/>
            <a:headEnd/>
            <a:tailEnd/>
          </a:ln>
        </p:spPr>
        <p:txBody>
          <a:bodyPr>
            <a:spAutoFit/>
          </a:bodyPr>
          <a:lstStyle/>
          <a:p>
            <a:r>
              <a:rPr lang="en-US" sz="2000" b="1"/>
              <a:t>Question</a:t>
            </a:r>
            <a:r>
              <a:rPr lang="en-US" sz="2000"/>
              <a:t>:  Will  </a:t>
            </a:r>
            <a:r>
              <a:rPr lang="en-US" sz="2000">
                <a:latin typeface="Courier New" pitchFamily="49" charset="0"/>
                <a:cs typeface="Courier New" pitchFamily="49" charset="0"/>
              </a:rPr>
              <a:t>c</a:t>
            </a:r>
            <a:r>
              <a:rPr lang="en-US" sz="2000"/>
              <a:t>  be incremented by 1?  Why or why not?</a:t>
            </a:r>
          </a:p>
        </p:txBody>
      </p:sp>
      <p:sp>
        <p:nvSpPr>
          <p:cNvPr id="236547" name="Text Box 2"/>
          <p:cNvSpPr txBox="1">
            <a:spLocks noChangeArrowheads="1"/>
          </p:cNvSpPr>
          <p:nvPr/>
        </p:nvSpPr>
        <p:spPr bwMode="auto">
          <a:xfrm>
            <a:off x="1250950" y="304800"/>
            <a:ext cx="7740650" cy="523875"/>
          </a:xfrm>
          <a:prstGeom prst="rect">
            <a:avLst/>
          </a:prstGeom>
          <a:noFill/>
          <a:ln w="9525">
            <a:noFill/>
            <a:miter lim="800000"/>
            <a:headEnd/>
            <a:tailEnd/>
          </a:ln>
        </p:spPr>
        <p:txBody>
          <a:bodyPr wrap="none">
            <a:spAutoFit/>
          </a:bodyPr>
          <a:lstStyle/>
          <a:p>
            <a:pPr algn="ctr"/>
            <a:r>
              <a:rPr lang="en-US" sz="2800" b="1"/>
              <a:t>IF STATEMENTS (Conditionals)—Your Turn !</a:t>
            </a: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Rectangle 5"/>
          <p:cNvSpPr>
            <a:spLocks noChangeArrowheads="1"/>
          </p:cNvSpPr>
          <p:nvPr/>
        </p:nvSpPr>
        <p:spPr bwMode="auto">
          <a:xfrm>
            <a:off x="1143000" y="1143000"/>
            <a:ext cx="7391400" cy="2616200"/>
          </a:xfrm>
          <a:prstGeom prst="rect">
            <a:avLst/>
          </a:prstGeom>
          <a:noFill/>
          <a:ln w="9525">
            <a:noFill/>
            <a:miter lim="800000"/>
            <a:headEnd/>
            <a:tailEnd/>
          </a:ln>
        </p:spPr>
        <p:txBody>
          <a:bodyPr>
            <a:spAutoFit/>
          </a:bodyPr>
          <a:lstStyle/>
          <a:p>
            <a:r>
              <a:rPr lang="en-US" b="1"/>
              <a:t>Example 32</a:t>
            </a:r>
            <a:r>
              <a:rPr lang="en-US"/>
              <a:t>:</a:t>
            </a:r>
          </a:p>
          <a:p>
            <a:endParaRPr lang="en-US" sz="2000">
              <a:latin typeface="Courier New" pitchFamily="49" charset="0"/>
              <a:cs typeface="Courier New" pitchFamily="49" charset="0"/>
            </a:endParaRPr>
          </a:p>
          <a:p>
            <a:r>
              <a:rPr lang="en-US" sz="2000">
                <a:latin typeface="Courier New" pitchFamily="49" charset="0"/>
                <a:cs typeface="Courier New" pitchFamily="49" charset="0"/>
              </a:rPr>
              <a:t>		  c = 1;</a:t>
            </a:r>
          </a:p>
          <a:p>
            <a:r>
              <a:rPr lang="en-US" sz="2000">
                <a:latin typeface="Courier New" pitchFamily="49" charset="0"/>
                <a:cs typeface="Courier New" pitchFamily="49" charset="0"/>
              </a:rPr>
              <a:t>		  a = pi;</a:t>
            </a:r>
          </a:p>
          <a:p>
            <a:r>
              <a:rPr lang="en-US" sz="2000">
                <a:latin typeface="Courier New" pitchFamily="49" charset="0"/>
                <a:cs typeface="Courier New" pitchFamily="49" charset="0"/>
              </a:rPr>
              <a:t>		  b = 2;</a:t>
            </a:r>
          </a:p>
          <a:p>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(cos(a*b) == 1)</a:t>
            </a:r>
          </a:p>
          <a:p>
            <a:r>
              <a:rPr lang="en-US" sz="2000">
                <a:latin typeface="Courier New" pitchFamily="49" charset="0"/>
                <a:cs typeface="Courier New" pitchFamily="49" charset="0"/>
              </a:rPr>
              <a:t>	          c = c + 1;</a:t>
            </a:r>
          </a:p>
          <a:p>
            <a:r>
              <a:rPr lang="en-US" sz="2000" b="1">
                <a:solidFill>
                  <a:srgbClr val="0066FF"/>
                </a:solidFill>
                <a:latin typeface="Courier New" pitchFamily="49" charset="0"/>
                <a:cs typeface="Courier New" pitchFamily="49" charset="0"/>
              </a:rPr>
              <a:t>		  end</a:t>
            </a:r>
          </a:p>
        </p:txBody>
      </p:sp>
      <p:sp>
        <p:nvSpPr>
          <p:cNvPr id="237570" name="TextBox 2"/>
          <p:cNvSpPr txBox="1">
            <a:spLocks noChangeArrowheads="1"/>
          </p:cNvSpPr>
          <p:nvPr/>
        </p:nvSpPr>
        <p:spPr bwMode="auto">
          <a:xfrm>
            <a:off x="1143000" y="4248150"/>
            <a:ext cx="6858000" cy="400050"/>
          </a:xfrm>
          <a:prstGeom prst="rect">
            <a:avLst/>
          </a:prstGeom>
          <a:noFill/>
          <a:ln w="9525">
            <a:noFill/>
            <a:miter lim="800000"/>
            <a:headEnd/>
            <a:tailEnd/>
          </a:ln>
        </p:spPr>
        <p:txBody>
          <a:bodyPr>
            <a:spAutoFit/>
          </a:bodyPr>
          <a:lstStyle/>
          <a:p>
            <a:r>
              <a:rPr lang="en-US" sz="2000" b="1"/>
              <a:t>Question</a:t>
            </a:r>
            <a:r>
              <a:rPr lang="en-US" sz="2000"/>
              <a:t>:  Will  </a:t>
            </a:r>
            <a:r>
              <a:rPr lang="en-US" sz="2000">
                <a:latin typeface="Courier New" pitchFamily="49" charset="0"/>
                <a:cs typeface="Courier New" pitchFamily="49" charset="0"/>
              </a:rPr>
              <a:t>c</a:t>
            </a:r>
            <a:r>
              <a:rPr lang="en-US" sz="2000"/>
              <a:t>  be incremented by 1?  Why or why not?</a:t>
            </a:r>
          </a:p>
        </p:txBody>
      </p:sp>
      <p:sp>
        <p:nvSpPr>
          <p:cNvPr id="237571" name="TextBox 4"/>
          <p:cNvSpPr txBox="1">
            <a:spLocks noChangeArrowheads="1"/>
          </p:cNvSpPr>
          <p:nvPr/>
        </p:nvSpPr>
        <p:spPr bwMode="auto">
          <a:xfrm>
            <a:off x="2097088" y="4953000"/>
            <a:ext cx="4941887" cy="400050"/>
          </a:xfrm>
          <a:prstGeom prst="rect">
            <a:avLst/>
          </a:prstGeom>
          <a:noFill/>
          <a:ln w="9525">
            <a:noFill/>
            <a:miter lim="800000"/>
            <a:headEnd/>
            <a:tailEnd/>
          </a:ln>
        </p:spPr>
        <p:txBody>
          <a:bodyPr wrap="none">
            <a:spAutoFit/>
          </a:bodyPr>
          <a:lstStyle/>
          <a:p>
            <a:pPr algn="ctr"/>
            <a:r>
              <a:rPr lang="en-US" sz="2000" b="1">
                <a:solidFill>
                  <a:srgbClr val="FF0000"/>
                </a:solidFill>
                <a:latin typeface="Courier New" pitchFamily="49" charset="0"/>
                <a:cs typeface="Courier New" pitchFamily="49" charset="0"/>
              </a:rPr>
              <a:t>Yes:  cosine(2*</a:t>
            </a:r>
            <a:r>
              <a:rPr lang="en-US" sz="2000" b="1">
                <a:solidFill>
                  <a:srgbClr val="FF0000"/>
                </a:solidFill>
                <a:latin typeface="Courier New" pitchFamily="49" charset="0"/>
                <a:cs typeface="Courier New" pitchFamily="49" charset="0"/>
                <a:sym typeface="Symbol" pitchFamily="18" charset="2"/>
              </a:rPr>
              <a:t>) is equal to 1</a:t>
            </a:r>
          </a:p>
        </p:txBody>
      </p:sp>
      <p:sp>
        <p:nvSpPr>
          <p:cNvPr id="237572" name="Text Box 2"/>
          <p:cNvSpPr txBox="1">
            <a:spLocks noChangeArrowheads="1"/>
          </p:cNvSpPr>
          <p:nvPr/>
        </p:nvSpPr>
        <p:spPr bwMode="auto">
          <a:xfrm>
            <a:off x="1250950" y="304800"/>
            <a:ext cx="7740650" cy="523875"/>
          </a:xfrm>
          <a:prstGeom prst="rect">
            <a:avLst/>
          </a:prstGeom>
          <a:noFill/>
          <a:ln w="9525">
            <a:noFill/>
            <a:miter lim="800000"/>
            <a:headEnd/>
            <a:tailEnd/>
          </a:ln>
        </p:spPr>
        <p:txBody>
          <a:bodyPr wrap="none">
            <a:spAutoFit/>
          </a:bodyPr>
          <a:lstStyle/>
          <a:p>
            <a:pPr algn="ctr"/>
            <a:r>
              <a:rPr lang="en-US" sz="2800" b="1"/>
              <a:t>IF STATEMENTS (Conditionals)—Your Turn !</a:t>
            </a:r>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Rectangle 5"/>
          <p:cNvSpPr>
            <a:spLocks noChangeArrowheads="1"/>
          </p:cNvSpPr>
          <p:nvPr/>
        </p:nvSpPr>
        <p:spPr bwMode="auto">
          <a:xfrm>
            <a:off x="1143000" y="1143000"/>
            <a:ext cx="7391400" cy="2616200"/>
          </a:xfrm>
          <a:prstGeom prst="rect">
            <a:avLst/>
          </a:prstGeom>
          <a:noFill/>
          <a:ln w="9525">
            <a:noFill/>
            <a:miter lim="800000"/>
            <a:headEnd/>
            <a:tailEnd/>
          </a:ln>
        </p:spPr>
        <p:txBody>
          <a:bodyPr>
            <a:spAutoFit/>
          </a:bodyPr>
          <a:lstStyle/>
          <a:p>
            <a:r>
              <a:rPr lang="en-US" b="1"/>
              <a:t>Example 33</a:t>
            </a:r>
            <a:r>
              <a:rPr lang="en-US"/>
              <a:t>:</a:t>
            </a:r>
          </a:p>
          <a:p>
            <a:endParaRPr lang="en-US" sz="2000">
              <a:latin typeface="Courier New" pitchFamily="49" charset="0"/>
              <a:cs typeface="Courier New" pitchFamily="49" charset="0"/>
            </a:endParaRPr>
          </a:p>
          <a:p>
            <a:r>
              <a:rPr lang="en-US" sz="2000">
                <a:latin typeface="Courier New" pitchFamily="49" charset="0"/>
                <a:cs typeface="Courier New" pitchFamily="49" charset="0"/>
              </a:rPr>
              <a:t>		  c = 1;</a:t>
            </a:r>
          </a:p>
          <a:p>
            <a:r>
              <a:rPr lang="en-US" sz="2000">
                <a:latin typeface="Courier New" pitchFamily="49" charset="0"/>
                <a:cs typeface="Courier New" pitchFamily="49" charset="0"/>
              </a:rPr>
              <a:t>		  a = pi;</a:t>
            </a:r>
          </a:p>
          <a:p>
            <a:r>
              <a:rPr lang="en-US" sz="2000">
                <a:latin typeface="Courier New" pitchFamily="49" charset="0"/>
                <a:cs typeface="Courier New" pitchFamily="49" charset="0"/>
              </a:rPr>
              <a:t>		  b = 2;</a:t>
            </a:r>
          </a:p>
          <a:p>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(cos(a*b) == 1 &amp;&amp; a &lt; b)</a:t>
            </a:r>
          </a:p>
          <a:p>
            <a:r>
              <a:rPr lang="en-US" sz="2000">
                <a:latin typeface="Courier New" pitchFamily="49" charset="0"/>
                <a:cs typeface="Courier New" pitchFamily="49" charset="0"/>
              </a:rPr>
              <a:t>	          c = c + 1;</a:t>
            </a:r>
          </a:p>
          <a:p>
            <a:r>
              <a:rPr lang="en-US" sz="2000" b="1">
                <a:solidFill>
                  <a:srgbClr val="0066FF"/>
                </a:solidFill>
                <a:latin typeface="Courier New" pitchFamily="49" charset="0"/>
                <a:cs typeface="Courier New" pitchFamily="49" charset="0"/>
              </a:rPr>
              <a:t>		  end</a:t>
            </a:r>
          </a:p>
        </p:txBody>
      </p:sp>
      <p:sp>
        <p:nvSpPr>
          <p:cNvPr id="238594" name="TextBox 2"/>
          <p:cNvSpPr txBox="1">
            <a:spLocks noChangeArrowheads="1"/>
          </p:cNvSpPr>
          <p:nvPr/>
        </p:nvSpPr>
        <p:spPr bwMode="auto">
          <a:xfrm>
            <a:off x="1143000" y="4171950"/>
            <a:ext cx="6858000" cy="400050"/>
          </a:xfrm>
          <a:prstGeom prst="rect">
            <a:avLst/>
          </a:prstGeom>
          <a:noFill/>
          <a:ln w="9525">
            <a:noFill/>
            <a:miter lim="800000"/>
            <a:headEnd/>
            <a:tailEnd/>
          </a:ln>
        </p:spPr>
        <p:txBody>
          <a:bodyPr>
            <a:spAutoFit/>
          </a:bodyPr>
          <a:lstStyle/>
          <a:p>
            <a:r>
              <a:rPr lang="en-US" sz="2000" b="1"/>
              <a:t>Question</a:t>
            </a:r>
            <a:r>
              <a:rPr lang="en-US" sz="2000"/>
              <a:t>:  Will  </a:t>
            </a:r>
            <a:r>
              <a:rPr lang="en-US" sz="2000">
                <a:latin typeface="Courier New" pitchFamily="49" charset="0"/>
                <a:cs typeface="Courier New" pitchFamily="49" charset="0"/>
              </a:rPr>
              <a:t>c</a:t>
            </a:r>
            <a:r>
              <a:rPr lang="en-US" sz="2000"/>
              <a:t>  be incremented by 1?  Why or why not?</a:t>
            </a:r>
          </a:p>
        </p:txBody>
      </p:sp>
      <p:sp>
        <p:nvSpPr>
          <p:cNvPr id="238595" name="Text Box 2"/>
          <p:cNvSpPr txBox="1">
            <a:spLocks noChangeArrowheads="1"/>
          </p:cNvSpPr>
          <p:nvPr/>
        </p:nvSpPr>
        <p:spPr bwMode="auto">
          <a:xfrm>
            <a:off x="1250950" y="304800"/>
            <a:ext cx="7740650" cy="523875"/>
          </a:xfrm>
          <a:prstGeom prst="rect">
            <a:avLst/>
          </a:prstGeom>
          <a:noFill/>
          <a:ln w="9525">
            <a:noFill/>
            <a:miter lim="800000"/>
            <a:headEnd/>
            <a:tailEnd/>
          </a:ln>
        </p:spPr>
        <p:txBody>
          <a:bodyPr wrap="none">
            <a:spAutoFit/>
          </a:bodyPr>
          <a:lstStyle/>
          <a:p>
            <a:pPr algn="ctr"/>
            <a:r>
              <a:rPr lang="en-US" sz="2800" b="1"/>
              <a:t>IF STATEMENTS (Conditionals)—Your Turn !</a:t>
            </a:r>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Rectangle 5"/>
          <p:cNvSpPr>
            <a:spLocks noChangeArrowheads="1"/>
          </p:cNvSpPr>
          <p:nvPr/>
        </p:nvSpPr>
        <p:spPr bwMode="auto">
          <a:xfrm>
            <a:off x="1143000" y="1143000"/>
            <a:ext cx="7391400" cy="2616200"/>
          </a:xfrm>
          <a:prstGeom prst="rect">
            <a:avLst/>
          </a:prstGeom>
          <a:noFill/>
          <a:ln w="9525">
            <a:noFill/>
            <a:miter lim="800000"/>
            <a:headEnd/>
            <a:tailEnd/>
          </a:ln>
        </p:spPr>
        <p:txBody>
          <a:bodyPr>
            <a:spAutoFit/>
          </a:bodyPr>
          <a:lstStyle/>
          <a:p>
            <a:r>
              <a:rPr lang="en-US" b="1"/>
              <a:t>Example 33</a:t>
            </a:r>
            <a:r>
              <a:rPr lang="en-US"/>
              <a:t>:</a:t>
            </a:r>
          </a:p>
          <a:p>
            <a:endParaRPr lang="en-US" sz="2000">
              <a:latin typeface="Courier New" pitchFamily="49" charset="0"/>
              <a:cs typeface="Courier New" pitchFamily="49" charset="0"/>
            </a:endParaRPr>
          </a:p>
          <a:p>
            <a:r>
              <a:rPr lang="en-US" sz="2000">
                <a:latin typeface="Courier New" pitchFamily="49" charset="0"/>
                <a:cs typeface="Courier New" pitchFamily="49" charset="0"/>
              </a:rPr>
              <a:t>		  c = 1;</a:t>
            </a:r>
          </a:p>
          <a:p>
            <a:r>
              <a:rPr lang="en-US" sz="2000">
                <a:latin typeface="Courier New" pitchFamily="49" charset="0"/>
                <a:cs typeface="Courier New" pitchFamily="49" charset="0"/>
              </a:rPr>
              <a:t>		  a = pi;</a:t>
            </a:r>
          </a:p>
          <a:p>
            <a:r>
              <a:rPr lang="en-US" sz="2000">
                <a:latin typeface="Courier New" pitchFamily="49" charset="0"/>
                <a:cs typeface="Courier New" pitchFamily="49" charset="0"/>
              </a:rPr>
              <a:t>		  b = 2;</a:t>
            </a:r>
          </a:p>
          <a:p>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(cos(a*b) == 1 &amp;&amp; a &lt; b)</a:t>
            </a:r>
          </a:p>
          <a:p>
            <a:r>
              <a:rPr lang="en-US" sz="2000">
                <a:latin typeface="Courier New" pitchFamily="49" charset="0"/>
                <a:cs typeface="Courier New" pitchFamily="49" charset="0"/>
              </a:rPr>
              <a:t>	          c = c + 1;</a:t>
            </a:r>
          </a:p>
          <a:p>
            <a:r>
              <a:rPr lang="en-US" sz="2000" b="1">
                <a:solidFill>
                  <a:srgbClr val="0066FF"/>
                </a:solidFill>
                <a:latin typeface="Courier New" pitchFamily="49" charset="0"/>
                <a:cs typeface="Courier New" pitchFamily="49" charset="0"/>
              </a:rPr>
              <a:t>		  end</a:t>
            </a:r>
          </a:p>
        </p:txBody>
      </p:sp>
      <p:sp>
        <p:nvSpPr>
          <p:cNvPr id="239618" name="TextBox 2"/>
          <p:cNvSpPr txBox="1">
            <a:spLocks noChangeArrowheads="1"/>
          </p:cNvSpPr>
          <p:nvPr/>
        </p:nvSpPr>
        <p:spPr bwMode="auto">
          <a:xfrm>
            <a:off x="1143000" y="4171950"/>
            <a:ext cx="6858000" cy="400050"/>
          </a:xfrm>
          <a:prstGeom prst="rect">
            <a:avLst/>
          </a:prstGeom>
          <a:noFill/>
          <a:ln w="9525">
            <a:noFill/>
            <a:miter lim="800000"/>
            <a:headEnd/>
            <a:tailEnd/>
          </a:ln>
        </p:spPr>
        <p:txBody>
          <a:bodyPr>
            <a:spAutoFit/>
          </a:bodyPr>
          <a:lstStyle/>
          <a:p>
            <a:r>
              <a:rPr lang="en-US" sz="2000" b="1"/>
              <a:t>Question</a:t>
            </a:r>
            <a:r>
              <a:rPr lang="en-US" sz="2000"/>
              <a:t>:  Will  </a:t>
            </a:r>
            <a:r>
              <a:rPr lang="en-US" sz="2000">
                <a:latin typeface="Courier New" pitchFamily="49" charset="0"/>
                <a:cs typeface="Courier New" pitchFamily="49" charset="0"/>
              </a:rPr>
              <a:t>c</a:t>
            </a:r>
            <a:r>
              <a:rPr lang="en-US" sz="2000"/>
              <a:t>  be incremented by 1?  Why or why not?</a:t>
            </a:r>
          </a:p>
        </p:txBody>
      </p:sp>
      <p:sp>
        <p:nvSpPr>
          <p:cNvPr id="239619" name="TextBox 4"/>
          <p:cNvSpPr txBox="1">
            <a:spLocks noChangeArrowheads="1"/>
          </p:cNvSpPr>
          <p:nvPr/>
        </p:nvSpPr>
        <p:spPr bwMode="auto">
          <a:xfrm>
            <a:off x="1031875" y="4786313"/>
            <a:ext cx="7064375" cy="1939925"/>
          </a:xfrm>
          <a:prstGeom prst="rect">
            <a:avLst/>
          </a:prstGeom>
          <a:noFill/>
          <a:ln w="9525">
            <a:noFill/>
            <a:miter lim="800000"/>
            <a:headEnd/>
            <a:tailEnd/>
          </a:ln>
        </p:spPr>
        <p:txBody>
          <a:bodyPr>
            <a:spAutoFit/>
          </a:bodyPr>
          <a:lstStyle/>
          <a:p>
            <a:pPr algn="ctr"/>
            <a:r>
              <a:rPr lang="en-US" sz="2000" b="1">
                <a:solidFill>
                  <a:srgbClr val="FF0000"/>
                </a:solidFill>
                <a:latin typeface="Courier New" pitchFamily="49" charset="0"/>
                <a:cs typeface="Courier New" pitchFamily="49" charset="0"/>
              </a:rPr>
              <a:t>No:  Although cosine(2*</a:t>
            </a:r>
            <a:r>
              <a:rPr lang="en-US" sz="2000" b="1">
                <a:solidFill>
                  <a:srgbClr val="FF0000"/>
                </a:solidFill>
                <a:latin typeface="Courier New" pitchFamily="49" charset="0"/>
                <a:cs typeface="Courier New" pitchFamily="49" charset="0"/>
                <a:sym typeface="Symbol" pitchFamily="18" charset="2"/>
              </a:rPr>
              <a:t>) is equal to 1,</a:t>
            </a:r>
          </a:p>
          <a:p>
            <a:pPr algn="ctr"/>
            <a:r>
              <a:rPr lang="en-US" sz="2000" b="1">
                <a:solidFill>
                  <a:srgbClr val="FF0000"/>
                </a:solidFill>
                <a:latin typeface="Courier New" pitchFamily="49" charset="0"/>
                <a:cs typeface="Courier New" pitchFamily="49" charset="0"/>
                <a:sym typeface="Symbol" pitchFamily="18" charset="2"/>
              </a:rPr>
              <a:t>a is </a:t>
            </a:r>
            <a:r>
              <a:rPr lang="en-US" sz="2000" b="1" u="sng">
                <a:solidFill>
                  <a:srgbClr val="FF0000"/>
                </a:solidFill>
                <a:latin typeface="Courier New" pitchFamily="49" charset="0"/>
                <a:cs typeface="Courier New" pitchFamily="49" charset="0"/>
                <a:sym typeface="Symbol" pitchFamily="18" charset="2"/>
              </a:rPr>
              <a:t>NOT</a:t>
            </a:r>
            <a:r>
              <a:rPr lang="en-US" sz="2000" b="1">
                <a:solidFill>
                  <a:srgbClr val="FF0000"/>
                </a:solidFill>
                <a:latin typeface="Courier New" pitchFamily="49" charset="0"/>
                <a:cs typeface="Courier New" pitchFamily="49" charset="0"/>
                <a:sym typeface="Symbol" pitchFamily="18" charset="2"/>
              </a:rPr>
              <a:t> less than b (rather:   &gt; 2),</a:t>
            </a:r>
          </a:p>
          <a:p>
            <a:pPr algn="ctr"/>
            <a:r>
              <a:rPr lang="en-US" sz="2000" b="1">
                <a:solidFill>
                  <a:srgbClr val="FF0000"/>
                </a:solidFill>
                <a:latin typeface="Courier New" pitchFamily="49" charset="0"/>
                <a:cs typeface="Courier New" pitchFamily="49" charset="0"/>
                <a:sym typeface="Symbol" pitchFamily="18" charset="2"/>
              </a:rPr>
              <a:t>and so </a:t>
            </a:r>
            <a:r>
              <a:rPr lang="en-US" sz="2000" b="1" u="sng">
                <a:solidFill>
                  <a:srgbClr val="FF0000"/>
                </a:solidFill>
                <a:latin typeface="Courier New" pitchFamily="49" charset="0"/>
                <a:cs typeface="Courier New" pitchFamily="49" charset="0"/>
                <a:sym typeface="Symbol" pitchFamily="18" charset="2"/>
              </a:rPr>
              <a:t>BOTH CONDITIONS ARE NOT TRUE TOGETHER</a:t>
            </a:r>
            <a:r>
              <a:rPr lang="en-US" sz="2000" b="1">
                <a:solidFill>
                  <a:srgbClr val="FF0000"/>
                </a:solidFill>
                <a:latin typeface="Courier New" pitchFamily="49" charset="0"/>
                <a:cs typeface="Courier New" pitchFamily="49" charset="0"/>
                <a:sym typeface="Symbol" pitchFamily="18" charset="2"/>
              </a:rPr>
              <a:t>, which is what is required by AND, </a:t>
            </a:r>
          </a:p>
          <a:p>
            <a:pPr algn="ctr"/>
            <a:r>
              <a:rPr lang="en-US" sz="2000" b="1">
                <a:solidFill>
                  <a:srgbClr val="FF0000"/>
                </a:solidFill>
                <a:latin typeface="Courier New" pitchFamily="49" charset="0"/>
                <a:cs typeface="Courier New" pitchFamily="49" charset="0"/>
                <a:sym typeface="Symbol" pitchFamily="18" charset="2"/>
              </a:rPr>
              <a:t>and so the statements bounded </a:t>
            </a:r>
          </a:p>
          <a:p>
            <a:pPr algn="ctr"/>
            <a:r>
              <a:rPr lang="en-US" sz="2000" b="1">
                <a:solidFill>
                  <a:srgbClr val="FF0000"/>
                </a:solidFill>
                <a:latin typeface="Courier New" pitchFamily="49" charset="0"/>
                <a:cs typeface="Courier New" pitchFamily="49" charset="0"/>
                <a:sym typeface="Symbol" pitchFamily="18" charset="2"/>
              </a:rPr>
              <a:t>by IF and END will not execute!</a:t>
            </a:r>
          </a:p>
        </p:txBody>
      </p:sp>
      <p:sp>
        <p:nvSpPr>
          <p:cNvPr id="239620" name="Text Box 2"/>
          <p:cNvSpPr txBox="1">
            <a:spLocks noChangeArrowheads="1"/>
          </p:cNvSpPr>
          <p:nvPr/>
        </p:nvSpPr>
        <p:spPr bwMode="auto">
          <a:xfrm>
            <a:off x="1250950" y="304800"/>
            <a:ext cx="7740650" cy="523875"/>
          </a:xfrm>
          <a:prstGeom prst="rect">
            <a:avLst/>
          </a:prstGeom>
          <a:noFill/>
          <a:ln w="9525">
            <a:noFill/>
            <a:miter lim="800000"/>
            <a:headEnd/>
            <a:tailEnd/>
          </a:ln>
        </p:spPr>
        <p:txBody>
          <a:bodyPr wrap="none">
            <a:spAutoFit/>
          </a:bodyPr>
          <a:lstStyle/>
          <a:p>
            <a:pPr algn="ctr"/>
            <a:r>
              <a:rPr lang="en-US" sz="2800" b="1"/>
              <a:t>IF STATEMENTS (Conditionals)—Your Turn !</a:t>
            </a:r>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Rectangle 5"/>
          <p:cNvSpPr>
            <a:spLocks noChangeArrowheads="1"/>
          </p:cNvSpPr>
          <p:nvPr/>
        </p:nvSpPr>
        <p:spPr bwMode="auto">
          <a:xfrm>
            <a:off x="1143000" y="1143000"/>
            <a:ext cx="7391400" cy="2616200"/>
          </a:xfrm>
          <a:prstGeom prst="rect">
            <a:avLst/>
          </a:prstGeom>
          <a:noFill/>
          <a:ln w="9525">
            <a:noFill/>
            <a:miter lim="800000"/>
            <a:headEnd/>
            <a:tailEnd/>
          </a:ln>
        </p:spPr>
        <p:txBody>
          <a:bodyPr>
            <a:spAutoFit/>
          </a:bodyPr>
          <a:lstStyle/>
          <a:p>
            <a:r>
              <a:rPr lang="en-US" b="1"/>
              <a:t>Example 34</a:t>
            </a:r>
            <a:r>
              <a:rPr lang="en-US"/>
              <a:t>:</a:t>
            </a:r>
          </a:p>
          <a:p>
            <a:endParaRPr lang="en-US" sz="2000">
              <a:latin typeface="Courier New" pitchFamily="49" charset="0"/>
              <a:cs typeface="Courier New" pitchFamily="49" charset="0"/>
            </a:endParaRPr>
          </a:p>
          <a:p>
            <a:r>
              <a:rPr lang="en-US" sz="2000">
                <a:latin typeface="Courier New" pitchFamily="49" charset="0"/>
                <a:cs typeface="Courier New" pitchFamily="49" charset="0"/>
              </a:rPr>
              <a:t>		  c = 1;</a:t>
            </a:r>
          </a:p>
          <a:p>
            <a:r>
              <a:rPr lang="en-US" sz="2000">
                <a:latin typeface="Courier New" pitchFamily="49" charset="0"/>
                <a:cs typeface="Courier New" pitchFamily="49" charset="0"/>
              </a:rPr>
              <a:t>		  a = pi;</a:t>
            </a:r>
          </a:p>
          <a:p>
            <a:r>
              <a:rPr lang="en-US" sz="2000">
                <a:latin typeface="Courier New" pitchFamily="49" charset="0"/>
                <a:cs typeface="Courier New" pitchFamily="49" charset="0"/>
              </a:rPr>
              <a:t>		  b = 2;</a:t>
            </a:r>
          </a:p>
          <a:p>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(cos(a*b) == 0 || a &gt; b)</a:t>
            </a:r>
          </a:p>
          <a:p>
            <a:r>
              <a:rPr lang="en-US" sz="2000">
                <a:latin typeface="Courier New" pitchFamily="49" charset="0"/>
                <a:cs typeface="Courier New" pitchFamily="49" charset="0"/>
              </a:rPr>
              <a:t>	          c = c + 1;</a:t>
            </a:r>
          </a:p>
          <a:p>
            <a:r>
              <a:rPr lang="en-US" sz="2000" b="1">
                <a:solidFill>
                  <a:srgbClr val="0066FF"/>
                </a:solidFill>
                <a:latin typeface="Courier New" pitchFamily="49" charset="0"/>
                <a:cs typeface="Courier New" pitchFamily="49" charset="0"/>
              </a:rPr>
              <a:t>		  end</a:t>
            </a:r>
          </a:p>
        </p:txBody>
      </p:sp>
      <p:sp>
        <p:nvSpPr>
          <p:cNvPr id="240642" name="TextBox 2"/>
          <p:cNvSpPr txBox="1">
            <a:spLocks noChangeArrowheads="1"/>
          </p:cNvSpPr>
          <p:nvPr/>
        </p:nvSpPr>
        <p:spPr bwMode="auto">
          <a:xfrm>
            <a:off x="1143000" y="3970338"/>
            <a:ext cx="6858000" cy="400050"/>
          </a:xfrm>
          <a:prstGeom prst="rect">
            <a:avLst/>
          </a:prstGeom>
          <a:noFill/>
          <a:ln w="9525">
            <a:noFill/>
            <a:miter lim="800000"/>
            <a:headEnd/>
            <a:tailEnd/>
          </a:ln>
        </p:spPr>
        <p:txBody>
          <a:bodyPr>
            <a:spAutoFit/>
          </a:bodyPr>
          <a:lstStyle/>
          <a:p>
            <a:r>
              <a:rPr lang="en-US" sz="2000" b="1"/>
              <a:t>Question</a:t>
            </a:r>
            <a:r>
              <a:rPr lang="en-US" sz="2000"/>
              <a:t>:  Will  </a:t>
            </a:r>
            <a:r>
              <a:rPr lang="en-US" sz="2000">
                <a:latin typeface="Courier New" pitchFamily="49" charset="0"/>
                <a:cs typeface="Courier New" pitchFamily="49" charset="0"/>
              </a:rPr>
              <a:t>c</a:t>
            </a:r>
            <a:r>
              <a:rPr lang="en-US" sz="2000"/>
              <a:t>  be incremented by 1?  Why or why not?</a:t>
            </a:r>
          </a:p>
        </p:txBody>
      </p:sp>
      <p:sp>
        <p:nvSpPr>
          <p:cNvPr id="240643" name="Text Box 2"/>
          <p:cNvSpPr txBox="1">
            <a:spLocks noChangeArrowheads="1"/>
          </p:cNvSpPr>
          <p:nvPr/>
        </p:nvSpPr>
        <p:spPr bwMode="auto">
          <a:xfrm>
            <a:off x="1250950" y="304800"/>
            <a:ext cx="7740650" cy="523875"/>
          </a:xfrm>
          <a:prstGeom prst="rect">
            <a:avLst/>
          </a:prstGeom>
          <a:noFill/>
          <a:ln w="9525">
            <a:noFill/>
            <a:miter lim="800000"/>
            <a:headEnd/>
            <a:tailEnd/>
          </a:ln>
        </p:spPr>
        <p:txBody>
          <a:bodyPr wrap="none">
            <a:spAutoFit/>
          </a:bodyPr>
          <a:lstStyle/>
          <a:p>
            <a:pPr algn="ctr"/>
            <a:r>
              <a:rPr lang="en-US" sz="2800" b="1"/>
              <a:t>IF STATEMENTS (Conditionals)—Your Turn !</a:t>
            </a: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5" name="Rectangle 5"/>
          <p:cNvSpPr>
            <a:spLocks noChangeArrowheads="1"/>
          </p:cNvSpPr>
          <p:nvPr/>
        </p:nvSpPr>
        <p:spPr bwMode="auto">
          <a:xfrm>
            <a:off x="1143000" y="1143000"/>
            <a:ext cx="7391400" cy="2616200"/>
          </a:xfrm>
          <a:prstGeom prst="rect">
            <a:avLst/>
          </a:prstGeom>
          <a:noFill/>
          <a:ln w="9525">
            <a:noFill/>
            <a:miter lim="800000"/>
            <a:headEnd/>
            <a:tailEnd/>
          </a:ln>
        </p:spPr>
        <p:txBody>
          <a:bodyPr>
            <a:spAutoFit/>
          </a:bodyPr>
          <a:lstStyle/>
          <a:p>
            <a:r>
              <a:rPr lang="en-US" b="1"/>
              <a:t>Example 34</a:t>
            </a:r>
            <a:r>
              <a:rPr lang="en-US"/>
              <a:t>:</a:t>
            </a:r>
          </a:p>
          <a:p>
            <a:endParaRPr lang="en-US" sz="2000">
              <a:latin typeface="Courier New" pitchFamily="49" charset="0"/>
              <a:cs typeface="Courier New" pitchFamily="49" charset="0"/>
            </a:endParaRPr>
          </a:p>
          <a:p>
            <a:r>
              <a:rPr lang="en-US" sz="2000">
                <a:latin typeface="Courier New" pitchFamily="49" charset="0"/>
                <a:cs typeface="Courier New" pitchFamily="49" charset="0"/>
              </a:rPr>
              <a:t>		  c = 1;</a:t>
            </a:r>
          </a:p>
          <a:p>
            <a:r>
              <a:rPr lang="en-US" sz="2000">
                <a:latin typeface="Courier New" pitchFamily="49" charset="0"/>
                <a:cs typeface="Courier New" pitchFamily="49" charset="0"/>
              </a:rPr>
              <a:t>		  a = pi;</a:t>
            </a:r>
          </a:p>
          <a:p>
            <a:r>
              <a:rPr lang="en-US" sz="2000">
                <a:latin typeface="Courier New" pitchFamily="49" charset="0"/>
                <a:cs typeface="Courier New" pitchFamily="49" charset="0"/>
              </a:rPr>
              <a:t>		  b = 2;</a:t>
            </a:r>
          </a:p>
          <a:p>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(cos(a*b) == 0 || a &gt; b)</a:t>
            </a:r>
          </a:p>
          <a:p>
            <a:r>
              <a:rPr lang="en-US" sz="2000">
                <a:latin typeface="Courier New" pitchFamily="49" charset="0"/>
                <a:cs typeface="Courier New" pitchFamily="49" charset="0"/>
              </a:rPr>
              <a:t>	          c = c + 1;</a:t>
            </a:r>
          </a:p>
          <a:p>
            <a:r>
              <a:rPr lang="en-US" sz="2000" b="1">
                <a:solidFill>
                  <a:srgbClr val="0066FF"/>
                </a:solidFill>
                <a:latin typeface="Courier New" pitchFamily="49" charset="0"/>
                <a:cs typeface="Courier New" pitchFamily="49" charset="0"/>
              </a:rPr>
              <a:t>		  end</a:t>
            </a:r>
          </a:p>
        </p:txBody>
      </p:sp>
      <p:sp>
        <p:nvSpPr>
          <p:cNvPr id="241666" name="TextBox 2"/>
          <p:cNvSpPr txBox="1">
            <a:spLocks noChangeArrowheads="1"/>
          </p:cNvSpPr>
          <p:nvPr/>
        </p:nvSpPr>
        <p:spPr bwMode="auto">
          <a:xfrm>
            <a:off x="1143000" y="3970338"/>
            <a:ext cx="6858000" cy="400050"/>
          </a:xfrm>
          <a:prstGeom prst="rect">
            <a:avLst/>
          </a:prstGeom>
          <a:noFill/>
          <a:ln w="9525">
            <a:noFill/>
            <a:miter lim="800000"/>
            <a:headEnd/>
            <a:tailEnd/>
          </a:ln>
        </p:spPr>
        <p:txBody>
          <a:bodyPr>
            <a:spAutoFit/>
          </a:bodyPr>
          <a:lstStyle/>
          <a:p>
            <a:r>
              <a:rPr lang="en-US" sz="2000" b="1"/>
              <a:t>Question</a:t>
            </a:r>
            <a:r>
              <a:rPr lang="en-US" sz="2000"/>
              <a:t>:  Will  </a:t>
            </a:r>
            <a:r>
              <a:rPr lang="en-US" sz="2000">
                <a:latin typeface="Courier New" pitchFamily="49" charset="0"/>
                <a:cs typeface="Courier New" pitchFamily="49" charset="0"/>
              </a:rPr>
              <a:t>c</a:t>
            </a:r>
            <a:r>
              <a:rPr lang="en-US" sz="2000"/>
              <a:t>  be incremented by 1?  Why or why not?</a:t>
            </a:r>
          </a:p>
        </p:txBody>
      </p:sp>
      <p:sp>
        <p:nvSpPr>
          <p:cNvPr id="241667" name="TextBox 5"/>
          <p:cNvSpPr txBox="1">
            <a:spLocks noChangeArrowheads="1"/>
          </p:cNvSpPr>
          <p:nvPr/>
        </p:nvSpPr>
        <p:spPr bwMode="auto">
          <a:xfrm>
            <a:off x="1039813" y="4724400"/>
            <a:ext cx="7064375" cy="1938338"/>
          </a:xfrm>
          <a:prstGeom prst="rect">
            <a:avLst/>
          </a:prstGeom>
          <a:noFill/>
          <a:ln w="9525">
            <a:noFill/>
            <a:miter lim="800000"/>
            <a:headEnd/>
            <a:tailEnd/>
          </a:ln>
        </p:spPr>
        <p:txBody>
          <a:bodyPr>
            <a:spAutoFit/>
          </a:bodyPr>
          <a:lstStyle/>
          <a:p>
            <a:pPr algn="ctr"/>
            <a:r>
              <a:rPr lang="en-US" sz="2000" b="1">
                <a:solidFill>
                  <a:srgbClr val="FF0000"/>
                </a:solidFill>
                <a:latin typeface="Courier New" pitchFamily="49" charset="0"/>
                <a:cs typeface="Courier New" pitchFamily="49" charset="0"/>
              </a:rPr>
              <a:t>Yes:  Although cosine(2*</a:t>
            </a:r>
            <a:r>
              <a:rPr lang="en-US" sz="2000" b="1">
                <a:solidFill>
                  <a:srgbClr val="FF0000"/>
                </a:solidFill>
                <a:latin typeface="Courier New" pitchFamily="49" charset="0"/>
                <a:cs typeface="Courier New" pitchFamily="49" charset="0"/>
                <a:sym typeface="Symbol" pitchFamily="18" charset="2"/>
              </a:rPr>
              <a:t>) is NOT equal to 0, in this case, we’re dealing with an </a:t>
            </a:r>
            <a:r>
              <a:rPr lang="en-US" sz="2000" b="1" u="sng">
                <a:solidFill>
                  <a:srgbClr val="FF0000"/>
                </a:solidFill>
                <a:latin typeface="Courier New" pitchFamily="49" charset="0"/>
                <a:cs typeface="Courier New" pitchFamily="49" charset="0"/>
                <a:sym typeface="Symbol" pitchFamily="18" charset="2"/>
              </a:rPr>
              <a:t>OR</a:t>
            </a:r>
            <a:r>
              <a:rPr lang="en-US" sz="2000" b="1">
                <a:solidFill>
                  <a:srgbClr val="FF0000"/>
                </a:solidFill>
                <a:latin typeface="Courier New" pitchFamily="49" charset="0"/>
                <a:cs typeface="Courier New" pitchFamily="49" charset="0"/>
                <a:sym typeface="Symbol" pitchFamily="18" charset="2"/>
              </a:rPr>
              <a:t>, which means </a:t>
            </a:r>
            <a:r>
              <a:rPr lang="en-US" sz="2000" b="1" u="sng">
                <a:solidFill>
                  <a:srgbClr val="FF0000"/>
                </a:solidFill>
                <a:latin typeface="Courier New" pitchFamily="49" charset="0"/>
                <a:cs typeface="Courier New" pitchFamily="49" charset="0"/>
                <a:sym typeface="Symbol" pitchFamily="18" charset="2"/>
              </a:rPr>
              <a:t>either the first condition OR the second condition can be true</a:t>
            </a:r>
            <a:r>
              <a:rPr lang="en-US" sz="2000" b="1">
                <a:solidFill>
                  <a:srgbClr val="FF0000"/>
                </a:solidFill>
                <a:latin typeface="Courier New" pitchFamily="49" charset="0"/>
                <a:cs typeface="Courier New" pitchFamily="49" charset="0"/>
                <a:sym typeface="Symbol" pitchFamily="18" charset="2"/>
              </a:rPr>
              <a:t>, and then the entire test is considered true.</a:t>
            </a:r>
          </a:p>
          <a:p>
            <a:pPr algn="ctr"/>
            <a:r>
              <a:rPr lang="en-US" sz="2000" b="1">
                <a:solidFill>
                  <a:srgbClr val="FF0000"/>
                </a:solidFill>
                <a:latin typeface="Courier New" pitchFamily="49" charset="0"/>
                <a:cs typeface="Courier New" pitchFamily="49" charset="0"/>
                <a:sym typeface="Symbol" pitchFamily="18" charset="2"/>
              </a:rPr>
              <a:t>That happens here.</a:t>
            </a:r>
          </a:p>
        </p:txBody>
      </p:sp>
      <p:sp>
        <p:nvSpPr>
          <p:cNvPr id="241668" name="Text Box 2"/>
          <p:cNvSpPr txBox="1">
            <a:spLocks noChangeArrowheads="1"/>
          </p:cNvSpPr>
          <p:nvPr/>
        </p:nvSpPr>
        <p:spPr bwMode="auto">
          <a:xfrm>
            <a:off x="1250950" y="304800"/>
            <a:ext cx="7740650" cy="523875"/>
          </a:xfrm>
          <a:prstGeom prst="rect">
            <a:avLst/>
          </a:prstGeom>
          <a:noFill/>
          <a:ln w="9525">
            <a:noFill/>
            <a:miter lim="800000"/>
            <a:headEnd/>
            <a:tailEnd/>
          </a:ln>
        </p:spPr>
        <p:txBody>
          <a:bodyPr wrap="none">
            <a:spAutoFit/>
          </a:bodyPr>
          <a:lstStyle/>
          <a:p>
            <a:pPr algn="ctr"/>
            <a:r>
              <a:rPr lang="en-US" sz="2800" b="1"/>
              <a:t>IF STATEMENTS (Conditionals)—Your Turn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2"/>
          <p:cNvSpPr txBox="1">
            <a:spLocks noChangeArrowheads="1"/>
          </p:cNvSpPr>
          <p:nvPr/>
        </p:nvSpPr>
        <p:spPr bwMode="auto">
          <a:xfrm>
            <a:off x="1862138" y="1447800"/>
            <a:ext cx="5410200" cy="523875"/>
          </a:xfrm>
          <a:prstGeom prst="rect">
            <a:avLst/>
          </a:prstGeom>
          <a:noFill/>
          <a:ln w="9525">
            <a:noFill/>
            <a:miter lim="800000"/>
            <a:headEnd/>
            <a:tailEnd/>
          </a:ln>
        </p:spPr>
        <p:txBody>
          <a:bodyPr>
            <a:spAutoFit/>
          </a:bodyPr>
          <a:lstStyle/>
          <a:p>
            <a:pPr algn="ctr"/>
            <a:r>
              <a:rPr lang="en-US" sz="2800" b="1"/>
              <a:t>What’s the red star all about?</a:t>
            </a:r>
          </a:p>
        </p:txBody>
      </p:sp>
      <p:sp>
        <p:nvSpPr>
          <p:cNvPr id="15362" name="Text Box 2"/>
          <p:cNvSpPr txBox="1">
            <a:spLocks noChangeArrowheads="1"/>
          </p:cNvSpPr>
          <p:nvPr/>
        </p:nvSpPr>
        <p:spPr bwMode="auto">
          <a:xfrm>
            <a:off x="1863725" y="304800"/>
            <a:ext cx="5394325" cy="523875"/>
          </a:xfrm>
          <a:prstGeom prst="rect">
            <a:avLst/>
          </a:prstGeom>
          <a:noFill/>
          <a:ln w="9525">
            <a:noFill/>
            <a:miter lim="800000"/>
            <a:headEnd/>
            <a:tailEnd/>
          </a:ln>
        </p:spPr>
        <p:txBody>
          <a:bodyPr wrap="none">
            <a:spAutoFit/>
          </a:bodyPr>
          <a:lstStyle/>
          <a:p>
            <a:pPr algn="ctr"/>
            <a:r>
              <a:rPr lang="en-US" sz="2800" b="1"/>
              <a:t>A NOTE BEFORE WE BEGIN…</a:t>
            </a:r>
          </a:p>
        </p:txBody>
      </p:sp>
      <p:sp>
        <p:nvSpPr>
          <p:cNvPr id="15363" name="Text Box 2"/>
          <p:cNvSpPr txBox="1">
            <a:spLocks noChangeArrowheads="1"/>
          </p:cNvSpPr>
          <p:nvPr/>
        </p:nvSpPr>
        <p:spPr bwMode="auto">
          <a:xfrm>
            <a:off x="795338" y="2268538"/>
            <a:ext cx="7543800" cy="3476625"/>
          </a:xfrm>
          <a:prstGeom prst="rect">
            <a:avLst/>
          </a:prstGeom>
          <a:noFill/>
          <a:ln w="9525">
            <a:noFill/>
            <a:miter lim="800000"/>
            <a:headEnd/>
            <a:tailEnd/>
          </a:ln>
        </p:spPr>
        <p:txBody>
          <a:bodyPr>
            <a:spAutoFit/>
          </a:bodyPr>
          <a:lstStyle/>
          <a:p>
            <a:pPr algn="just"/>
            <a:r>
              <a:rPr lang="en-US" sz="2000"/>
              <a:t>That is the marker that will measure our progress through this Matlab presentation.  Each time we discuss this presentation’s contents, I will move the red marker further along, and it will come to rest in the lower right hand corner of the last slide we discussed prior to leaving class for the day.  In this way, you can keep track of how far we’ve gone, and thus, the Matlab material you’re responsible for.  Once the marker passes slides, those slides won’t be modified (except to correct errors).  Slides not yet passed by the red marker may, however, be modified for upcoming lectures.  The latest Matlab presentation will always be posted in the class website.</a:t>
            </a:r>
          </a:p>
        </p:txBody>
      </p:sp>
      <p:sp>
        <p:nvSpPr>
          <p:cNvPr id="6" name="5-Point Star 5"/>
          <p:cNvSpPr/>
          <p:nvPr/>
        </p:nvSpPr>
        <p:spPr>
          <a:xfrm>
            <a:off x="7227888" y="1441450"/>
            <a:ext cx="495300" cy="4572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 Box 5"/>
          <p:cNvSpPr txBox="1">
            <a:spLocks noChangeArrowheads="1"/>
          </p:cNvSpPr>
          <p:nvPr/>
        </p:nvSpPr>
        <p:spPr bwMode="auto">
          <a:xfrm>
            <a:off x="914400" y="1600200"/>
            <a:ext cx="7315200" cy="4524375"/>
          </a:xfrm>
          <a:prstGeom prst="rect">
            <a:avLst/>
          </a:prstGeom>
          <a:noFill/>
          <a:ln w="9525">
            <a:noFill/>
            <a:miter lim="800000"/>
            <a:headEnd/>
            <a:tailEnd/>
          </a:ln>
        </p:spPr>
        <p:txBody>
          <a:bodyPr>
            <a:spAutoFit/>
          </a:bodyPr>
          <a:lstStyle/>
          <a:p>
            <a:pPr algn="just"/>
            <a:r>
              <a:rPr lang="en-US" b="1"/>
              <a:t>Rules of Assignment</a:t>
            </a:r>
            <a:r>
              <a:rPr lang="en-US"/>
              <a:t>:</a:t>
            </a:r>
          </a:p>
          <a:p>
            <a:pPr algn="just"/>
            <a:endParaRPr lang="en-US"/>
          </a:p>
          <a:p>
            <a:pPr lvl="1" algn="just">
              <a:buFontTx/>
              <a:buChar char="•"/>
            </a:pPr>
            <a:r>
              <a:rPr lang="en-US"/>
              <a:t> The “=” symbol </a:t>
            </a:r>
            <a:r>
              <a:rPr lang="en-US" b="1" i="1" u="sng"/>
              <a:t>DOES NOT MEAN EQUALS</a:t>
            </a:r>
            <a:r>
              <a:rPr lang="en-US"/>
              <a:t>!  It means assignment:  Assign the </a:t>
            </a:r>
            <a:r>
              <a:rPr lang="en-US" b="1" i="1"/>
              <a:t>value on the right</a:t>
            </a:r>
            <a:r>
              <a:rPr lang="en-US"/>
              <a:t> of the “=” symbol to the </a:t>
            </a:r>
            <a:r>
              <a:rPr lang="en-US" b="1" i="1"/>
              <a:t>variable on the left</a:t>
            </a:r>
            <a:r>
              <a:rPr lang="en-US"/>
              <a:t> of the “=” symbol.</a:t>
            </a:r>
          </a:p>
          <a:p>
            <a:pPr lvl="1" algn="just">
              <a:buFontTx/>
              <a:buChar char="•"/>
            </a:pPr>
            <a:r>
              <a:rPr lang="en-US"/>
              <a:t> To access what’s “in the box”—that is, the value currently held by the variable—simply type the name of the variable alone on a line, or, on the right side of a “=“ symbol. So a variable name written on the right side of a “=“ symbol </a:t>
            </a:r>
            <a:r>
              <a:rPr lang="en-US" u="sng"/>
              <a:t>means</a:t>
            </a:r>
            <a:r>
              <a:rPr lang="en-US"/>
              <a:t>: “retrieve the value stored in this variable”.</a:t>
            </a:r>
          </a:p>
        </p:txBody>
      </p:sp>
      <p:sp>
        <p:nvSpPr>
          <p:cNvPr id="33794" name="Text Box 2"/>
          <p:cNvSpPr txBox="1">
            <a:spLocks noChangeArrowheads="1"/>
          </p:cNvSpPr>
          <p:nvPr/>
        </p:nvSpPr>
        <p:spPr bwMode="auto">
          <a:xfrm>
            <a:off x="2046288" y="304800"/>
            <a:ext cx="5024437" cy="523875"/>
          </a:xfrm>
          <a:prstGeom prst="rect">
            <a:avLst/>
          </a:prstGeom>
          <a:noFill/>
          <a:ln w="9525">
            <a:noFill/>
            <a:miter lim="800000"/>
            <a:headEnd/>
            <a:tailEnd/>
          </a:ln>
        </p:spPr>
        <p:txBody>
          <a:bodyPr wrap="none">
            <a:spAutoFit/>
          </a:bodyPr>
          <a:lstStyle/>
          <a:p>
            <a:pPr algn="ctr"/>
            <a:r>
              <a:rPr lang="en-US" sz="2800" b="1"/>
              <a:t>ASSIGNMENT:  VARIABLES</a:t>
            </a: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Rectangle 5"/>
          <p:cNvSpPr>
            <a:spLocks noChangeArrowheads="1"/>
          </p:cNvSpPr>
          <p:nvPr/>
        </p:nvSpPr>
        <p:spPr bwMode="auto">
          <a:xfrm>
            <a:off x="1143000" y="1143000"/>
            <a:ext cx="7391400" cy="3232150"/>
          </a:xfrm>
          <a:prstGeom prst="rect">
            <a:avLst/>
          </a:prstGeom>
          <a:noFill/>
          <a:ln w="9525">
            <a:noFill/>
            <a:miter lim="800000"/>
            <a:headEnd/>
            <a:tailEnd/>
          </a:ln>
        </p:spPr>
        <p:txBody>
          <a:bodyPr>
            <a:spAutoFit/>
          </a:bodyPr>
          <a:lstStyle/>
          <a:p>
            <a:r>
              <a:rPr lang="en-US" b="1"/>
              <a:t>Example 35</a:t>
            </a:r>
            <a:r>
              <a:rPr lang="en-US"/>
              <a:t>:</a:t>
            </a:r>
            <a:endParaRPr lang="en-US" sz="2000">
              <a:latin typeface="Courier New" pitchFamily="49" charset="0"/>
              <a:cs typeface="Courier New" pitchFamily="49" charset="0"/>
            </a:endParaRPr>
          </a:p>
          <a:p>
            <a:r>
              <a:rPr lang="en-US" sz="2000">
                <a:latin typeface="Courier New" pitchFamily="49" charset="0"/>
                <a:cs typeface="Courier New" pitchFamily="49" charset="0"/>
              </a:rPr>
              <a:t>		  c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if</a:t>
            </a:r>
            <a:r>
              <a:rPr lang="en-US" sz="2000">
                <a:latin typeface="Courier New" pitchFamily="49" charset="0"/>
                <a:cs typeface="Courier New" pitchFamily="49" charset="0"/>
              </a:rPr>
              <a:t>(m &lt;= m^2)</a:t>
            </a:r>
          </a:p>
          <a:p>
            <a:r>
              <a:rPr lang="en-US" sz="2000">
                <a:latin typeface="Courier New" pitchFamily="49" charset="0"/>
                <a:cs typeface="Courier New" pitchFamily="49" charset="0"/>
              </a:rPr>
              <a:t>	              c = c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c</a:t>
            </a:r>
          </a:p>
          <a:p>
            <a:endParaRPr lang="en-US" sz="2000" b="1">
              <a:solidFill>
                <a:srgbClr val="0066FF"/>
              </a:solidFill>
              <a:latin typeface="Courier New" pitchFamily="49" charset="0"/>
              <a:cs typeface="Courier New" pitchFamily="49" charset="0"/>
            </a:endParaRPr>
          </a:p>
          <a:p>
            <a:r>
              <a:rPr lang="en-US" sz="2000" b="1"/>
              <a:t>Question</a:t>
            </a:r>
            <a:r>
              <a:rPr lang="en-US" sz="2000"/>
              <a:t>:  What final value of  </a:t>
            </a:r>
            <a:r>
              <a:rPr lang="en-US" sz="2000">
                <a:latin typeface="Courier New" pitchFamily="49" charset="0"/>
                <a:cs typeface="Courier New" pitchFamily="49" charset="0"/>
              </a:rPr>
              <a:t>c</a:t>
            </a:r>
            <a:r>
              <a:rPr lang="en-US" sz="2000"/>
              <a:t>  is printed out?</a:t>
            </a:r>
          </a:p>
        </p:txBody>
      </p:sp>
      <p:sp>
        <p:nvSpPr>
          <p:cNvPr id="242690" name="Text Box 2"/>
          <p:cNvSpPr txBox="1">
            <a:spLocks noChangeArrowheads="1"/>
          </p:cNvSpPr>
          <p:nvPr/>
        </p:nvSpPr>
        <p:spPr bwMode="auto">
          <a:xfrm>
            <a:off x="1250950" y="304800"/>
            <a:ext cx="7740650" cy="523875"/>
          </a:xfrm>
          <a:prstGeom prst="rect">
            <a:avLst/>
          </a:prstGeom>
          <a:noFill/>
          <a:ln w="9525">
            <a:noFill/>
            <a:miter lim="800000"/>
            <a:headEnd/>
            <a:tailEnd/>
          </a:ln>
        </p:spPr>
        <p:txBody>
          <a:bodyPr wrap="none">
            <a:spAutoFit/>
          </a:bodyPr>
          <a:lstStyle/>
          <a:p>
            <a:pPr algn="ctr"/>
            <a:r>
              <a:rPr lang="en-US" sz="2800" b="1"/>
              <a:t>IF STATEMENTS (Conditionals)—Your Turn !</a:t>
            </a:r>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Rectangle 5"/>
          <p:cNvSpPr>
            <a:spLocks noChangeArrowheads="1"/>
          </p:cNvSpPr>
          <p:nvPr/>
        </p:nvSpPr>
        <p:spPr bwMode="auto">
          <a:xfrm>
            <a:off x="1143000" y="1143000"/>
            <a:ext cx="7391400" cy="3232150"/>
          </a:xfrm>
          <a:prstGeom prst="rect">
            <a:avLst/>
          </a:prstGeom>
          <a:noFill/>
          <a:ln w="9525">
            <a:noFill/>
            <a:miter lim="800000"/>
            <a:headEnd/>
            <a:tailEnd/>
          </a:ln>
        </p:spPr>
        <p:txBody>
          <a:bodyPr>
            <a:spAutoFit/>
          </a:bodyPr>
          <a:lstStyle/>
          <a:p>
            <a:r>
              <a:rPr lang="en-US" b="1"/>
              <a:t>Example 35</a:t>
            </a:r>
            <a:r>
              <a:rPr lang="en-US"/>
              <a:t>:</a:t>
            </a:r>
            <a:endParaRPr lang="en-US" sz="2000">
              <a:latin typeface="Courier New" pitchFamily="49" charset="0"/>
              <a:cs typeface="Courier New" pitchFamily="49" charset="0"/>
            </a:endParaRPr>
          </a:p>
          <a:p>
            <a:r>
              <a:rPr lang="en-US" sz="2000">
                <a:latin typeface="Courier New" pitchFamily="49" charset="0"/>
                <a:cs typeface="Courier New" pitchFamily="49" charset="0"/>
              </a:rPr>
              <a:t>		  c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if</a:t>
            </a:r>
            <a:r>
              <a:rPr lang="en-US" sz="2000">
                <a:latin typeface="Courier New" pitchFamily="49" charset="0"/>
                <a:cs typeface="Courier New" pitchFamily="49" charset="0"/>
              </a:rPr>
              <a:t>(m &lt;= m^2)</a:t>
            </a:r>
          </a:p>
          <a:p>
            <a:r>
              <a:rPr lang="en-US" sz="2000">
                <a:latin typeface="Courier New" pitchFamily="49" charset="0"/>
                <a:cs typeface="Courier New" pitchFamily="49" charset="0"/>
              </a:rPr>
              <a:t>	              c = c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c</a:t>
            </a:r>
          </a:p>
          <a:p>
            <a:endParaRPr lang="en-US" sz="2000" b="1">
              <a:solidFill>
                <a:srgbClr val="0066FF"/>
              </a:solidFill>
              <a:latin typeface="Courier New" pitchFamily="49" charset="0"/>
              <a:cs typeface="Courier New" pitchFamily="49" charset="0"/>
            </a:endParaRPr>
          </a:p>
          <a:p>
            <a:r>
              <a:rPr lang="en-US" sz="2000" b="1"/>
              <a:t>Question</a:t>
            </a:r>
            <a:r>
              <a:rPr lang="en-US" sz="2000"/>
              <a:t>:  What final value of  </a:t>
            </a:r>
            <a:r>
              <a:rPr lang="en-US" sz="2000">
                <a:latin typeface="Courier New" pitchFamily="49" charset="0"/>
                <a:cs typeface="Courier New" pitchFamily="49" charset="0"/>
              </a:rPr>
              <a:t>c</a:t>
            </a:r>
            <a:r>
              <a:rPr lang="en-US" sz="2000"/>
              <a:t>  is printed out?</a:t>
            </a:r>
          </a:p>
        </p:txBody>
      </p:sp>
      <p:sp>
        <p:nvSpPr>
          <p:cNvPr id="243714" name="TextBox 3"/>
          <p:cNvSpPr txBox="1">
            <a:spLocks noChangeArrowheads="1"/>
          </p:cNvSpPr>
          <p:nvPr/>
        </p:nvSpPr>
        <p:spPr bwMode="auto">
          <a:xfrm>
            <a:off x="4090988" y="4953000"/>
            <a:ext cx="954087" cy="400050"/>
          </a:xfrm>
          <a:prstGeom prst="rect">
            <a:avLst/>
          </a:prstGeom>
          <a:noFill/>
          <a:ln w="9525">
            <a:noFill/>
            <a:miter lim="800000"/>
            <a:headEnd/>
            <a:tailEnd/>
          </a:ln>
        </p:spPr>
        <p:txBody>
          <a:bodyPr wrap="none">
            <a:spAutoFit/>
          </a:bodyPr>
          <a:lstStyle/>
          <a:p>
            <a:pPr algn="ctr"/>
            <a:r>
              <a:rPr lang="en-US" sz="2000" b="1">
                <a:solidFill>
                  <a:srgbClr val="FF0000"/>
                </a:solidFill>
                <a:latin typeface="Courier New" pitchFamily="49" charset="0"/>
                <a:cs typeface="Courier New" pitchFamily="49" charset="0"/>
              </a:rPr>
              <a:t>c = 4</a:t>
            </a:r>
          </a:p>
        </p:txBody>
      </p:sp>
      <p:sp>
        <p:nvSpPr>
          <p:cNvPr id="243715" name="Text Box 2"/>
          <p:cNvSpPr txBox="1">
            <a:spLocks noChangeArrowheads="1"/>
          </p:cNvSpPr>
          <p:nvPr/>
        </p:nvSpPr>
        <p:spPr bwMode="auto">
          <a:xfrm>
            <a:off x="1250950" y="304800"/>
            <a:ext cx="7740650" cy="523875"/>
          </a:xfrm>
          <a:prstGeom prst="rect">
            <a:avLst/>
          </a:prstGeom>
          <a:noFill/>
          <a:ln w="9525">
            <a:noFill/>
            <a:miter lim="800000"/>
            <a:headEnd/>
            <a:tailEnd/>
          </a:ln>
        </p:spPr>
        <p:txBody>
          <a:bodyPr wrap="none">
            <a:spAutoFit/>
          </a:bodyPr>
          <a:lstStyle/>
          <a:p>
            <a:pPr algn="ctr"/>
            <a:r>
              <a:rPr lang="en-US" sz="2800" b="1"/>
              <a:t>IF STATEMENTS (Conditionals)—Your Turn !</a:t>
            </a: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Rectangle 5"/>
          <p:cNvSpPr>
            <a:spLocks noChangeArrowheads="1"/>
          </p:cNvSpPr>
          <p:nvPr/>
        </p:nvSpPr>
        <p:spPr bwMode="auto">
          <a:xfrm>
            <a:off x="1143000" y="1143000"/>
            <a:ext cx="7391400" cy="4462463"/>
          </a:xfrm>
          <a:prstGeom prst="rect">
            <a:avLst/>
          </a:prstGeom>
          <a:noFill/>
          <a:ln w="9525">
            <a:noFill/>
            <a:miter lim="800000"/>
            <a:headEnd/>
            <a:tailEnd/>
          </a:ln>
        </p:spPr>
        <p:txBody>
          <a:bodyPr>
            <a:spAutoFit/>
          </a:bodyPr>
          <a:lstStyle/>
          <a:p>
            <a:r>
              <a:rPr lang="en-US" b="1"/>
              <a:t>Example 36</a:t>
            </a:r>
            <a:r>
              <a:rPr lang="en-US"/>
              <a:t>:</a:t>
            </a:r>
            <a:endParaRPr lang="en-US" sz="2000">
              <a:latin typeface="Courier New" pitchFamily="49" charset="0"/>
              <a:cs typeface="Courier New" pitchFamily="49" charset="0"/>
            </a:endParaRPr>
          </a:p>
          <a:p>
            <a:r>
              <a:rPr lang="en-US" sz="2000">
                <a:latin typeface="Courier New" pitchFamily="49" charset="0"/>
                <a:cs typeface="Courier New" pitchFamily="49" charset="0"/>
              </a:rPr>
              <a:t>		  a = 0;</a:t>
            </a:r>
          </a:p>
          <a:p>
            <a:r>
              <a:rPr lang="en-US" sz="2000">
                <a:latin typeface="Courier New" pitchFamily="49" charset="0"/>
                <a:cs typeface="Courier New" pitchFamily="49" charset="0"/>
              </a:rPr>
              <a:t>		  c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if</a:t>
            </a:r>
            <a:r>
              <a:rPr lang="en-US" sz="2000">
                <a:latin typeface="Courier New" pitchFamily="49" charset="0"/>
                <a:cs typeface="Courier New" pitchFamily="49" charset="0"/>
              </a:rPr>
              <a:t>(m &gt; n)</a:t>
            </a:r>
          </a:p>
          <a:p>
            <a:r>
              <a:rPr lang="en-US" sz="2000">
                <a:latin typeface="Courier New" pitchFamily="49" charset="0"/>
                <a:cs typeface="Courier New" pitchFamily="49" charset="0"/>
              </a:rPr>
              <a:t>	                 c = c + 1;</a:t>
            </a:r>
          </a:p>
          <a:p>
            <a:r>
              <a:rPr lang="en-US" sz="2000">
                <a:latin typeface="Courier New" pitchFamily="49" charset="0"/>
                <a:cs typeface="Courier New" pitchFamily="49" charset="0"/>
              </a:rPr>
              <a:t>			     a = c;</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a</a:t>
            </a:r>
          </a:p>
          <a:p>
            <a:endParaRPr lang="en-US" sz="2000" b="1">
              <a:solidFill>
                <a:srgbClr val="0066FF"/>
              </a:solidFill>
              <a:latin typeface="Courier New" pitchFamily="49" charset="0"/>
              <a:cs typeface="Courier New" pitchFamily="49" charset="0"/>
            </a:endParaRPr>
          </a:p>
          <a:p>
            <a:r>
              <a:rPr lang="en-US" sz="2000" b="1"/>
              <a:t>Question</a:t>
            </a:r>
            <a:r>
              <a:rPr lang="en-US" sz="2000"/>
              <a:t>:  What final value of  </a:t>
            </a:r>
            <a:r>
              <a:rPr lang="en-US" sz="2000">
                <a:latin typeface="Courier New" pitchFamily="49" charset="0"/>
                <a:cs typeface="Courier New" pitchFamily="49" charset="0"/>
              </a:rPr>
              <a:t>a</a:t>
            </a:r>
            <a:r>
              <a:rPr lang="en-US" sz="2000"/>
              <a:t>  is printed out?</a:t>
            </a:r>
          </a:p>
        </p:txBody>
      </p:sp>
      <p:sp>
        <p:nvSpPr>
          <p:cNvPr id="244738" name="Text Box 2"/>
          <p:cNvSpPr txBox="1">
            <a:spLocks noChangeArrowheads="1"/>
          </p:cNvSpPr>
          <p:nvPr/>
        </p:nvSpPr>
        <p:spPr bwMode="auto">
          <a:xfrm>
            <a:off x="1250950" y="304800"/>
            <a:ext cx="7740650" cy="523875"/>
          </a:xfrm>
          <a:prstGeom prst="rect">
            <a:avLst/>
          </a:prstGeom>
          <a:noFill/>
          <a:ln w="9525">
            <a:noFill/>
            <a:miter lim="800000"/>
            <a:headEnd/>
            <a:tailEnd/>
          </a:ln>
        </p:spPr>
        <p:txBody>
          <a:bodyPr wrap="none">
            <a:spAutoFit/>
          </a:bodyPr>
          <a:lstStyle/>
          <a:p>
            <a:pPr algn="ctr"/>
            <a:r>
              <a:rPr lang="en-US" sz="2800" b="1"/>
              <a:t>IF STATEMENTS (Conditionals)—Your Turn !</a:t>
            </a: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Rectangle 5"/>
          <p:cNvSpPr>
            <a:spLocks noChangeArrowheads="1"/>
          </p:cNvSpPr>
          <p:nvPr/>
        </p:nvSpPr>
        <p:spPr bwMode="auto">
          <a:xfrm>
            <a:off x="1143000" y="1143000"/>
            <a:ext cx="7391400" cy="4462463"/>
          </a:xfrm>
          <a:prstGeom prst="rect">
            <a:avLst/>
          </a:prstGeom>
          <a:noFill/>
          <a:ln w="9525">
            <a:noFill/>
            <a:miter lim="800000"/>
            <a:headEnd/>
            <a:tailEnd/>
          </a:ln>
        </p:spPr>
        <p:txBody>
          <a:bodyPr>
            <a:spAutoFit/>
          </a:bodyPr>
          <a:lstStyle/>
          <a:p>
            <a:r>
              <a:rPr lang="en-US" b="1"/>
              <a:t>Example 36</a:t>
            </a:r>
            <a:r>
              <a:rPr lang="en-US"/>
              <a:t>:</a:t>
            </a:r>
            <a:endParaRPr lang="en-US" sz="2000">
              <a:latin typeface="Courier New" pitchFamily="49" charset="0"/>
              <a:cs typeface="Courier New" pitchFamily="49" charset="0"/>
            </a:endParaRPr>
          </a:p>
          <a:p>
            <a:r>
              <a:rPr lang="en-US" sz="2000">
                <a:latin typeface="Courier New" pitchFamily="49" charset="0"/>
                <a:cs typeface="Courier New" pitchFamily="49" charset="0"/>
              </a:rPr>
              <a:t>		  a = 0;</a:t>
            </a:r>
          </a:p>
          <a:p>
            <a:r>
              <a:rPr lang="en-US" sz="2000">
                <a:latin typeface="Courier New" pitchFamily="49" charset="0"/>
                <a:cs typeface="Courier New" pitchFamily="49" charset="0"/>
              </a:rPr>
              <a:t>		  c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if</a:t>
            </a:r>
            <a:r>
              <a:rPr lang="en-US" sz="2000">
                <a:latin typeface="Courier New" pitchFamily="49" charset="0"/>
                <a:cs typeface="Courier New" pitchFamily="49" charset="0"/>
              </a:rPr>
              <a:t>(m &gt; n)</a:t>
            </a:r>
          </a:p>
          <a:p>
            <a:r>
              <a:rPr lang="en-US" sz="2000">
                <a:latin typeface="Courier New" pitchFamily="49" charset="0"/>
                <a:cs typeface="Courier New" pitchFamily="49" charset="0"/>
              </a:rPr>
              <a:t>	                 c = c + 1;</a:t>
            </a:r>
          </a:p>
          <a:p>
            <a:r>
              <a:rPr lang="en-US" sz="2000">
                <a:latin typeface="Courier New" pitchFamily="49" charset="0"/>
                <a:cs typeface="Courier New" pitchFamily="49" charset="0"/>
              </a:rPr>
              <a:t>			     a = c;</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a</a:t>
            </a:r>
          </a:p>
          <a:p>
            <a:endParaRPr lang="en-US" sz="2000" b="1">
              <a:solidFill>
                <a:srgbClr val="0066FF"/>
              </a:solidFill>
              <a:latin typeface="Courier New" pitchFamily="49" charset="0"/>
              <a:cs typeface="Courier New" pitchFamily="49" charset="0"/>
            </a:endParaRPr>
          </a:p>
          <a:p>
            <a:r>
              <a:rPr lang="en-US" sz="2000" b="1"/>
              <a:t>Question</a:t>
            </a:r>
            <a:r>
              <a:rPr lang="en-US" sz="2000"/>
              <a:t>:  What final value of  </a:t>
            </a:r>
            <a:r>
              <a:rPr lang="en-US" sz="2000">
                <a:latin typeface="Courier New" pitchFamily="49" charset="0"/>
                <a:cs typeface="Courier New" pitchFamily="49" charset="0"/>
              </a:rPr>
              <a:t>a</a:t>
            </a:r>
            <a:r>
              <a:rPr lang="en-US" sz="2000"/>
              <a:t>  is printed out?</a:t>
            </a:r>
          </a:p>
        </p:txBody>
      </p:sp>
      <p:sp>
        <p:nvSpPr>
          <p:cNvPr id="245762" name="TextBox 4"/>
          <p:cNvSpPr txBox="1">
            <a:spLocks noChangeArrowheads="1"/>
          </p:cNvSpPr>
          <p:nvPr/>
        </p:nvSpPr>
        <p:spPr bwMode="auto">
          <a:xfrm>
            <a:off x="4090988" y="5845175"/>
            <a:ext cx="954087" cy="400050"/>
          </a:xfrm>
          <a:prstGeom prst="rect">
            <a:avLst/>
          </a:prstGeom>
          <a:noFill/>
          <a:ln w="9525">
            <a:noFill/>
            <a:miter lim="800000"/>
            <a:headEnd/>
            <a:tailEnd/>
          </a:ln>
        </p:spPr>
        <p:txBody>
          <a:bodyPr wrap="none">
            <a:spAutoFit/>
          </a:bodyPr>
          <a:lstStyle/>
          <a:p>
            <a:pPr algn="ctr"/>
            <a:r>
              <a:rPr lang="en-US" sz="2000" b="1">
                <a:solidFill>
                  <a:srgbClr val="FF0000"/>
                </a:solidFill>
                <a:latin typeface="Courier New" pitchFamily="49" charset="0"/>
                <a:cs typeface="Courier New" pitchFamily="49" charset="0"/>
              </a:rPr>
              <a:t>a = 4</a:t>
            </a:r>
          </a:p>
        </p:txBody>
      </p:sp>
      <p:sp>
        <p:nvSpPr>
          <p:cNvPr id="245763" name="Text Box 2"/>
          <p:cNvSpPr txBox="1">
            <a:spLocks noChangeArrowheads="1"/>
          </p:cNvSpPr>
          <p:nvPr/>
        </p:nvSpPr>
        <p:spPr bwMode="auto">
          <a:xfrm>
            <a:off x="1250950" y="304800"/>
            <a:ext cx="7740650" cy="523875"/>
          </a:xfrm>
          <a:prstGeom prst="rect">
            <a:avLst/>
          </a:prstGeom>
          <a:noFill/>
          <a:ln w="9525">
            <a:noFill/>
            <a:miter lim="800000"/>
            <a:headEnd/>
            <a:tailEnd/>
          </a:ln>
        </p:spPr>
        <p:txBody>
          <a:bodyPr wrap="none">
            <a:spAutoFit/>
          </a:bodyPr>
          <a:lstStyle/>
          <a:p>
            <a:pPr algn="ctr"/>
            <a:r>
              <a:rPr lang="en-US" sz="2800" b="1"/>
              <a:t>IF STATEMENTS (Conditionals)—Your Turn !</a:t>
            </a:r>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Rectangle 5"/>
          <p:cNvSpPr>
            <a:spLocks noChangeArrowheads="1"/>
          </p:cNvSpPr>
          <p:nvPr/>
        </p:nvSpPr>
        <p:spPr bwMode="auto">
          <a:xfrm>
            <a:off x="838200" y="1008063"/>
            <a:ext cx="6629400" cy="5508625"/>
          </a:xfrm>
          <a:prstGeom prst="rect">
            <a:avLst/>
          </a:prstGeom>
          <a:noFill/>
          <a:ln w="9525">
            <a:noFill/>
            <a:miter lim="800000"/>
            <a:headEnd/>
            <a:tailEnd/>
          </a:ln>
        </p:spPr>
        <p:txBody>
          <a:bodyPr>
            <a:spAutoFit/>
          </a:bodyPr>
          <a:lstStyle/>
          <a:p>
            <a:pPr algn="just">
              <a:buFontTx/>
              <a:buChar char="•"/>
            </a:pPr>
            <a:r>
              <a:rPr lang="en-US"/>
              <a:t> </a:t>
            </a:r>
            <a:r>
              <a:rPr lang="en-US" sz="2000" b="1"/>
              <a:t>IF STATEMENT Syntax #2</a:t>
            </a:r>
            <a:r>
              <a:rPr lang="en-US" sz="2000"/>
              <a:t>:  </a:t>
            </a:r>
            <a:r>
              <a:rPr lang="en-US" sz="2000" b="1" i="1"/>
              <a:t>As shown, </a:t>
            </a:r>
            <a:r>
              <a:rPr lang="en-US" sz="2000" b="1" i="1" u="sng"/>
              <a:t>for second variant</a:t>
            </a:r>
            <a:r>
              <a:rPr lang="en-US" sz="2000"/>
              <a:t>.  </a:t>
            </a:r>
            <a:r>
              <a:rPr lang="en-US" sz="2000" b="1"/>
              <a:t>NOTE</a:t>
            </a:r>
            <a:r>
              <a:rPr lang="en-US" sz="2000"/>
              <a:t>:  The keywords </a:t>
            </a:r>
            <a:r>
              <a:rPr lang="en-US" sz="2000" b="1">
                <a:solidFill>
                  <a:srgbClr val="0066FF"/>
                </a:solidFill>
                <a:latin typeface="Courier New" pitchFamily="49" charset="0"/>
                <a:cs typeface="Courier New" pitchFamily="49" charset="0"/>
              </a:rPr>
              <a:t>if </a:t>
            </a:r>
            <a:r>
              <a:rPr lang="en-US" sz="2000"/>
              <a:t>and </a:t>
            </a:r>
            <a:r>
              <a:rPr lang="en-US" sz="2000" b="1">
                <a:solidFill>
                  <a:srgbClr val="0066FF"/>
                </a:solidFill>
                <a:latin typeface="Courier New" pitchFamily="49" charset="0"/>
                <a:cs typeface="Courier New" pitchFamily="49" charset="0"/>
              </a:rPr>
              <a:t>end </a:t>
            </a:r>
            <a:r>
              <a:rPr lang="en-US" sz="2000"/>
              <a:t>come in a pair—</a:t>
            </a:r>
            <a:r>
              <a:rPr lang="en-US" sz="2000" b="1" i="1"/>
              <a:t>never one without the other</a:t>
            </a:r>
            <a:r>
              <a:rPr lang="en-US" sz="2000"/>
              <a:t>.</a:t>
            </a:r>
          </a:p>
          <a:p>
            <a:pPr algn="just">
              <a:buFontTx/>
              <a:buChar char="•"/>
            </a:pPr>
            <a:endParaRPr lang="en-US"/>
          </a:p>
          <a:p>
            <a:pPr algn="just"/>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(test)</a:t>
            </a:r>
          </a:p>
          <a:p>
            <a:pPr algn="just"/>
            <a:r>
              <a:rPr lang="en-US" sz="2000">
                <a:latin typeface="Courier New" pitchFamily="49" charset="0"/>
                <a:cs typeface="Courier New" pitchFamily="49" charset="0"/>
              </a:rPr>
              <a:t>	          statements</a:t>
            </a:r>
          </a:p>
          <a:p>
            <a:pPr algn="just"/>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else</a:t>
            </a:r>
          </a:p>
          <a:p>
            <a:pPr algn="just"/>
            <a:r>
              <a:rPr lang="en-US" sz="2000">
                <a:latin typeface="Courier New" pitchFamily="49" charset="0"/>
                <a:cs typeface="Courier New" pitchFamily="49" charset="0"/>
              </a:rPr>
              <a:t>		    other stmts</a:t>
            </a:r>
          </a:p>
          <a:p>
            <a:pPr algn="just"/>
            <a:r>
              <a:rPr lang="en-US" sz="2000" b="1">
                <a:solidFill>
                  <a:srgbClr val="0066FF"/>
                </a:solidFill>
                <a:latin typeface="Courier New" pitchFamily="49" charset="0"/>
                <a:cs typeface="Courier New" pitchFamily="49" charset="0"/>
              </a:rPr>
              <a:t>		  end</a:t>
            </a:r>
          </a:p>
          <a:p>
            <a:pPr algn="just"/>
            <a:endParaRPr lang="en-US"/>
          </a:p>
          <a:p>
            <a:pPr algn="just"/>
            <a:endParaRPr lang="en-US" sz="2000"/>
          </a:p>
          <a:p>
            <a:pPr algn="just"/>
            <a:r>
              <a:rPr lang="en-US" sz="2000" b="1"/>
              <a:t>What’s happening in the second variant</a:t>
            </a:r>
            <a:r>
              <a:rPr lang="en-US" sz="2000"/>
              <a:t>:</a:t>
            </a:r>
          </a:p>
          <a:p>
            <a:pPr lvl="1" algn="just">
              <a:buFont typeface="Arial" charset="0"/>
              <a:buChar char="•"/>
            </a:pPr>
            <a:r>
              <a:rPr lang="en-US" sz="2000"/>
              <a:t> IF checks  </a:t>
            </a:r>
            <a:r>
              <a:rPr lang="en-US" sz="2000">
                <a:latin typeface="Courier New" pitchFamily="49" charset="0"/>
                <a:cs typeface="Courier New" pitchFamily="49" charset="0"/>
              </a:rPr>
              <a:t>test </a:t>
            </a:r>
            <a:r>
              <a:rPr lang="en-US" sz="2000"/>
              <a:t>to see if  </a:t>
            </a:r>
            <a:r>
              <a:rPr lang="en-US" sz="2000">
                <a:latin typeface="Courier New" pitchFamily="49" charset="0"/>
                <a:cs typeface="Courier New" pitchFamily="49" charset="0"/>
              </a:rPr>
              <a:t>test </a:t>
            </a:r>
            <a:r>
              <a:rPr lang="en-US" sz="2000"/>
              <a:t>is </a:t>
            </a:r>
            <a:r>
              <a:rPr lang="en-US" sz="2000" b="1"/>
              <a:t>TRUE</a:t>
            </a:r>
          </a:p>
          <a:p>
            <a:pPr lvl="1" algn="just">
              <a:buFont typeface="Arial" charset="0"/>
              <a:buChar char="•"/>
            </a:pPr>
            <a:r>
              <a:rPr lang="en-US" sz="2000"/>
              <a:t> if  </a:t>
            </a:r>
            <a:r>
              <a:rPr lang="en-US" sz="2000">
                <a:latin typeface="Courier New" pitchFamily="49" charset="0"/>
                <a:cs typeface="Courier New" pitchFamily="49" charset="0"/>
              </a:rPr>
              <a:t>test </a:t>
            </a:r>
            <a:r>
              <a:rPr lang="en-US" sz="2000"/>
              <a:t>is </a:t>
            </a:r>
            <a:r>
              <a:rPr lang="en-US" sz="2000" b="1"/>
              <a:t>TRUE</a:t>
            </a:r>
            <a:r>
              <a:rPr lang="en-US" sz="2000"/>
              <a:t>, then </a:t>
            </a:r>
            <a:r>
              <a:rPr lang="en-US" sz="2000">
                <a:latin typeface="Courier New" pitchFamily="49" charset="0"/>
                <a:cs typeface="Courier New" pitchFamily="49" charset="0"/>
              </a:rPr>
              <a:t>statements</a:t>
            </a:r>
            <a:r>
              <a:rPr lang="en-US" sz="2000"/>
              <a:t> are executed</a:t>
            </a:r>
          </a:p>
          <a:p>
            <a:pPr lvl="1" algn="just">
              <a:buFont typeface="Arial" charset="0"/>
              <a:buChar char="•"/>
            </a:pPr>
            <a:r>
              <a:rPr lang="en-US" sz="2000"/>
              <a:t> if </a:t>
            </a:r>
            <a:r>
              <a:rPr lang="en-US" sz="2000">
                <a:latin typeface="Courier New" pitchFamily="49" charset="0"/>
                <a:cs typeface="Courier New" pitchFamily="49" charset="0"/>
              </a:rPr>
              <a:t>test </a:t>
            </a:r>
            <a:r>
              <a:rPr lang="en-US" sz="2000"/>
              <a:t>is </a:t>
            </a:r>
            <a:r>
              <a:rPr lang="en-US" sz="2000" b="1"/>
              <a:t>FALSE</a:t>
            </a:r>
            <a:r>
              <a:rPr lang="en-US" sz="2000"/>
              <a:t>, then </a:t>
            </a:r>
            <a:r>
              <a:rPr lang="en-US" sz="2000">
                <a:latin typeface="Courier New" pitchFamily="49" charset="0"/>
                <a:cs typeface="Courier New" pitchFamily="49" charset="0"/>
              </a:rPr>
              <a:t>other stmts </a:t>
            </a:r>
            <a:r>
              <a:rPr lang="en-US" sz="2000"/>
              <a:t>are 	executed, and overall program execution 	continues immediately after the  </a:t>
            </a:r>
            <a:r>
              <a:rPr lang="en-US" sz="2000" b="1">
                <a:solidFill>
                  <a:srgbClr val="0066FF"/>
                </a:solidFill>
                <a:latin typeface="Courier New" pitchFamily="49" charset="0"/>
                <a:cs typeface="Courier New" pitchFamily="49" charset="0"/>
              </a:rPr>
              <a:t>end </a:t>
            </a:r>
            <a:r>
              <a:rPr lang="en-US" sz="2000"/>
              <a:t>statement.</a:t>
            </a:r>
          </a:p>
        </p:txBody>
      </p:sp>
      <p:sp>
        <p:nvSpPr>
          <p:cNvPr id="246786" name="AutoShape 6"/>
          <p:cNvSpPr>
            <a:spLocks/>
          </p:cNvSpPr>
          <p:nvPr/>
        </p:nvSpPr>
        <p:spPr bwMode="auto">
          <a:xfrm>
            <a:off x="5029200" y="2717800"/>
            <a:ext cx="76200" cy="228600"/>
          </a:xfrm>
          <a:prstGeom prst="rightBrace">
            <a:avLst>
              <a:gd name="adj1" fmla="val 50000"/>
              <a:gd name="adj2" fmla="val 50000"/>
            </a:avLst>
          </a:prstGeom>
          <a:noFill/>
          <a:ln w="19050">
            <a:solidFill>
              <a:srgbClr val="FF0000"/>
            </a:solidFill>
            <a:round/>
            <a:headEnd/>
            <a:tailEnd/>
          </a:ln>
        </p:spPr>
        <p:txBody>
          <a:bodyPr wrap="none" anchor="ctr"/>
          <a:lstStyle/>
          <a:p>
            <a:endParaRPr lang="en-US"/>
          </a:p>
        </p:txBody>
      </p:sp>
      <p:sp>
        <p:nvSpPr>
          <p:cNvPr id="246787" name="Text Box 8"/>
          <p:cNvSpPr txBox="1">
            <a:spLocks noChangeArrowheads="1"/>
          </p:cNvSpPr>
          <p:nvPr/>
        </p:nvSpPr>
        <p:spPr bwMode="auto">
          <a:xfrm>
            <a:off x="6178550" y="3200400"/>
            <a:ext cx="1974850" cy="641350"/>
          </a:xfrm>
          <a:prstGeom prst="rect">
            <a:avLst/>
          </a:prstGeom>
          <a:noFill/>
          <a:ln w="9525">
            <a:noFill/>
            <a:miter lim="800000"/>
            <a:headEnd/>
            <a:tailEnd/>
          </a:ln>
        </p:spPr>
        <p:txBody>
          <a:bodyPr wrap="none">
            <a:spAutoFit/>
          </a:bodyPr>
          <a:lstStyle/>
          <a:p>
            <a:r>
              <a:rPr lang="en-US" sz="1800">
                <a:solidFill>
                  <a:srgbClr val="FF0000"/>
                </a:solidFill>
              </a:rPr>
              <a:t>“IF bodies”</a:t>
            </a:r>
          </a:p>
          <a:p>
            <a:r>
              <a:rPr lang="en-US" sz="1800">
                <a:solidFill>
                  <a:srgbClr val="FF0000"/>
                </a:solidFill>
              </a:rPr>
              <a:t>(always indented)</a:t>
            </a:r>
          </a:p>
        </p:txBody>
      </p:sp>
      <p:sp>
        <p:nvSpPr>
          <p:cNvPr id="246788" name="Text Box 9"/>
          <p:cNvSpPr txBox="1">
            <a:spLocks noChangeArrowheads="1"/>
          </p:cNvSpPr>
          <p:nvPr/>
        </p:nvSpPr>
        <p:spPr bwMode="auto">
          <a:xfrm>
            <a:off x="7543800" y="3998913"/>
            <a:ext cx="1524000" cy="923925"/>
          </a:xfrm>
          <a:prstGeom prst="rect">
            <a:avLst/>
          </a:prstGeom>
          <a:noFill/>
          <a:ln w="9525">
            <a:noFill/>
            <a:miter lim="800000"/>
            <a:headEnd/>
            <a:tailEnd/>
          </a:ln>
        </p:spPr>
        <p:txBody>
          <a:bodyPr>
            <a:spAutoFit/>
          </a:bodyPr>
          <a:lstStyle/>
          <a:p>
            <a:r>
              <a:rPr lang="en-US" sz="1800" b="1"/>
              <a:t>SIDE NOTE</a:t>
            </a:r>
            <a:r>
              <a:rPr lang="en-US" sz="1800"/>
              <a:t>:</a:t>
            </a:r>
          </a:p>
          <a:p>
            <a:r>
              <a:rPr lang="en-US" sz="1800"/>
              <a:t>A LOGICAL TEST</a:t>
            </a:r>
          </a:p>
        </p:txBody>
      </p:sp>
      <p:cxnSp>
        <p:nvCxnSpPr>
          <p:cNvPr id="246789" name="Elbow Connector 2"/>
          <p:cNvCxnSpPr>
            <a:cxnSpLocks noChangeShapeType="1"/>
            <a:stCxn id="246788" idx="0"/>
          </p:cNvCxnSpPr>
          <p:nvPr/>
        </p:nvCxnSpPr>
        <p:spPr bwMode="auto">
          <a:xfrm rot="16200000" flipV="1">
            <a:off x="5620543" y="1313657"/>
            <a:ext cx="1484313" cy="3886200"/>
          </a:xfrm>
          <a:prstGeom prst="bentConnector2">
            <a:avLst/>
          </a:prstGeom>
          <a:noFill/>
          <a:ln w="19050">
            <a:solidFill>
              <a:srgbClr val="FF0000"/>
            </a:solidFill>
            <a:round/>
            <a:headEnd/>
            <a:tailEnd type="arrow" w="med" len="med"/>
          </a:ln>
        </p:spPr>
      </p:cxnSp>
      <p:cxnSp>
        <p:nvCxnSpPr>
          <p:cNvPr id="6" name="Elbow Connector 5"/>
          <p:cNvCxnSpPr>
            <a:stCxn id="246787" idx="0"/>
          </p:cNvCxnSpPr>
          <p:nvPr/>
        </p:nvCxnSpPr>
        <p:spPr>
          <a:xfrm rot="16200000" flipV="1">
            <a:off x="5989638" y="2024062"/>
            <a:ext cx="368300" cy="1984375"/>
          </a:xfrm>
          <a:prstGeom prst="bentConnector2">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246791" name="Text Box 2"/>
          <p:cNvSpPr txBox="1">
            <a:spLocks noChangeArrowheads="1"/>
          </p:cNvSpPr>
          <p:nvPr/>
        </p:nvSpPr>
        <p:spPr bwMode="auto">
          <a:xfrm>
            <a:off x="1816100" y="304800"/>
            <a:ext cx="5499100" cy="523875"/>
          </a:xfrm>
          <a:prstGeom prst="rect">
            <a:avLst/>
          </a:prstGeom>
          <a:noFill/>
          <a:ln w="9525">
            <a:noFill/>
            <a:miter lim="800000"/>
            <a:headEnd/>
            <a:tailEnd/>
          </a:ln>
        </p:spPr>
        <p:txBody>
          <a:bodyPr wrap="none">
            <a:spAutoFit/>
          </a:bodyPr>
          <a:lstStyle/>
          <a:p>
            <a:pPr algn="ctr"/>
            <a:r>
              <a:rPr lang="en-US" sz="2800" b="1"/>
              <a:t>IF STATEMENTS (Conditionals)</a:t>
            </a:r>
          </a:p>
        </p:txBody>
      </p:sp>
      <p:sp>
        <p:nvSpPr>
          <p:cNvPr id="246792" name="AutoShape 6"/>
          <p:cNvSpPr>
            <a:spLocks/>
          </p:cNvSpPr>
          <p:nvPr/>
        </p:nvSpPr>
        <p:spPr bwMode="auto">
          <a:xfrm>
            <a:off x="5181600" y="3360738"/>
            <a:ext cx="76200" cy="228600"/>
          </a:xfrm>
          <a:prstGeom prst="rightBrace">
            <a:avLst>
              <a:gd name="adj1" fmla="val 50000"/>
              <a:gd name="adj2" fmla="val 50000"/>
            </a:avLst>
          </a:prstGeom>
          <a:noFill/>
          <a:ln w="19050">
            <a:solidFill>
              <a:srgbClr val="FF0000"/>
            </a:solidFill>
            <a:round/>
            <a:headEnd/>
            <a:tailEnd/>
          </a:ln>
        </p:spPr>
        <p:txBody>
          <a:bodyPr wrap="none" anchor="ctr"/>
          <a:lstStyle/>
          <a:p>
            <a:endParaRPr lang="en-US"/>
          </a:p>
        </p:txBody>
      </p:sp>
      <p:cxnSp>
        <p:nvCxnSpPr>
          <p:cNvPr id="13" name="Elbow Connector 12"/>
          <p:cNvCxnSpPr/>
          <p:nvPr/>
        </p:nvCxnSpPr>
        <p:spPr>
          <a:xfrm rot="10800000" flipV="1">
            <a:off x="5334000" y="3478213"/>
            <a:ext cx="839788" cy="0"/>
          </a:xfrm>
          <a:prstGeom prst="bentConnector3">
            <a:avLst>
              <a:gd name="adj1" fmla="val 50000"/>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371600" y="952500"/>
            <a:ext cx="7315200" cy="5448300"/>
          </a:xfrm>
          <a:prstGeom prst="rect">
            <a:avLst/>
          </a:prstGeom>
          <a:noFill/>
          <a:ln>
            <a:noFill/>
          </a:ln>
          <a:extLst>
            <a:ext uri="{909E8E84-426E-40DD-AFC4-6F175D3DCCD1}"/>
            <a:ext uri="{91240B29-F687-4F45-9708-019B960494DF}"/>
          </a:extLst>
        </p:spPr>
        <p:txBody>
          <a:bodyPr>
            <a:spAutoFit/>
          </a:bodyPr>
          <a:lstStyle/>
          <a:p>
            <a:pPr>
              <a:defRPr/>
            </a:pPr>
            <a:r>
              <a:rPr lang="en-US" b="1" dirty="0"/>
              <a:t>IF STATEMENT Syntax #2:  A way to select between TRUE and FALSE:</a:t>
            </a:r>
            <a:endParaRPr lang="en-US" dirty="0"/>
          </a:p>
          <a:p>
            <a:pPr lvl="4">
              <a:defRPr/>
            </a:pPr>
            <a:r>
              <a:rPr lang="en-US" sz="2000" dirty="0">
                <a:latin typeface="Courier New" pitchFamily="49" charset="0"/>
                <a:cs typeface="Courier New" pitchFamily="49" charset="0"/>
              </a:rPr>
              <a:t>  </a:t>
            </a:r>
          </a:p>
          <a:p>
            <a:pPr lvl="4">
              <a:defRPr/>
            </a:pPr>
            <a:r>
              <a:rPr lang="en-US" sz="2000" dirty="0">
                <a:latin typeface="Courier New" pitchFamily="49" charset="0"/>
                <a:cs typeface="Courier New" pitchFamily="49" charset="0"/>
              </a:rPr>
              <a:t>(assume a and b were </a:t>
            </a:r>
          </a:p>
          <a:p>
            <a:pPr lvl="4">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previously assigned)</a:t>
            </a:r>
          </a:p>
          <a:p>
            <a:pPr>
              <a:defRPr/>
            </a:pPr>
            <a:endParaRPr lang="en-US" sz="2000" dirty="0">
              <a:latin typeface="Courier New" pitchFamily="49" charset="0"/>
              <a:cs typeface="Courier New" pitchFamily="49" charset="0"/>
            </a:endParaRPr>
          </a:p>
          <a:p>
            <a:pPr>
              <a:defRPr/>
            </a:pPr>
            <a:r>
              <a:rPr lang="en-US" sz="2000" b="1" dirty="0">
                <a:solidFill>
                  <a:srgbClr val="0066FF"/>
                </a:solidFill>
                <a:latin typeface="Courier New" pitchFamily="49" charset="0"/>
                <a:cs typeface="Courier New" pitchFamily="49" charset="0"/>
              </a:rPr>
              <a:t>		  if</a:t>
            </a:r>
            <a:r>
              <a:rPr lang="en-US" sz="2000" dirty="0">
                <a:latin typeface="Courier New" pitchFamily="49" charset="0"/>
                <a:cs typeface="Courier New" pitchFamily="49" charset="0"/>
              </a:rPr>
              <a:t>(</a:t>
            </a:r>
            <a:r>
              <a:rPr lang="en-US" sz="2000" dirty="0" err="1">
                <a:latin typeface="Courier New" pitchFamily="49" charset="0"/>
                <a:cs typeface="Courier New" pitchFamily="49" charset="0"/>
              </a:rPr>
              <a:t>cos</a:t>
            </a:r>
            <a:r>
              <a:rPr lang="en-US" sz="2000" dirty="0">
                <a:latin typeface="Courier New" pitchFamily="49" charset="0"/>
                <a:cs typeface="Courier New" pitchFamily="49" charset="0"/>
              </a:rPr>
              <a:t>(a*b) == 0)</a:t>
            </a:r>
            <a:endParaRPr lang="en-US" sz="2000" dirty="0">
              <a:latin typeface="Courier New" pitchFamily="49" charset="0"/>
              <a:cs typeface="Courier New" pitchFamily="49" charset="0"/>
            </a:endParaRPr>
          </a:p>
          <a:p>
            <a:pPr>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c = c + 1;</a:t>
            </a:r>
          </a:p>
          <a:p>
            <a:pPr>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	  </a:t>
            </a:r>
            <a:r>
              <a:rPr lang="en-US" sz="2000" b="1" dirty="0">
                <a:solidFill>
                  <a:srgbClr val="0066FF"/>
                </a:solidFill>
                <a:latin typeface="Courier New" pitchFamily="49" charset="0"/>
                <a:cs typeface="Courier New" pitchFamily="49" charset="0"/>
              </a:rPr>
              <a:t>else</a:t>
            </a:r>
          </a:p>
          <a:p>
            <a:pPr>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	</a:t>
            </a:r>
            <a:r>
              <a:rPr lang="en-US" sz="2000" dirty="0">
                <a:latin typeface="Courier New" pitchFamily="49" charset="0"/>
                <a:cs typeface="Courier New" pitchFamily="49" charset="0"/>
              </a:rPr>
              <a:t>    c = c </a:t>
            </a:r>
            <a:r>
              <a:rPr lang="en-US" sz="2000" dirty="0">
                <a:latin typeface="Courier New" pitchFamily="49" charset="0"/>
                <a:cs typeface="Courier New" pitchFamily="49" charset="0"/>
              </a:rPr>
              <a:t>- </a:t>
            </a:r>
            <a:r>
              <a:rPr lang="en-US" sz="2000" dirty="0">
                <a:latin typeface="Courier New" pitchFamily="49" charset="0"/>
                <a:cs typeface="Courier New" pitchFamily="49" charset="0"/>
              </a:rPr>
              <a:t>1</a:t>
            </a:r>
            <a:r>
              <a:rPr lang="en-US" sz="2000" dirty="0">
                <a:latin typeface="Courier New" pitchFamily="49" charset="0"/>
                <a:cs typeface="Courier New" pitchFamily="49" charset="0"/>
              </a:rPr>
              <a:t>;</a:t>
            </a:r>
            <a:endParaRPr lang="en-US" sz="2000" dirty="0">
              <a:latin typeface="Courier New" pitchFamily="49" charset="0"/>
              <a:cs typeface="Courier New" pitchFamily="49" charset="0"/>
            </a:endParaRPr>
          </a:p>
          <a:p>
            <a:pPr>
              <a:defRPr/>
            </a:pPr>
            <a:r>
              <a:rPr lang="en-US" sz="2000" b="1" dirty="0">
                <a:solidFill>
                  <a:srgbClr val="0066FF"/>
                </a:solidFill>
                <a:latin typeface="Courier New" pitchFamily="49" charset="0"/>
                <a:cs typeface="Courier New" pitchFamily="49" charset="0"/>
              </a:rPr>
              <a:t>		  end</a:t>
            </a:r>
          </a:p>
          <a:p>
            <a:pPr>
              <a:defRPr/>
            </a:pPr>
            <a:endParaRPr lang="en-US" sz="2000" b="1" dirty="0">
              <a:solidFill>
                <a:srgbClr val="0066FF"/>
              </a:solidFill>
              <a:latin typeface="Courier New" pitchFamily="49" charset="0"/>
              <a:cs typeface="Courier New" pitchFamily="49" charset="0"/>
            </a:endParaRPr>
          </a:p>
          <a:p>
            <a:pPr>
              <a:defRPr/>
            </a:pPr>
            <a:endParaRPr lang="en-US" sz="2000" b="1" dirty="0">
              <a:solidFill>
                <a:srgbClr val="0066FF"/>
              </a:solidFill>
              <a:latin typeface="Courier New" pitchFamily="49" charset="0"/>
              <a:cs typeface="Courier New" pitchFamily="49" charset="0"/>
            </a:endParaRPr>
          </a:p>
          <a:p>
            <a:pPr algn="just">
              <a:defRPr/>
            </a:pPr>
            <a:r>
              <a:rPr lang="en-US" sz="2000" dirty="0">
                <a:latin typeface="+mn-lt"/>
                <a:cs typeface="Courier New" pitchFamily="49" charset="0"/>
              </a:rPr>
              <a:t>What happens now depends upon whether   </a:t>
            </a:r>
            <a:r>
              <a:rPr lang="en-US" sz="2000" dirty="0" err="1">
                <a:latin typeface="Courier New" pitchFamily="49" charset="0"/>
                <a:cs typeface="Courier New" pitchFamily="49" charset="0"/>
              </a:rPr>
              <a:t>cos</a:t>
            </a:r>
            <a:r>
              <a:rPr lang="en-US" sz="2000" dirty="0">
                <a:latin typeface="Courier New" pitchFamily="49" charset="0"/>
                <a:cs typeface="Courier New" pitchFamily="49" charset="0"/>
              </a:rPr>
              <a:t>(a*b) == 0</a:t>
            </a:r>
            <a:r>
              <a:rPr lang="en-US" sz="2000" dirty="0">
                <a:latin typeface="+mn-lt"/>
                <a:cs typeface="Courier New" pitchFamily="49" charset="0"/>
              </a:rPr>
              <a:t>  evaluates to TRUE or to FALSE:  If to TRUE, then the statement  </a:t>
            </a:r>
            <a:r>
              <a:rPr lang="en-US" sz="2000" dirty="0">
                <a:latin typeface="Courier New" pitchFamily="49" charset="0"/>
                <a:cs typeface="Courier New" pitchFamily="49" charset="0"/>
              </a:rPr>
              <a:t>c = c + 1</a:t>
            </a:r>
            <a:r>
              <a:rPr lang="en-US" sz="2000" dirty="0">
                <a:latin typeface="Courier New" pitchFamily="49" charset="0"/>
                <a:cs typeface="Courier New" pitchFamily="49" charset="0"/>
              </a:rPr>
              <a:t>; </a:t>
            </a:r>
            <a:r>
              <a:rPr lang="en-US" sz="2000" dirty="0">
                <a:latin typeface="+mn-lt"/>
                <a:cs typeface="Courier New" pitchFamily="49" charset="0"/>
              </a:rPr>
              <a:t>is </a:t>
            </a:r>
            <a:r>
              <a:rPr lang="en-US" sz="2000" dirty="0">
                <a:latin typeface="+mn-lt"/>
                <a:cs typeface="Courier New" pitchFamily="49" charset="0"/>
              </a:rPr>
              <a:t>executed but if FALSE, then the statement      </a:t>
            </a:r>
            <a:r>
              <a:rPr lang="en-US" sz="2000" dirty="0">
                <a:latin typeface="Courier New" pitchFamily="49" charset="0"/>
                <a:cs typeface="Courier New" pitchFamily="49" charset="0"/>
              </a:rPr>
              <a:t>c </a:t>
            </a:r>
            <a:r>
              <a:rPr lang="en-US" sz="2000" dirty="0">
                <a:latin typeface="Courier New" pitchFamily="49" charset="0"/>
                <a:cs typeface="Courier New" pitchFamily="49" charset="0"/>
              </a:rPr>
              <a:t>= c - 1</a:t>
            </a:r>
            <a:r>
              <a:rPr lang="en-US" sz="2000" dirty="0">
                <a:latin typeface="Courier New" pitchFamily="49" charset="0"/>
                <a:cs typeface="Courier New" pitchFamily="49" charset="0"/>
              </a:rPr>
              <a:t>; </a:t>
            </a:r>
            <a:r>
              <a:rPr lang="en-US" sz="2000" dirty="0">
                <a:cs typeface="Courier New" pitchFamily="49" charset="0"/>
              </a:rPr>
              <a:t>is executed </a:t>
            </a:r>
            <a:r>
              <a:rPr lang="en-US" sz="2000" dirty="0">
                <a:cs typeface="Courier New" pitchFamily="49" charset="0"/>
              </a:rPr>
              <a:t>instead.</a:t>
            </a:r>
            <a:endParaRPr lang="en-US" sz="2000" dirty="0">
              <a:latin typeface="+mn-lt"/>
              <a:cs typeface="Courier New" pitchFamily="49" charset="0"/>
            </a:endParaRPr>
          </a:p>
        </p:txBody>
      </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371600" y="952500"/>
            <a:ext cx="7315200" cy="5078413"/>
          </a:xfrm>
          <a:prstGeom prst="rect">
            <a:avLst/>
          </a:prstGeom>
          <a:noFill/>
          <a:ln>
            <a:noFill/>
          </a:ln>
          <a:extLst>
            <a:ext uri="{909E8E84-426E-40DD-AFC4-6F175D3DCCD1}"/>
            <a:ext uri="{91240B29-F687-4F45-9708-019B960494DF}"/>
          </a:extLst>
        </p:spPr>
        <p:txBody>
          <a:bodyPr>
            <a:spAutoFit/>
          </a:bodyPr>
          <a:lstStyle/>
          <a:p>
            <a:pPr>
              <a:defRPr/>
            </a:pPr>
            <a:r>
              <a:rPr lang="en-US" b="1" dirty="0"/>
              <a:t>IF STATEMENT Syntax #2:  ILLUSTRATION</a:t>
            </a:r>
            <a:endParaRPr lang="en-US" dirty="0"/>
          </a:p>
          <a:p>
            <a:pPr lvl="4">
              <a:defRPr/>
            </a:pPr>
            <a:r>
              <a:rPr lang="en-US" sz="2000" dirty="0">
                <a:latin typeface="Courier New" pitchFamily="49" charset="0"/>
                <a:cs typeface="Courier New" pitchFamily="49" charset="0"/>
              </a:rPr>
              <a:t>  </a:t>
            </a:r>
          </a:p>
          <a:p>
            <a:pPr lvl="4">
              <a:defRPr/>
            </a:pPr>
            <a:r>
              <a:rPr lang="en-US" sz="2000" dirty="0">
                <a:latin typeface="Courier New" pitchFamily="49" charset="0"/>
                <a:cs typeface="Courier New" pitchFamily="49" charset="0"/>
              </a:rPr>
              <a:t>(assume a and b were </a:t>
            </a:r>
          </a:p>
          <a:p>
            <a:pPr lvl="4">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previously assigned)</a:t>
            </a:r>
          </a:p>
          <a:p>
            <a:pPr>
              <a:defRPr/>
            </a:pPr>
            <a:endParaRPr lang="en-US" sz="2000" dirty="0">
              <a:latin typeface="Courier New" pitchFamily="49" charset="0"/>
              <a:cs typeface="Courier New" pitchFamily="49" charset="0"/>
            </a:endParaRPr>
          </a:p>
          <a:p>
            <a:pPr>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	  A(5,5) = 0.0;</a:t>
            </a:r>
          </a:p>
          <a:p>
            <a:pPr>
              <a:defRPr/>
            </a:pPr>
            <a:r>
              <a:rPr lang="en-US" sz="2000" dirty="0">
                <a:latin typeface="Courier New" pitchFamily="49" charset="0"/>
                <a:cs typeface="Courier New" pitchFamily="49" charset="0"/>
              </a:rPr>
              <a:t>		  A = (A + 2)/2.0;</a:t>
            </a:r>
            <a:endParaRPr lang="en-US" sz="2000" dirty="0">
              <a:latin typeface="Courier New" pitchFamily="49" charset="0"/>
              <a:cs typeface="Courier New" pitchFamily="49" charset="0"/>
            </a:endParaRPr>
          </a:p>
          <a:p>
            <a:pPr>
              <a:defRPr/>
            </a:pPr>
            <a:r>
              <a:rPr lang="en-US" sz="2000" b="1" dirty="0">
                <a:solidFill>
                  <a:srgbClr val="0066FF"/>
                </a:solidFill>
                <a:latin typeface="Courier New" pitchFamily="49" charset="0"/>
                <a:cs typeface="Courier New" pitchFamily="49" charset="0"/>
              </a:rPr>
              <a:t>		  if</a:t>
            </a:r>
            <a:r>
              <a:rPr lang="en-US" sz="2000" dirty="0">
                <a:latin typeface="Courier New" pitchFamily="49" charset="0"/>
                <a:cs typeface="Courier New" pitchFamily="49" charset="0"/>
              </a:rPr>
              <a:t>(</a:t>
            </a:r>
            <a:r>
              <a:rPr lang="en-US" sz="2000" dirty="0" err="1">
                <a:latin typeface="Courier New" pitchFamily="49" charset="0"/>
                <a:cs typeface="Courier New" pitchFamily="49" charset="0"/>
              </a:rPr>
              <a:t>cos</a:t>
            </a:r>
            <a:r>
              <a:rPr lang="en-US" sz="2000" dirty="0">
                <a:latin typeface="Courier New" pitchFamily="49" charset="0"/>
                <a:cs typeface="Courier New" pitchFamily="49" charset="0"/>
              </a:rPr>
              <a:t>(a*b) == 0)</a:t>
            </a:r>
            <a:endParaRPr lang="en-US" sz="2000" dirty="0">
              <a:latin typeface="Courier New" pitchFamily="49" charset="0"/>
              <a:cs typeface="Courier New" pitchFamily="49" charset="0"/>
            </a:endParaRPr>
          </a:p>
          <a:p>
            <a:pPr>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c = c + 1;</a:t>
            </a:r>
          </a:p>
          <a:p>
            <a:pPr>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	  </a:t>
            </a:r>
            <a:r>
              <a:rPr lang="en-US" sz="2000" b="1" dirty="0">
                <a:solidFill>
                  <a:srgbClr val="0066FF"/>
                </a:solidFill>
                <a:latin typeface="Courier New" pitchFamily="49" charset="0"/>
                <a:cs typeface="Courier New" pitchFamily="49" charset="0"/>
              </a:rPr>
              <a:t>else</a:t>
            </a:r>
          </a:p>
          <a:p>
            <a:pPr>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	</a:t>
            </a:r>
            <a:r>
              <a:rPr lang="en-US" sz="2000" dirty="0">
                <a:latin typeface="Courier New" pitchFamily="49" charset="0"/>
                <a:cs typeface="Courier New" pitchFamily="49" charset="0"/>
              </a:rPr>
              <a:t>    </a:t>
            </a:r>
            <a:r>
              <a:rPr lang="en-US" sz="2000" b="1" dirty="0">
                <a:solidFill>
                  <a:srgbClr val="0066FF"/>
                </a:solidFill>
                <a:latin typeface="Courier New" pitchFamily="49" charset="0"/>
                <a:cs typeface="Courier New" pitchFamily="49" charset="0"/>
              </a:rPr>
              <a:t>for</a:t>
            </a:r>
            <a:r>
              <a:rPr lang="en-US" sz="2000" dirty="0">
                <a:latin typeface="Courier New" pitchFamily="49" charset="0"/>
                <a:cs typeface="Courier New" pitchFamily="49" charset="0"/>
              </a:rPr>
              <a:t> m = [1:5]</a:t>
            </a:r>
          </a:p>
          <a:p>
            <a:pPr>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	       </a:t>
            </a:r>
            <a:r>
              <a:rPr lang="en-US" sz="2000" b="1" dirty="0">
                <a:solidFill>
                  <a:srgbClr val="0066FF"/>
                </a:solidFill>
                <a:latin typeface="Courier New" pitchFamily="49" charset="0"/>
                <a:cs typeface="Courier New" pitchFamily="49" charset="0"/>
              </a:rPr>
              <a:t>for</a:t>
            </a:r>
            <a:r>
              <a:rPr lang="en-US" sz="2000" dirty="0">
                <a:latin typeface="Courier New" pitchFamily="49" charset="0"/>
                <a:cs typeface="Courier New" pitchFamily="49" charset="0"/>
              </a:rPr>
              <a:t> n = [1:5]</a:t>
            </a:r>
          </a:p>
          <a:p>
            <a:pPr>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		    A(</a:t>
            </a:r>
            <a:r>
              <a:rPr lang="en-US" sz="2000" dirty="0" err="1">
                <a:latin typeface="Courier New" pitchFamily="49" charset="0"/>
                <a:cs typeface="Courier New" pitchFamily="49" charset="0"/>
              </a:rPr>
              <a:t>m,n</a:t>
            </a:r>
            <a:r>
              <a:rPr lang="en-US" sz="2000" dirty="0">
                <a:latin typeface="Courier New" pitchFamily="49" charset="0"/>
                <a:cs typeface="Courier New" pitchFamily="49" charset="0"/>
              </a:rPr>
              <a:t>) = A(</a:t>
            </a:r>
            <a:r>
              <a:rPr lang="en-US" sz="2000" dirty="0" err="1">
                <a:latin typeface="Courier New" pitchFamily="49" charset="0"/>
                <a:cs typeface="Courier New" pitchFamily="49" charset="0"/>
              </a:rPr>
              <a:t>m,n</a:t>
            </a:r>
            <a:r>
              <a:rPr lang="en-US" sz="2000" dirty="0">
                <a:latin typeface="Courier New" pitchFamily="49" charset="0"/>
                <a:cs typeface="Courier New" pitchFamily="49" charset="0"/>
              </a:rPr>
              <a:t>)/2.0</a:t>
            </a:r>
          </a:p>
          <a:p>
            <a:pPr>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	       </a:t>
            </a:r>
            <a:r>
              <a:rPr lang="en-US" sz="2000" b="1" dirty="0">
                <a:solidFill>
                  <a:srgbClr val="0066FF"/>
                </a:solidFill>
                <a:latin typeface="Courier New" pitchFamily="49" charset="0"/>
                <a:cs typeface="Courier New" pitchFamily="49" charset="0"/>
              </a:rPr>
              <a:t>end</a:t>
            </a:r>
          </a:p>
          <a:p>
            <a:pPr>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	    </a:t>
            </a:r>
            <a:r>
              <a:rPr lang="en-US" sz="2000" b="1" dirty="0">
                <a:solidFill>
                  <a:srgbClr val="0066FF"/>
                </a:solidFill>
                <a:latin typeface="Courier New" pitchFamily="49" charset="0"/>
                <a:cs typeface="Courier New" pitchFamily="49" charset="0"/>
              </a:rPr>
              <a:t>end</a:t>
            </a:r>
            <a:r>
              <a:rPr lang="en-US" sz="2000" dirty="0">
                <a:latin typeface="Courier New" pitchFamily="49" charset="0"/>
                <a:cs typeface="Courier New" pitchFamily="49" charset="0"/>
              </a:rPr>
              <a:t>  </a:t>
            </a:r>
            <a:endParaRPr lang="en-US" sz="2000" dirty="0">
              <a:latin typeface="Courier New" pitchFamily="49" charset="0"/>
              <a:cs typeface="Courier New" pitchFamily="49" charset="0"/>
            </a:endParaRPr>
          </a:p>
          <a:p>
            <a:pPr>
              <a:defRPr/>
            </a:pPr>
            <a:r>
              <a:rPr lang="en-US" sz="2000" b="1" dirty="0">
                <a:solidFill>
                  <a:srgbClr val="0066FF"/>
                </a:solidFill>
                <a:latin typeface="Courier New" pitchFamily="49" charset="0"/>
                <a:cs typeface="Courier New" pitchFamily="49" charset="0"/>
              </a:rPr>
              <a:t>		  end</a:t>
            </a:r>
            <a:endParaRPr lang="en-US" sz="2000" dirty="0">
              <a:latin typeface="+mn-lt"/>
              <a:cs typeface="Courier New" pitchFamily="49" charset="0"/>
            </a:endParaRPr>
          </a:p>
        </p:txBody>
      </p:sp>
      <p:sp>
        <p:nvSpPr>
          <p:cNvPr id="3" name="Left Brace 2"/>
          <p:cNvSpPr/>
          <p:nvPr/>
        </p:nvSpPr>
        <p:spPr>
          <a:xfrm>
            <a:off x="3573463" y="4141788"/>
            <a:ext cx="228600" cy="144780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5" name="Straight Arrow Connector 4"/>
          <p:cNvCxnSpPr/>
          <p:nvPr/>
        </p:nvCxnSpPr>
        <p:spPr>
          <a:xfrm>
            <a:off x="2819400" y="4865688"/>
            <a:ext cx="6858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628650" y="4141788"/>
            <a:ext cx="2235200" cy="2308225"/>
          </a:xfrm>
          <a:prstGeom prst="rect">
            <a:avLst/>
          </a:prstGeom>
          <a:noFill/>
        </p:spPr>
        <p:txBody>
          <a:bodyPr>
            <a:spAutoFit/>
          </a:bodyPr>
          <a:lstStyle/>
          <a:p>
            <a:pPr>
              <a:defRPr/>
            </a:pPr>
            <a:r>
              <a:rPr lang="en-US" sz="1800" dirty="0"/>
              <a:t>Here, an </a:t>
            </a:r>
            <a:r>
              <a:rPr lang="en-US" sz="1800" b="1" dirty="0"/>
              <a:t>entire</a:t>
            </a:r>
            <a:r>
              <a:rPr lang="en-US" sz="1800" dirty="0"/>
              <a:t> double nested FOR loop is executed if </a:t>
            </a:r>
            <a:r>
              <a:rPr lang="en-US" sz="1800" dirty="0" err="1">
                <a:latin typeface="Courier New" pitchFamily="49" charset="0"/>
                <a:cs typeface="Courier New" pitchFamily="49" charset="0"/>
              </a:rPr>
              <a:t>cos</a:t>
            </a:r>
            <a:r>
              <a:rPr lang="en-US" sz="1800" dirty="0">
                <a:latin typeface="Courier New" pitchFamily="49" charset="0"/>
                <a:cs typeface="Courier New" pitchFamily="49" charset="0"/>
              </a:rPr>
              <a:t>(a*b) == </a:t>
            </a:r>
            <a:r>
              <a:rPr lang="en-US" sz="1800" dirty="0">
                <a:latin typeface="Courier New" pitchFamily="49" charset="0"/>
                <a:cs typeface="Courier New" pitchFamily="49" charset="0"/>
              </a:rPr>
              <a:t>0</a:t>
            </a:r>
          </a:p>
          <a:p>
            <a:pPr>
              <a:defRPr/>
            </a:pPr>
            <a:r>
              <a:rPr lang="en-US" sz="1800" dirty="0">
                <a:latin typeface="+mn-lt"/>
                <a:cs typeface="Courier New" pitchFamily="49" charset="0"/>
              </a:rPr>
              <a:t>i</a:t>
            </a:r>
            <a:r>
              <a:rPr lang="en-US" sz="1800" dirty="0">
                <a:latin typeface="+mn-lt"/>
                <a:cs typeface="Courier New" pitchFamily="49" charset="0"/>
              </a:rPr>
              <a:t>s false!</a:t>
            </a:r>
            <a:r>
              <a:rPr lang="en-US" sz="1800" dirty="0">
                <a:latin typeface="+mn-lt"/>
              </a:rPr>
              <a:t>  If not, the variable  </a:t>
            </a:r>
            <a:r>
              <a:rPr lang="en-US" sz="1800" dirty="0">
                <a:latin typeface="Courier New" pitchFamily="49" charset="0"/>
                <a:cs typeface="Courier New" pitchFamily="49" charset="0"/>
              </a:rPr>
              <a:t>c</a:t>
            </a:r>
            <a:r>
              <a:rPr lang="en-US" sz="1800" dirty="0">
                <a:latin typeface="+mn-lt"/>
              </a:rPr>
              <a:t>  is incremented instead.</a:t>
            </a:r>
            <a:endParaRPr lang="en-US" sz="1800" dirty="0">
              <a:latin typeface="+mn-lt"/>
            </a:endParaRPr>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Rectangle 5"/>
          <p:cNvSpPr>
            <a:spLocks noChangeArrowheads="1"/>
          </p:cNvSpPr>
          <p:nvPr/>
        </p:nvSpPr>
        <p:spPr bwMode="auto">
          <a:xfrm>
            <a:off x="838200" y="1008063"/>
            <a:ext cx="6629400" cy="4832350"/>
          </a:xfrm>
          <a:prstGeom prst="rect">
            <a:avLst/>
          </a:prstGeom>
          <a:noFill/>
          <a:ln w="9525">
            <a:noFill/>
            <a:miter lim="800000"/>
            <a:headEnd/>
            <a:tailEnd/>
          </a:ln>
        </p:spPr>
        <p:txBody>
          <a:bodyPr>
            <a:spAutoFit/>
          </a:bodyPr>
          <a:lstStyle/>
          <a:p>
            <a:pPr algn="just">
              <a:buFontTx/>
              <a:buChar char="•"/>
            </a:pPr>
            <a:r>
              <a:rPr lang="en-US"/>
              <a:t> </a:t>
            </a:r>
            <a:r>
              <a:rPr lang="en-US" sz="2000" b="1"/>
              <a:t>IF STATEMENT Syntax #3</a:t>
            </a:r>
            <a:r>
              <a:rPr lang="en-US" sz="2000"/>
              <a:t>:  </a:t>
            </a:r>
            <a:r>
              <a:rPr lang="en-US" sz="2000" b="1" i="1"/>
              <a:t>As shown, </a:t>
            </a:r>
            <a:r>
              <a:rPr lang="en-US" sz="2000" b="1" i="1" u="sng"/>
              <a:t>for third variant</a:t>
            </a:r>
            <a:r>
              <a:rPr lang="en-US" sz="2000"/>
              <a:t>.  </a:t>
            </a:r>
            <a:r>
              <a:rPr lang="en-US" sz="2000" b="1"/>
              <a:t>NOTE</a:t>
            </a:r>
            <a:r>
              <a:rPr lang="en-US" sz="2000"/>
              <a:t>:  The keywords </a:t>
            </a:r>
            <a:r>
              <a:rPr lang="en-US" sz="2000" b="1">
                <a:solidFill>
                  <a:srgbClr val="0066FF"/>
                </a:solidFill>
                <a:latin typeface="Courier New" pitchFamily="49" charset="0"/>
                <a:cs typeface="Courier New" pitchFamily="49" charset="0"/>
              </a:rPr>
              <a:t>if </a:t>
            </a:r>
            <a:r>
              <a:rPr lang="en-US" sz="2000"/>
              <a:t>and </a:t>
            </a:r>
            <a:r>
              <a:rPr lang="en-US" sz="2000" b="1">
                <a:solidFill>
                  <a:srgbClr val="0066FF"/>
                </a:solidFill>
                <a:latin typeface="Courier New" pitchFamily="49" charset="0"/>
                <a:cs typeface="Courier New" pitchFamily="49" charset="0"/>
              </a:rPr>
              <a:t>end </a:t>
            </a:r>
            <a:r>
              <a:rPr lang="en-US" sz="2000"/>
              <a:t>come in a pair—</a:t>
            </a:r>
            <a:r>
              <a:rPr lang="en-US" sz="2000" b="1" i="1"/>
              <a:t>never one without the other</a:t>
            </a:r>
            <a:r>
              <a:rPr lang="en-US" sz="2000"/>
              <a:t>.  </a:t>
            </a:r>
            <a:r>
              <a:rPr lang="en-US" sz="2000" b="1">
                <a:solidFill>
                  <a:srgbClr val="0066FF"/>
                </a:solidFill>
                <a:latin typeface="Courier New" pitchFamily="49" charset="0"/>
                <a:cs typeface="Courier New" pitchFamily="49" charset="0"/>
              </a:rPr>
              <a:t>elseif</a:t>
            </a:r>
            <a:r>
              <a:rPr lang="en-US" sz="2000"/>
              <a:t> doesn’t need an  </a:t>
            </a:r>
            <a:r>
              <a:rPr lang="en-US" sz="2000" b="1">
                <a:solidFill>
                  <a:srgbClr val="0066FF"/>
                </a:solidFill>
                <a:latin typeface="Courier New" pitchFamily="49" charset="0"/>
                <a:cs typeface="Courier New" pitchFamily="49" charset="0"/>
              </a:rPr>
              <a:t>end</a:t>
            </a:r>
            <a:r>
              <a:rPr lang="en-US" sz="2000"/>
              <a:t>  statement:</a:t>
            </a:r>
          </a:p>
          <a:p>
            <a:pPr algn="just">
              <a:buFontTx/>
              <a:buChar char="•"/>
            </a:pPr>
            <a:endParaRPr lang="en-US"/>
          </a:p>
          <a:p>
            <a:pPr algn="just"/>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(first test)</a:t>
            </a:r>
          </a:p>
          <a:p>
            <a:pPr algn="just"/>
            <a:r>
              <a:rPr lang="en-US" sz="2000">
                <a:latin typeface="Courier New" pitchFamily="49" charset="0"/>
                <a:cs typeface="Courier New" pitchFamily="49" charset="0"/>
              </a:rPr>
              <a:t>	          first set of statements</a:t>
            </a:r>
          </a:p>
          <a:p>
            <a:pPr algn="just"/>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elseif</a:t>
            </a:r>
            <a:r>
              <a:rPr lang="en-US" sz="2000">
                <a:latin typeface="Courier New" pitchFamily="49" charset="0"/>
                <a:cs typeface="Courier New" pitchFamily="49" charset="0"/>
              </a:rPr>
              <a:t>(second test)</a:t>
            </a:r>
          </a:p>
          <a:p>
            <a:pPr algn="just"/>
            <a:r>
              <a:rPr lang="en-US" sz="2000">
                <a:latin typeface="Courier New" pitchFamily="49" charset="0"/>
                <a:cs typeface="Courier New" pitchFamily="49" charset="0"/>
              </a:rPr>
              <a:t>		    second set of statements</a:t>
            </a:r>
          </a:p>
          <a:p>
            <a:pPr algn="just"/>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elseif</a:t>
            </a:r>
            <a:r>
              <a:rPr lang="en-US" sz="2000">
                <a:latin typeface="Courier New" pitchFamily="49" charset="0"/>
                <a:cs typeface="Courier New" pitchFamily="49" charset="0"/>
              </a:rPr>
              <a:t>(third test)</a:t>
            </a:r>
          </a:p>
          <a:p>
            <a:pPr algn="just"/>
            <a:r>
              <a:rPr lang="en-US" sz="2000">
                <a:latin typeface="Courier New" pitchFamily="49" charset="0"/>
                <a:cs typeface="Courier New" pitchFamily="49" charset="0"/>
              </a:rPr>
              <a:t>		    third set of statements</a:t>
            </a:r>
          </a:p>
          <a:p>
            <a:pPr algn="just"/>
            <a:r>
              <a:rPr lang="en-US" sz="2000">
                <a:latin typeface="Courier New" pitchFamily="49" charset="0"/>
                <a:cs typeface="Courier New" pitchFamily="49" charset="0"/>
              </a:rPr>
              <a:t>		       .</a:t>
            </a:r>
          </a:p>
          <a:p>
            <a:pPr algn="just"/>
            <a:r>
              <a:rPr lang="en-US" sz="2000">
                <a:latin typeface="Courier New" pitchFamily="49" charset="0"/>
                <a:cs typeface="Courier New" pitchFamily="49" charset="0"/>
              </a:rPr>
              <a:t>		       .</a:t>
            </a:r>
          </a:p>
          <a:p>
            <a:pPr algn="just"/>
            <a:r>
              <a:rPr lang="en-US" sz="2000">
                <a:latin typeface="Courier New" pitchFamily="49" charset="0"/>
                <a:cs typeface="Courier New" pitchFamily="49" charset="0"/>
              </a:rPr>
              <a:t>		       .</a:t>
            </a:r>
          </a:p>
          <a:p>
            <a:pPr algn="just"/>
            <a:r>
              <a:rPr lang="en-US" sz="2000" b="1">
                <a:solidFill>
                  <a:srgbClr val="0066FF"/>
                </a:solidFill>
                <a:latin typeface="Courier New" pitchFamily="49" charset="0"/>
                <a:cs typeface="Courier New" pitchFamily="49" charset="0"/>
              </a:rPr>
              <a:t>		  end</a:t>
            </a:r>
            <a:endParaRPr lang="en-US" sz="2000"/>
          </a:p>
        </p:txBody>
      </p:sp>
      <p:cxnSp>
        <p:nvCxnSpPr>
          <p:cNvPr id="249858" name="Elbow Connector 2"/>
          <p:cNvCxnSpPr>
            <a:cxnSpLocks noChangeShapeType="1"/>
            <a:stCxn id="249862" idx="0"/>
          </p:cNvCxnSpPr>
          <p:nvPr/>
        </p:nvCxnSpPr>
        <p:spPr bwMode="auto">
          <a:xfrm rot="16200000" flipV="1">
            <a:off x="5968207" y="2204243"/>
            <a:ext cx="1511300" cy="2767013"/>
          </a:xfrm>
          <a:prstGeom prst="bentConnector2">
            <a:avLst/>
          </a:prstGeom>
          <a:noFill/>
          <a:ln w="19050">
            <a:solidFill>
              <a:srgbClr val="FF0000"/>
            </a:solidFill>
            <a:round/>
            <a:headEnd/>
            <a:tailEnd type="arrow" w="med" len="med"/>
          </a:ln>
        </p:spPr>
      </p:cxnSp>
      <p:sp>
        <p:nvSpPr>
          <p:cNvPr id="249859" name="Text Box 2"/>
          <p:cNvSpPr txBox="1">
            <a:spLocks noChangeArrowheads="1"/>
          </p:cNvSpPr>
          <p:nvPr/>
        </p:nvSpPr>
        <p:spPr bwMode="auto">
          <a:xfrm>
            <a:off x="1816100" y="304800"/>
            <a:ext cx="5499100" cy="523875"/>
          </a:xfrm>
          <a:prstGeom prst="rect">
            <a:avLst/>
          </a:prstGeom>
          <a:noFill/>
          <a:ln w="9525">
            <a:noFill/>
            <a:miter lim="800000"/>
            <a:headEnd/>
            <a:tailEnd/>
          </a:ln>
        </p:spPr>
        <p:txBody>
          <a:bodyPr wrap="none">
            <a:spAutoFit/>
          </a:bodyPr>
          <a:lstStyle/>
          <a:p>
            <a:pPr algn="ctr"/>
            <a:r>
              <a:rPr lang="en-US" sz="2800" b="1"/>
              <a:t>IF STATEMENTS (Conditionals)</a:t>
            </a:r>
          </a:p>
        </p:txBody>
      </p:sp>
      <p:cxnSp>
        <p:nvCxnSpPr>
          <p:cNvPr id="7" name="Straight Arrow Connector 6"/>
          <p:cNvCxnSpPr/>
          <p:nvPr/>
        </p:nvCxnSpPr>
        <p:spPr>
          <a:xfrm flipH="1">
            <a:off x="5949950" y="3454400"/>
            <a:ext cx="2157413"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5797550" y="4071938"/>
            <a:ext cx="2309813"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9862" name="TextBox 9"/>
          <p:cNvSpPr txBox="1">
            <a:spLocks noChangeArrowheads="1"/>
          </p:cNvSpPr>
          <p:nvPr/>
        </p:nvSpPr>
        <p:spPr bwMode="auto">
          <a:xfrm>
            <a:off x="7239000" y="4343400"/>
            <a:ext cx="1736725" cy="369888"/>
          </a:xfrm>
          <a:prstGeom prst="rect">
            <a:avLst/>
          </a:prstGeom>
          <a:noFill/>
          <a:ln w="9525">
            <a:noFill/>
            <a:miter lim="800000"/>
            <a:headEnd/>
            <a:tailEnd/>
          </a:ln>
        </p:spPr>
        <p:txBody>
          <a:bodyPr wrap="none">
            <a:spAutoFit/>
          </a:bodyPr>
          <a:lstStyle/>
          <a:p>
            <a:r>
              <a:rPr lang="en-US" sz="1800" b="1">
                <a:solidFill>
                  <a:srgbClr val="FF0000"/>
                </a:solidFill>
              </a:rPr>
              <a:t>Multiple tests!</a:t>
            </a:r>
          </a:p>
        </p:txBody>
      </p:sp>
      <p:sp>
        <p:nvSpPr>
          <p:cNvPr id="249863" name="TextBox 17"/>
          <p:cNvSpPr txBox="1">
            <a:spLocks noChangeArrowheads="1"/>
          </p:cNvSpPr>
          <p:nvPr/>
        </p:nvSpPr>
        <p:spPr bwMode="auto">
          <a:xfrm>
            <a:off x="1169988" y="6081713"/>
            <a:ext cx="6804025" cy="400050"/>
          </a:xfrm>
          <a:prstGeom prst="rect">
            <a:avLst/>
          </a:prstGeom>
          <a:noFill/>
          <a:ln w="9525">
            <a:noFill/>
            <a:miter lim="800000"/>
            <a:headEnd/>
            <a:tailEnd/>
          </a:ln>
        </p:spPr>
        <p:txBody>
          <a:bodyPr wrap="none">
            <a:spAutoFit/>
          </a:bodyPr>
          <a:lstStyle/>
          <a:p>
            <a:pPr algn="ctr"/>
            <a:r>
              <a:rPr lang="en-US" sz="2000" b="1" i="1" u="sng">
                <a:solidFill>
                  <a:srgbClr val="FF0000"/>
                </a:solidFill>
              </a:rPr>
              <a:t>Multiple tests </a:t>
            </a:r>
            <a:r>
              <a:rPr lang="en-US" sz="2000" b="1" i="1">
                <a:solidFill>
                  <a:srgbClr val="FF0000"/>
                </a:solidFill>
              </a:rPr>
              <a:t>MEANS </a:t>
            </a:r>
            <a:r>
              <a:rPr lang="en-US" sz="2000" b="1" i="1" u="sng">
                <a:solidFill>
                  <a:srgbClr val="FF0000"/>
                </a:solidFill>
              </a:rPr>
              <a:t>multiple outcomes </a:t>
            </a:r>
            <a:r>
              <a:rPr lang="en-US" sz="2000" b="1" i="1">
                <a:solidFill>
                  <a:srgbClr val="FF0000"/>
                </a:solidFill>
              </a:rPr>
              <a:t>are possible!</a:t>
            </a:r>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Rectangle 5"/>
          <p:cNvSpPr>
            <a:spLocks noChangeArrowheads="1"/>
          </p:cNvSpPr>
          <p:nvPr/>
        </p:nvSpPr>
        <p:spPr bwMode="auto">
          <a:xfrm>
            <a:off x="1219200" y="1143000"/>
            <a:ext cx="6629400" cy="5478463"/>
          </a:xfrm>
          <a:prstGeom prst="rect">
            <a:avLst/>
          </a:prstGeom>
          <a:noFill/>
          <a:ln w="9525">
            <a:noFill/>
            <a:miter lim="800000"/>
            <a:headEnd/>
            <a:tailEnd/>
          </a:ln>
        </p:spPr>
        <p:txBody>
          <a:bodyPr>
            <a:spAutoFit/>
          </a:bodyPr>
          <a:lstStyle/>
          <a:p>
            <a:r>
              <a:rPr lang="en-US" b="1"/>
              <a:t>IF STATEMENT Syntax #3:  ILLUSTRATION 1</a:t>
            </a:r>
            <a:endParaRPr lang="en-US"/>
          </a:p>
          <a:p>
            <a:pPr algn="just"/>
            <a:endParaRPr lang="en-US"/>
          </a:p>
          <a:p>
            <a:pPr algn="ctr"/>
            <a:r>
              <a:rPr lang="en-US" sz="1800">
                <a:latin typeface="Courier New" pitchFamily="49" charset="0"/>
                <a:cs typeface="Courier New" pitchFamily="49" charset="0"/>
              </a:rPr>
              <a:t>(assume a, b and c were previously assigned)</a:t>
            </a:r>
          </a:p>
          <a:p>
            <a:pPr algn="just"/>
            <a:endParaRPr lang="en-US"/>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A(5,5) = 0.0;</a:t>
            </a:r>
          </a:p>
          <a:p>
            <a:r>
              <a:rPr lang="en-US" sz="2000">
                <a:latin typeface="Courier New" pitchFamily="49" charset="0"/>
                <a:cs typeface="Courier New" pitchFamily="49" charset="0"/>
              </a:rPr>
              <a:t>		  A = (A + 2)/2.0;</a:t>
            </a:r>
          </a:p>
          <a:p>
            <a:r>
              <a:rPr lang="en-US" sz="2000" b="1">
                <a:solidFill>
                  <a:srgbClr val="0066FF"/>
                </a:solidFill>
                <a:latin typeface="Courier New" pitchFamily="49" charset="0"/>
                <a:cs typeface="Courier New" pitchFamily="49" charset="0"/>
              </a:rPr>
              <a:t>		  if</a:t>
            </a:r>
            <a:r>
              <a:rPr lang="en-US" sz="2000">
                <a:latin typeface="Courier New" pitchFamily="49" charset="0"/>
                <a:cs typeface="Courier New" pitchFamily="49" charset="0"/>
              </a:rPr>
              <a:t>(cos(a*b) == 0)</a:t>
            </a:r>
          </a:p>
          <a:p>
            <a:r>
              <a:rPr lang="en-US" sz="2000">
                <a:latin typeface="Courier New" pitchFamily="49" charset="0"/>
                <a:cs typeface="Courier New" pitchFamily="49" charset="0"/>
              </a:rPr>
              <a:t>	          c = c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elseif</a:t>
            </a:r>
            <a:r>
              <a:rPr lang="en-US" sz="2000">
                <a:latin typeface="Courier New" pitchFamily="49" charset="0"/>
                <a:cs typeface="Courier New" pitchFamily="49" charset="0"/>
              </a:rPr>
              <a:t>(cos(a*b) &lt; 0)</a:t>
            </a:r>
            <a:endParaRPr lang="en-US" sz="2000" b="1">
              <a:solidFill>
                <a:srgbClr val="0066FF"/>
              </a:solidFill>
              <a:latin typeface="Courier New" pitchFamily="49" charset="0"/>
              <a:cs typeface="Courier New" pitchFamily="49" charset="0"/>
            </a:endParaRP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m = [1:5]</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[1:5]</a:t>
            </a:r>
          </a:p>
          <a:p>
            <a:r>
              <a:rPr lang="en-US" sz="2000">
                <a:latin typeface="Courier New" pitchFamily="49" charset="0"/>
                <a:cs typeface="Courier New" pitchFamily="49" charset="0"/>
              </a:rPr>
              <a:t>			    A(m,n) = A(m,n)/2.0</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elseif</a:t>
            </a:r>
            <a:r>
              <a:rPr lang="en-US" sz="2000">
                <a:latin typeface="Courier New" pitchFamily="49" charset="0"/>
                <a:cs typeface="Courier New" pitchFamily="49" charset="0"/>
              </a:rPr>
              <a:t>(cos(a*b) &gt; 0)</a:t>
            </a:r>
          </a:p>
          <a:p>
            <a:r>
              <a:rPr lang="en-US" sz="2000">
                <a:latin typeface="Courier New" pitchFamily="49" charset="0"/>
                <a:cs typeface="Courier New" pitchFamily="49" charset="0"/>
              </a:rPr>
              <a:t>		    c = c - 1;</a:t>
            </a:r>
          </a:p>
          <a:p>
            <a:r>
              <a:rPr lang="en-US" sz="2000" b="1">
                <a:solidFill>
                  <a:srgbClr val="0066FF"/>
                </a:solidFill>
                <a:latin typeface="Courier New" pitchFamily="49" charset="0"/>
                <a:cs typeface="Courier New" pitchFamily="49" charset="0"/>
              </a:rPr>
              <a:t>		  end</a:t>
            </a:r>
            <a:endParaRPr lang="en-US" sz="2000">
              <a:cs typeface="Courier New" pitchFamily="49" charset="0"/>
            </a:endParaRPr>
          </a:p>
        </p:txBody>
      </p:sp>
      <p:sp>
        <p:nvSpPr>
          <p:cNvPr id="250882" name="Text Box 2"/>
          <p:cNvSpPr txBox="1">
            <a:spLocks noChangeArrowheads="1"/>
          </p:cNvSpPr>
          <p:nvPr/>
        </p:nvSpPr>
        <p:spPr bwMode="auto">
          <a:xfrm>
            <a:off x="1816100" y="304800"/>
            <a:ext cx="5499100" cy="523875"/>
          </a:xfrm>
          <a:prstGeom prst="rect">
            <a:avLst/>
          </a:prstGeom>
          <a:noFill/>
          <a:ln w="9525">
            <a:noFill/>
            <a:miter lim="800000"/>
            <a:headEnd/>
            <a:tailEnd/>
          </a:ln>
        </p:spPr>
        <p:txBody>
          <a:bodyPr wrap="none">
            <a:spAutoFit/>
          </a:bodyPr>
          <a:lstStyle/>
          <a:p>
            <a:pPr algn="ctr"/>
            <a:r>
              <a:rPr lang="en-US" sz="2800" b="1"/>
              <a:t>IF STATEMENTS (Conditionals)</a:t>
            </a:r>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Rectangle 5"/>
          <p:cNvSpPr>
            <a:spLocks noChangeArrowheads="1"/>
          </p:cNvSpPr>
          <p:nvPr/>
        </p:nvSpPr>
        <p:spPr bwMode="auto">
          <a:xfrm>
            <a:off x="1524000" y="334963"/>
            <a:ext cx="7467600" cy="6370637"/>
          </a:xfrm>
          <a:prstGeom prst="rect">
            <a:avLst/>
          </a:prstGeom>
          <a:noFill/>
          <a:ln w="9525">
            <a:noFill/>
            <a:miter lim="800000"/>
            <a:headEnd/>
            <a:tailEnd/>
          </a:ln>
        </p:spPr>
        <p:txBody>
          <a:bodyPr>
            <a:spAutoFit/>
          </a:bodyPr>
          <a:lstStyle/>
          <a:p>
            <a:r>
              <a:rPr lang="en-US" b="1"/>
              <a:t>IF STATEMENT Syntax #3:  ILLUSTRATION</a:t>
            </a:r>
            <a:r>
              <a:rPr lang="en-US"/>
              <a:t> </a:t>
            </a:r>
            <a:r>
              <a:rPr lang="en-US" b="1"/>
              <a:t>2</a:t>
            </a:r>
          </a:p>
          <a:p>
            <a:endParaRPr lang="en-US"/>
          </a:p>
          <a:p>
            <a:r>
              <a:rPr lang="en-US" sz="1800">
                <a:latin typeface="Courier New" pitchFamily="49" charset="0"/>
                <a:cs typeface="Courier New" pitchFamily="49" charset="0"/>
              </a:rPr>
              <a:t>(assume matrix A  and variables a, b and c were all previously assigned)</a:t>
            </a:r>
          </a:p>
          <a:p>
            <a:endParaRPr lang="en-US" sz="1800">
              <a:latin typeface="Courier New" pitchFamily="49" charset="0"/>
              <a:cs typeface="Courier New" pitchFamily="49" charset="0"/>
            </a:endParaRPr>
          </a:p>
          <a:p>
            <a:r>
              <a:rPr lang="en-US" sz="1800" b="1">
                <a:solidFill>
                  <a:srgbClr val="0066FF"/>
                </a:solidFill>
                <a:latin typeface="Courier New" pitchFamily="49" charset="0"/>
                <a:cs typeface="Courier New" pitchFamily="49" charset="0"/>
              </a:rPr>
              <a:t>if</a:t>
            </a:r>
            <a:r>
              <a:rPr lang="en-US" sz="1800">
                <a:latin typeface="Courier New" pitchFamily="49" charset="0"/>
                <a:cs typeface="Courier New" pitchFamily="49" charset="0"/>
              </a:rPr>
              <a:t>(A(1,1) == 0 &amp;&amp; A(1,2) == 0 &amp;&amp; A(1,3) == 0)</a:t>
            </a:r>
          </a:p>
          <a:p>
            <a:r>
              <a:rPr lang="en-US" sz="1800" b="1">
                <a:solidFill>
                  <a:srgbClr val="0066FF"/>
                </a:solidFill>
                <a:latin typeface="Courier New" pitchFamily="49" charset="0"/>
                <a:cs typeface="Courier New" pitchFamily="49" charset="0"/>
              </a:rPr>
              <a:t>   </a:t>
            </a:r>
            <a:r>
              <a:rPr lang="en-US" sz="1800">
                <a:latin typeface="Courier New" pitchFamily="49" charset="0"/>
                <a:cs typeface="Courier New" pitchFamily="49" charset="0"/>
              </a:rPr>
              <a:t>c = c + 1;</a:t>
            </a:r>
            <a:endParaRPr lang="en-US" sz="1800" b="1">
              <a:solidFill>
                <a:srgbClr val="0066FF"/>
              </a:solidFill>
              <a:latin typeface="Courier New" pitchFamily="49" charset="0"/>
              <a:cs typeface="Courier New" pitchFamily="49" charset="0"/>
            </a:endParaRPr>
          </a:p>
          <a:p>
            <a:r>
              <a:rPr lang="en-US" sz="1800" b="1">
                <a:solidFill>
                  <a:srgbClr val="0066FF"/>
                </a:solidFill>
                <a:latin typeface="Courier New" pitchFamily="49" charset="0"/>
                <a:cs typeface="Courier New" pitchFamily="49" charset="0"/>
              </a:rPr>
              <a:t>elseif</a:t>
            </a:r>
            <a:r>
              <a:rPr lang="en-US" sz="1800">
                <a:latin typeface="Courier New" pitchFamily="49" charset="0"/>
                <a:cs typeface="Courier New" pitchFamily="49" charset="0"/>
              </a:rPr>
              <a:t>(A(1,1) == 0 &amp;&amp; A(1,2) == 0 &amp;&amp; A(1,3) == 1)</a:t>
            </a:r>
          </a:p>
          <a:p>
            <a:r>
              <a:rPr lang="en-US" sz="1800">
                <a:latin typeface="Courier New" pitchFamily="49" charset="0"/>
                <a:cs typeface="Courier New" pitchFamily="49" charset="0"/>
              </a:rPr>
              <a:t>   c = c - 1;</a:t>
            </a:r>
          </a:p>
          <a:p>
            <a:r>
              <a:rPr lang="en-US" sz="1800" b="1">
                <a:solidFill>
                  <a:srgbClr val="0066FF"/>
                </a:solidFill>
                <a:latin typeface="Courier New" pitchFamily="49" charset="0"/>
                <a:cs typeface="Courier New" pitchFamily="49" charset="0"/>
              </a:rPr>
              <a:t>elseif</a:t>
            </a:r>
            <a:r>
              <a:rPr lang="en-US" sz="1800">
                <a:latin typeface="Courier New" pitchFamily="49" charset="0"/>
                <a:cs typeface="Courier New" pitchFamily="49" charset="0"/>
              </a:rPr>
              <a:t>(A(1,1) == 0 &amp;&amp; A(1,2) == 1 &amp;&amp; A(1,3) == 0)</a:t>
            </a:r>
          </a:p>
          <a:p>
            <a:r>
              <a:rPr lang="en-US" sz="1800">
                <a:latin typeface="Courier New" pitchFamily="49" charset="0"/>
                <a:cs typeface="Courier New" pitchFamily="49" charset="0"/>
              </a:rPr>
              <a:t>   c = a*b;</a:t>
            </a:r>
          </a:p>
          <a:p>
            <a:r>
              <a:rPr lang="en-US" sz="1800" b="1">
                <a:solidFill>
                  <a:srgbClr val="0066FF"/>
                </a:solidFill>
                <a:latin typeface="Courier New" pitchFamily="49" charset="0"/>
                <a:cs typeface="Courier New" pitchFamily="49" charset="0"/>
              </a:rPr>
              <a:t>elseif</a:t>
            </a:r>
            <a:r>
              <a:rPr lang="en-US" sz="1800">
                <a:latin typeface="Courier New" pitchFamily="49" charset="0"/>
                <a:cs typeface="Courier New" pitchFamily="49" charset="0"/>
              </a:rPr>
              <a:t>(A(1,1) == 0 &amp;&amp; A(1,2) == 1 &amp;&amp; A(1,3) == 1)</a:t>
            </a:r>
          </a:p>
          <a:p>
            <a:r>
              <a:rPr lang="en-US" sz="1800">
                <a:latin typeface="Courier New" pitchFamily="49" charset="0"/>
                <a:cs typeface="Courier New" pitchFamily="49" charset="0"/>
              </a:rPr>
              <a:t>   c = a/b</a:t>
            </a:r>
          </a:p>
          <a:p>
            <a:r>
              <a:rPr lang="en-US" sz="1800" b="1">
                <a:solidFill>
                  <a:srgbClr val="0066FF"/>
                </a:solidFill>
                <a:latin typeface="Courier New" pitchFamily="49" charset="0"/>
                <a:cs typeface="Courier New" pitchFamily="49" charset="0"/>
              </a:rPr>
              <a:t>elseif</a:t>
            </a:r>
            <a:r>
              <a:rPr lang="en-US" sz="1800">
                <a:latin typeface="Courier New" pitchFamily="49" charset="0"/>
                <a:cs typeface="Courier New" pitchFamily="49" charset="0"/>
              </a:rPr>
              <a:t>(A(1,1) == 1 &amp;&amp; A(1,2) == 0 &amp;&amp; A(1,3) == 0)</a:t>
            </a:r>
          </a:p>
          <a:p>
            <a:r>
              <a:rPr lang="en-US" sz="1800">
                <a:latin typeface="Courier New" pitchFamily="49" charset="0"/>
                <a:cs typeface="Courier New" pitchFamily="49" charset="0"/>
              </a:rPr>
              <a:t>   c = cos(a)*b</a:t>
            </a:r>
          </a:p>
          <a:p>
            <a:r>
              <a:rPr lang="en-US" sz="1800" b="1">
                <a:solidFill>
                  <a:srgbClr val="0066FF"/>
                </a:solidFill>
                <a:latin typeface="Courier New" pitchFamily="49" charset="0"/>
                <a:cs typeface="Courier New" pitchFamily="49" charset="0"/>
              </a:rPr>
              <a:t>elseif</a:t>
            </a:r>
            <a:r>
              <a:rPr lang="en-US" sz="1800">
                <a:latin typeface="Courier New" pitchFamily="49" charset="0"/>
                <a:cs typeface="Courier New" pitchFamily="49" charset="0"/>
              </a:rPr>
              <a:t>(A(1,1) == 1 &amp;&amp; A(1,2) == 0 &amp;&amp; A(1,3) == 1)</a:t>
            </a:r>
          </a:p>
          <a:p>
            <a:r>
              <a:rPr lang="en-US" sz="1800">
                <a:latin typeface="Courier New" pitchFamily="49" charset="0"/>
                <a:cs typeface="Courier New" pitchFamily="49" charset="0"/>
              </a:rPr>
              <a:t>   c = a*cos(b)</a:t>
            </a:r>
          </a:p>
          <a:p>
            <a:r>
              <a:rPr lang="en-US" sz="1800" b="1">
                <a:solidFill>
                  <a:srgbClr val="0066FF"/>
                </a:solidFill>
                <a:latin typeface="Courier New" pitchFamily="49" charset="0"/>
                <a:cs typeface="Courier New" pitchFamily="49" charset="0"/>
              </a:rPr>
              <a:t>elseif</a:t>
            </a:r>
            <a:r>
              <a:rPr lang="en-US" sz="1800">
                <a:latin typeface="Courier New" pitchFamily="49" charset="0"/>
                <a:cs typeface="Courier New" pitchFamily="49" charset="0"/>
              </a:rPr>
              <a:t>(A(1,1) == 1 &amp;&amp; A(1,2) == 1 &amp;&amp; A(1,3) == 0)</a:t>
            </a:r>
          </a:p>
          <a:p>
            <a:r>
              <a:rPr lang="en-US" sz="1800">
                <a:latin typeface="Courier New" pitchFamily="49" charset="0"/>
                <a:cs typeface="Courier New" pitchFamily="49" charset="0"/>
              </a:rPr>
              <a:t>   c = log(a*b)</a:t>
            </a:r>
          </a:p>
          <a:p>
            <a:r>
              <a:rPr lang="en-US" sz="1800" b="1">
                <a:solidFill>
                  <a:srgbClr val="0066FF"/>
                </a:solidFill>
                <a:latin typeface="Courier New" pitchFamily="49" charset="0"/>
                <a:cs typeface="Courier New" pitchFamily="49" charset="0"/>
              </a:rPr>
              <a:t>elseif</a:t>
            </a:r>
            <a:r>
              <a:rPr lang="en-US" sz="1800">
                <a:latin typeface="Courier New" pitchFamily="49" charset="0"/>
                <a:cs typeface="Courier New" pitchFamily="49" charset="0"/>
              </a:rPr>
              <a:t>(A(1,1) == 1 &amp;&amp; A(1,2) == 1 &amp;&amp; A(1,3) == 1)</a:t>
            </a:r>
          </a:p>
          <a:p>
            <a:r>
              <a:rPr lang="en-US" sz="1800">
                <a:latin typeface="Courier New" pitchFamily="49" charset="0"/>
                <a:cs typeface="Courier New" pitchFamily="49" charset="0"/>
              </a:rPr>
              <a:t>   c = a^b</a:t>
            </a:r>
          </a:p>
          <a:p>
            <a:r>
              <a:rPr lang="en-US" sz="1800" b="1">
                <a:solidFill>
                  <a:srgbClr val="0066FF"/>
                </a:solidFill>
                <a:latin typeface="Courier New" pitchFamily="49" charset="0"/>
                <a:cs typeface="Courier New" pitchFamily="49" charset="0"/>
              </a:rPr>
              <a:t>end</a:t>
            </a:r>
            <a:endParaRPr lang="en-US" sz="1800">
              <a:cs typeface="Courier New" pitchFamily="49" charset="0"/>
            </a:endParaRPr>
          </a:p>
        </p:txBody>
      </p:sp>
      <p:sp>
        <p:nvSpPr>
          <p:cNvPr id="251906" name="TextBox 2"/>
          <p:cNvSpPr txBox="1">
            <a:spLocks noChangeArrowheads="1"/>
          </p:cNvSpPr>
          <p:nvPr/>
        </p:nvSpPr>
        <p:spPr bwMode="auto">
          <a:xfrm>
            <a:off x="47625" y="2576513"/>
            <a:ext cx="1476375" cy="1570037"/>
          </a:xfrm>
          <a:prstGeom prst="rect">
            <a:avLst/>
          </a:prstGeom>
          <a:noFill/>
          <a:ln w="9525">
            <a:noFill/>
            <a:miter lim="800000"/>
            <a:headEnd/>
            <a:tailEnd/>
          </a:ln>
        </p:spPr>
        <p:txBody>
          <a:bodyPr>
            <a:spAutoFit/>
          </a:bodyPr>
          <a:lstStyle/>
          <a:p>
            <a:pPr algn="ctr"/>
            <a:r>
              <a:rPr lang="en-US" sz="1600" b="1">
                <a:solidFill>
                  <a:srgbClr val="FF0000"/>
                </a:solidFill>
              </a:rPr>
              <a:t>WOW!!</a:t>
            </a:r>
          </a:p>
          <a:p>
            <a:pPr algn="ctr"/>
            <a:r>
              <a:rPr lang="en-US" sz="1600" b="1">
                <a:solidFill>
                  <a:srgbClr val="FF0000"/>
                </a:solidFill>
              </a:rPr>
              <a:t>A Multi-</a:t>
            </a:r>
          </a:p>
          <a:p>
            <a:pPr algn="ctr"/>
            <a:r>
              <a:rPr lang="en-US" sz="1600" b="1">
                <a:solidFill>
                  <a:srgbClr val="FF0000"/>
                </a:solidFill>
              </a:rPr>
              <a:t>Branch</a:t>
            </a:r>
          </a:p>
          <a:p>
            <a:pPr algn="ctr"/>
            <a:r>
              <a:rPr lang="en-US" sz="1600" b="1">
                <a:solidFill>
                  <a:srgbClr val="FF0000"/>
                </a:solidFill>
              </a:rPr>
              <a:t>IF that covers eight possibilities!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5"/>
          <p:cNvSpPr txBox="1">
            <a:spLocks noChangeArrowheads="1"/>
          </p:cNvSpPr>
          <p:nvPr/>
        </p:nvSpPr>
        <p:spPr bwMode="auto">
          <a:xfrm>
            <a:off x="914400" y="1143000"/>
            <a:ext cx="7315200" cy="5602288"/>
          </a:xfrm>
          <a:prstGeom prst="rect">
            <a:avLst/>
          </a:prstGeom>
          <a:noFill/>
          <a:ln w="9525">
            <a:noFill/>
            <a:miter lim="800000"/>
            <a:headEnd/>
            <a:tailEnd/>
          </a:ln>
        </p:spPr>
        <p:txBody>
          <a:bodyPr>
            <a:spAutoFit/>
          </a:bodyPr>
          <a:lstStyle/>
          <a:p>
            <a:pPr algn="just"/>
            <a:r>
              <a:rPr lang="en-US" b="1"/>
              <a:t>REMEMBER</a:t>
            </a:r>
            <a:r>
              <a:rPr lang="en-US"/>
              <a:t>:</a:t>
            </a:r>
          </a:p>
          <a:p>
            <a:pPr algn="just"/>
            <a:endParaRPr lang="en-US"/>
          </a:p>
          <a:p>
            <a:pPr lvl="1" algn="just">
              <a:buFontTx/>
              <a:buChar char="•"/>
            </a:pPr>
            <a:r>
              <a:rPr lang="en-US"/>
              <a:t> </a:t>
            </a:r>
            <a:r>
              <a:rPr lang="en-US" b="1"/>
              <a:t>Value on the right of “=”</a:t>
            </a:r>
            <a:r>
              <a:rPr lang="en-US"/>
              <a:t> gets stored into </a:t>
            </a:r>
            <a:r>
              <a:rPr lang="en-US" b="1"/>
              <a:t>variable on the left of “=”:</a:t>
            </a:r>
          </a:p>
          <a:p>
            <a:pPr lvl="1" algn="just">
              <a:buFontTx/>
              <a:buChar char="•"/>
            </a:pPr>
            <a:endParaRPr lang="en-US" b="1"/>
          </a:p>
          <a:p>
            <a:pPr lvl="1" algn="just">
              <a:buFontTx/>
              <a:buChar char="•"/>
            </a:pPr>
            <a:endParaRPr lang="en-US" sz="1400"/>
          </a:p>
          <a:p>
            <a:pPr lvl="1" algn="just"/>
            <a:r>
              <a:rPr lang="en-US"/>
              <a:t>			</a:t>
            </a:r>
            <a:r>
              <a:rPr lang="en-US">
                <a:latin typeface="Courier New" pitchFamily="49" charset="0"/>
                <a:cs typeface="Courier New" pitchFamily="49" charset="0"/>
              </a:rPr>
              <a:t>var1 = 5.0</a:t>
            </a:r>
          </a:p>
          <a:p>
            <a:pPr lvl="1" algn="just">
              <a:buFontTx/>
              <a:buChar char="•"/>
            </a:pPr>
            <a:endParaRPr lang="en-US" sz="1400"/>
          </a:p>
          <a:p>
            <a:pPr lvl="1" algn="just">
              <a:buFontTx/>
              <a:buChar char="•"/>
            </a:pPr>
            <a:r>
              <a:rPr lang="en-US"/>
              <a:t> Example:  Valid assignment (creates var2, assigns it the </a:t>
            </a:r>
            <a:r>
              <a:rPr lang="en-US" b="1"/>
              <a:t>value contained in var1</a:t>
            </a:r>
            <a:r>
              <a:rPr lang="en-US"/>
              <a:t>):</a:t>
            </a:r>
          </a:p>
          <a:p>
            <a:pPr lvl="1" algn="just"/>
            <a:r>
              <a:rPr lang="en-US" sz="1400"/>
              <a:t> </a:t>
            </a:r>
          </a:p>
          <a:p>
            <a:pPr lvl="1" algn="just"/>
            <a:r>
              <a:rPr lang="en-US"/>
              <a:t>			</a:t>
            </a:r>
            <a:r>
              <a:rPr lang="en-US">
                <a:latin typeface="Courier New" pitchFamily="49" charset="0"/>
                <a:cs typeface="Courier New" pitchFamily="49" charset="0"/>
              </a:rPr>
              <a:t>var2 = var1</a:t>
            </a:r>
          </a:p>
          <a:p>
            <a:pPr lvl="1" algn="just"/>
            <a:endParaRPr lang="en-US" sz="1400"/>
          </a:p>
          <a:p>
            <a:pPr lvl="1" algn="just">
              <a:buFontTx/>
              <a:buChar char="•"/>
            </a:pPr>
            <a:r>
              <a:rPr lang="en-US"/>
              <a:t> Example:  Invalid assignment (generates error:  </a:t>
            </a:r>
            <a:r>
              <a:rPr lang="en-US" b="1"/>
              <a:t>var3 not previously declared</a:t>
            </a:r>
            <a:r>
              <a:rPr lang="en-US"/>
              <a:t> – </a:t>
            </a:r>
            <a:r>
              <a:rPr lang="en-US" u="sng"/>
              <a:t>holds no value</a:t>
            </a:r>
            <a:r>
              <a:rPr lang="en-US"/>
              <a:t>)</a:t>
            </a:r>
          </a:p>
          <a:p>
            <a:pPr lvl="1" algn="just">
              <a:buFontTx/>
              <a:buChar char="•"/>
            </a:pPr>
            <a:endParaRPr lang="en-US" sz="1400"/>
          </a:p>
          <a:p>
            <a:pPr lvl="1" algn="just"/>
            <a:r>
              <a:rPr lang="en-US"/>
              <a:t>			</a:t>
            </a:r>
            <a:r>
              <a:rPr lang="en-US">
                <a:latin typeface="Courier New" pitchFamily="49" charset="0"/>
                <a:cs typeface="Courier New" pitchFamily="49" charset="0"/>
              </a:rPr>
              <a:t>var2 = var3</a:t>
            </a:r>
          </a:p>
        </p:txBody>
      </p:sp>
      <p:sp>
        <p:nvSpPr>
          <p:cNvPr id="34818" name="Freeform 6"/>
          <p:cNvSpPr>
            <a:spLocks/>
          </p:cNvSpPr>
          <p:nvPr/>
        </p:nvSpPr>
        <p:spPr bwMode="auto">
          <a:xfrm>
            <a:off x="4114800" y="2838450"/>
            <a:ext cx="1219200" cy="431800"/>
          </a:xfrm>
          <a:custGeom>
            <a:avLst/>
            <a:gdLst>
              <a:gd name="T0" fmla="*/ 1935480150 w 912"/>
              <a:gd name="T1" fmla="*/ 330022495 h 512"/>
              <a:gd name="T2" fmla="*/ 1324275769 w 912"/>
              <a:gd name="T3" fmla="*/ 56900613 h 512"/>
              <a:gd name="T4" fmla="*/ 611204214 w 912"/>
              <a:gd name="T5" fmla="*/ 22760579 h 512"/>
              <a:gd name="T6" fmla="*/ 101867383 w 912"/>
              <a:gd name="T7" fmla="*/ 193461541 h 512"/>
              <a:gd name="T8" fmla="*/ 0 w 912"/>
              <a:gd name="T9" fmla="*/ 364162510 h 512"/>
              <a:gd name="T10" fmla="*/ 0 60000 65536"/>
              <a:gd name="T11" fmla="*/ 0 60000 65536"/>
              <a:gd name="T12" fmla="*/ 0 60000 65536"/>
              <a:gd name="T13" fmla="*/ 0 60000 65536"/>
              <a:gd name="T14" fmla="*/ 0 60000 65536"/>
              <a:gd name="T15" fmla="*/ 0 w 912"/>
              <a:gd name="T16" fmla="*/ 0 h 512"/>
              <a:gd name="T17" fmla="*/ 912 w 912"/>
              <a:gd name="T18" fmla="*/ 512 h 512"/>
            </a:gdLst>
            <a:ahLst/>
            <a:cxnLst>
              <a:cxn ang="T10">
                <a:pos x="T0" y="T1"/>
              </a:cxn>
              <a:cxn ang="T11">
                <a:pos x="T2" y="T3"/>
              </a:cxn>
              <a:cxn ang="T12">
                <a:pos x="T4" y="T5"/>
              </a:cxn>
              <a:cxn ang="T13">
                <a:pos x="T6" y="T7"/>
              </a:cxn>
              <a:cxn ang="T14">
                <a:pos x="T8" y="T9"/>
              </a:cxn>
            </a:cxnLst>
            <a:rect l="T15" t="T16" r="T17" b="T18"/>
            <a:pathLst>
              <a:path w="912" h="512">
                <a:moveTo>
                  <a:pt x="912" y="464"/>
                </a:moveTo>
                <a:cubicBezTo>
                  <a:pt x="820" y="308"/>
                  <a:pt x="728" y="152"/>
                  <a:pt x="624" y="80"/>
                </a:cubicBezTo>
                <a:cubicBezTo>
                  <a:pt x="520" y="8"/>
                  <a:pt x="384" y="0"/>
                  <a:pt x="288" y="32"/>
                </a:cubicBezTo>
                <a:cubicBezTo>
                  <a:pt x="192" y="64"/>
                  <a:pt x="96" y="192"/>
                  <a:pt x="48" y="272"/>
                </a:cubicBezTo>
                <a:cubicBezTo>
                  <a:pt x="0" y="352"/>
                  <a:pt x="0" y="472"/>
                  <a:pt x="0" y="512"/>
                </a:cubicBezTo>
              </a:path>
            </a:pathLst>
          </a:custGeom>
          <a:noFill/>
          <a:ln w="28575" cmpd="sng">
            <a:solidFill>
              <a:srgbClr val="FF0000"/>
            </a:solidFill>
            <a:round/>
            <a:headEnd type="none" w="med" len="med"/>
            <a:tailEnd type="triangle" w="lg" len="lg"/>
          </a:ln>
        </p:spPr>
        <p:txBody>
          <a:bodyPr/>
          <a:lstStyle/>
          <a:p>
            <a:endParaRPr lang="en-US"/>
          </a:p>
        </p:txBody>
      </p:sp>
      <p:sp>
        <p:nvSpPr>
          <p:cNvPr id="34819" name="Text Box 2"/>
          <p:cNvSpPr txBox="1">
            <a:spLocks noChangeArrowheads="1"/>
          </p:cNvSpPr>
          <p:nvPr/>
        </p:nvSpPr>
        <p:spPr bwMode="auto">
          <a:xfrm>
            <a:off x="2046288" y="304800"/>
            <a:ext cx="5024437" cy="523875"/>
          </a:xfrm>
          <a:prstGeom prst="rect">
            <a:avLst/>
          </a:prstGeom>
          <a:noFill/>
          <a:ln w="9525">
            <a:noFill/>
            <a:miter lim="800000"/>
            <a:headEnd/>
            <a:tailEnd/>
          </a:ln>
        </p:spPr>
        <p:txBody>
          <a:bodyPr wrap="none">
            <a:spAutoFit/>
          </a:bodyPr>
          <a:lstStyle/>
          <a:p>
            <a:pPr algn="ctr"/>
            <a:r>
              <a:rPr lang="en-US" sz="2800" b="1"/>
              <a:t>ASSIGNMENT:  VARIABLES</a:t>
            </a:r>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Rectangle 5"/>
          <p:cNvSpPr>
            <a:spLocks noChangeArrowheads="1"/>
          </p:cNvSpPr>
          <p:nvPr/>
        </p:nvSpPr>
        <p:spPr bwMode="auto">
          <a:xfrm>
            <a:off x="838200" y="1323975"/>
            <a:ext cx="7467600" cy="4524375"/>
          </a:xfrm>
          <a:prstGeom prst="rect">
            <a:avLst/>
          </a:prstGeom>
          <a:noFill/>
          <a:ln w="9525">
            <a:noFill/>
            <a:miter lim="800000"/>
            <a:headEnd/>
            <a:tailEnd/>
          </a:ln>
        </p:spPr>
        <p:txBody>
          <a:bodyPr>
            <a:spAutoFit/>
          </a:bodyPr>
          <a:lstStyle/>
          <a:p>
            <a:r>
              <a:rPr lang="en-US" b="1"/>
              <a:t>IF STATEMENT Syntax #3 ILLUSTRATIONS 1 &amp;</a:t>
            </a:r>
            <a:r>
              <a:rPr lang="en-US"/>
              <a:t> </a:t>
            </a:r>
            <a:r>
              <a:rPr lang="en-US" b="1"/>
              <a:t>2</a:t>
            </a:r>
          </a:p>
          <a:p>
            <a:endParaRPr lang="en-US"/>
          </a:p>
          <a:p>
            <a:endParaRPr lang="en-US"/>
          </a:p>
          <a:p>
            <a:pPr algn="just"/>
            <a:r>
              <a:rPr lang="en-US"/>
              <a:t>The purpose of ILLUSTRATIONS 1 &amp; 2 was to demonstrate to you that by using Syntax #3 (and also Syntax #1 and #2), it is possible to build up some very complex program capability!  The ability of a program to evaluate conditionals and then select from a (possibly) wide range of available processing options – based on the outcome of the conditional evaluation – is what’s enabled by the IF statement and its variations.</a:t>
            </a: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Rectangle 5"/>
          <p:cNvSpPr>
            <a:spLocks noChangeArrowheads="1"/>
          </p:cNvSpPr>
          <p:nvPr/>
        </p:nvSpPr>
        <p:spPr bwMode="auto">
          <a:xfrm>
            <a:off x="1143000" y="1143000"/>
            <a:ext cx="7391400" cy="5078413"/>
          </a:xfrm>
          <a:prstGeom prst="rect">
            <a:avLst/>
          </a:prstGeom>
          <a:noFill/>
          <a:ln w="9525">
            <a:noFill/>
            <a:miter lim="800000"/>
            <a:headEnd/>
            <a:tailEnd/>
          </a:ln>
        </p:spPr>
        <p:txBody>
          <a:bodyPr>
            <a:spAutoFit/>
          </a:bodyPr>
          <a:lstStyle/>
          <a:p>
            <a:r>
              <a:rPr lang="en-US" b="1"/>
              <a:t>Example 37</a:t>
            </a:r>
            <a:r>
              <a:rPr lang="en-US"/>
              <a:t>:</a:t>
            </a:r>
            <a:endParaRPr lang="en-US" sz="2000">
              <a:latin typeface="Courier New" pitchFamily="49" charset="0"/>
              <a:cs typeface="Courier New" pitchFamily="49" charset="0"/>
            </a:endParaRPr>
          </a:p>
          <a:p>
            <a:r>
              <a:rPr lang="en-US" sz="2000">
                <a:latin typeface="Courier New" pitchFamily="49" charset="0"/>
                <a:cs typeface="Courier New" pitchFamily="49" charset="0"/>
              </a:rPr>
              <a:t>		  a = 0;</a:t>
            </a:r>
          </a:p>
          <a:p>
            <a:r>
              <a:rPr lang="en-US" sz="2000">
                <a:latin typeface="Courier New" pitchFamily="49" charset="0"/>
                <a:cs typeface="Courier New" pitchFamily="49" charset="0"/>
              </a:rPr>
              <a:t>		  c = 0;</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if</a:t>
            </a:r>
            <a:r>
              <a:rPr lang="en-US" sz="2000">
                <a:latin typeface="Courier New" pitchFamily="49" charset="0"/>
                <a:cs typeface="Courier New" pitchFamily="49" charset="0"/>
              </a:rPr>
              <a:t>(m &lt;= n)</a:t>
            </a:r>
          </a:p>
          <a:p>
            <a:r>
              <a:rPr lang="en-US" sz="2000">
                <a:latin typeface="Courier New" pitchFamily="49" charset="0"/>
                <a:cs typeface="Courier New" pitchFamily="49" charset="0"/>
              </a:rPr>
              <a:t>	                 c = c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if</a:t>
            </a:r>
            <a:r>
              <a:rPr lang="en-US" sz="2000">
                <a:latin typeface="Courier New" pitchFamily="49" charset="0"/>
                <a:cs typeface="Courier New" pitchFamily="49" charset="0"/>
              </a:rPr>
              <a:t>(c &gt; a)</a:t>
            </a:r>
          </a:p>
          <a:p>
            <a:r>
              <a:rPr lang="en-US" sz="2000">
                <a:latin typeface="Courier New" pitchFamily="49" charset="0"/>
                <a:cs typeface="Courier New" pitchFamily="49" charset="0"/>
              </a:rPr>
              <a:t>	                 a = a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a</a:t>
            </a:r>
          </a:p>
          <a:p>
            <a:endParaRPr lang="en-US" sz="2000" b="1">
              <a:solidFill>
                <a:srgbClr val="0066FF"/>
              </a:solidFill>
              <a:latin typeface="Courier New" pitchFamily="49" charset="0"/>
              <a:cs typeface="Courier New" pitchFamily="49" charset="0"/>
            </a:endParaRPr>
          </a:p>
          <a:p>
            <a:r>
              <a:rPr lang="en-US" sz="2000" b="1"/>
              <a:t>Question</a:t>
            </a:r>
            <a:r>
              <a:rPr lang="en-US" sz="2000"/>
              <a:t>:  What final value of  </a:t>
            </a:r>
            <a:r>
              <a:rPr lang="en-US" sz="2000">
                <a:latin typeface="Courier New" pitchFamily="49" charset="0"/>
                <a:cs typeface="Courier New" pitchFamily="49" charset="0"/>
              </a:rPr>
              <a:t>a</a:t>
            </a:r>
            <a:r>
              <a:rPr lang="en-US" sz="2000"/>
              <a:t>  is printed out?</a:t>
            </a:r>
          </a:p>
        </p:txBody>
      </p:sp>
      <p:sp>
        <p:nvSpPr>
          <p:cNvPr id="253954" name="TextBox 5"/>
          <p:cNvSpPr txBox="1">
            <a:spLocks noChangeArrowheads="1"/>
          </p:cNvSpPr>
          <p:nvPr/>
        </p:nvSpPr>
        <p:spPr bwMode="auto">
          <a:xfrm rot="-2228201">
            <a:off x="774700" y="3286125"/>
            <a:ext cx="2257425" cy="461963"/>
          </a:xfrm>
          <a:prstGeom prst="rect">
            <a:avLst/>
          </a:prstGeom>
          <a:noFill/>
          <a:ln w="9525">
            <a:noFill/>
            <a:miter lim="800000"/>
            <a:headEnd/>
            <a:tailEnd/>
          </a:ln>
        </p:spPr>
        <p:txBody>
          <a:bodyPr>
            <a:spAutoFit/>
          </a:bodyPr>
          <a:lstStyle/>
          <a:p>
            <a:pPr algn="ctr"/>
            <a:r>
              <a:rPr lang="en-US" b="1">
                <a:solidFill>
                  <a:srgbClr val="FF0000"/>
                </a:solidFill>
              </a:rPr>
              <a:t>TRICKY!!</a:t>
            </a:r>
          </a:p>
        </p:txBody>
      </p:sp>
      <p:sp>
        <p:nvSpPr>
          <p:cNvPr id="253955" name="Text Box 2"/>
          <p:cNvSpPr txBox="1">
            <a:spLocks noChangeArrowheads="1"/>
          </p:cNvSpPr>
          <p:nvPr/>
        </p:nvSpPr>
        <p:spPr bwMode="auto">
          <a:xfrm>
            <a:off x="1816100" y="304800"/>
            <a:ext cx="5499100" cy="523875"/>
          </a:xfrm>
          <a:prstGeom prst="rect">
            <a:avLst/>
          </a:prstGeom>
          <a:noFill/>
          <a:ln w="9525">
            <a:noFill/>
            <a:miter lim="800000"/>
            <a:headEnd/>
            <a:tailEnd/>
          </a:ln>
        </p:spPr>
        <p:txBody>
          <a:bodyPr wrap="none">
            <a:spAutoFit/>
          </a:bodyPr>
          <a:lstStyle/>
          <a:p>
            <a:pPr algn="ctr"/>
            <a:r>
              <a:rPr lang="en-US" sz="2800" b="1"/>
              <a:t>IF STATEMENTS (Conditionals)</a:t>
            </a:r>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Rectangle 5"/>
          <p:cNvSpPr>
            <a:spLocks noChangeArrowheads="1"/>
          </p:cNvSpPr>
          <p:nvPr/>
        </p:nvSpPr>
        <p:spPr bwMode="auto">
          <a:xfrm>
            <a:off x="1143000" y="1143000"/>
            <a:ext cx="7391400" cy="5078413"/>
          </a:xfrm>
          <a:prstGeom prst="rect">
            <a:avLst/>
          </a:prstGeom>
          <a:noFill/>
          <a:ln w="9525">
            <a:noFill/>
            <a:miter lim="800000"/>
            <a:headEnd/>
            <a:tailEnd/>
          </a:ln>
        </p:spPr>
        <p:txBody>
          <a:bodyPr>
            <a:spAutoFit/>
          </a:bodyPr>
          <a:lstStyle/>
          <a:p>
            <a:r>
              <a:rPr lang="en-US" b="1"/>
              <a:t>Example 37</a:t>
            </a:r>
            <a:r>
              <a:rPr lang="en-US"/>
              <a:t>:</a:t>
            </a:r>
            <a:endParaRPr lang="en-US" sz="2000">
              <a:latin typeface="Courier New" pitchFamily="49" charset="0"/>
              <a:cs typeface="Courier New" pitchFamily="49" charset="0"/>
            </a:endParaRPr>
          </a:p>
          <a:p>
            <a:r>
              <a:rPr lang="en-US" sz="2000">
                <a:latin typeface="Courier New" pitchFamily="49" charset="0"/>
                <a:cs typeface="Courier New" pitchFamily="49" charset="0"/>
              </a:rPr>
              <a:t>		  a = 0;</a:t>
            </a:r>
          </a:p>
          <a:p>
            <a:r>
              <a:rPr lang="en-US" sz="2000">
                <a:latin typeface="Courier New" pitchFamily="49" charset="0"/>
                <a:cs typeface="Courier New" pitchFamily="49" charset="0"/>
              </a:rPr>
              <a:t>		  c = 0;</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if</a:t>
            </a:r>
            <a:r>
              <a:rPr lang="en-US" sz="2000">
                <a:latin typeface="Courier New" pitchFamily="49" charset="0"/>
                <a:cs typeface="Courier New" pitchFamily="49" charset="0"/>
              </a:rPr>
              <a:t>(m &lt;= n)</a:t>
            </a:r>
          </a:p>
          <a:p>
            <a:r>
              <a:rPr lang="en-US" sz="2000">
                <a:latin typeface="Courier New" pitchFamily="49" charset="0"/>
                <a:cs typeface="Courier New" pitchFamily="49" charset="0"/>
              </a:rPr>
              <a:t>	                 c = c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if</a:t>
            </a:r>
            <a:r>
              <a:rPr lang="en-US" sz="2000">
                <a:latin typeface="Courier New" pitchFamily="49" charset="0"/>
                <a:cs typeface="Courier New" pitchFamily="49" charset="0"/>
              </a:rPr>
              <a:t>(c &gt; a)</a:t>
            </a:r>
          </a:p>
          <a:p>
            <a:r>
              <a:rPr lang="en-US" sz="2000">
                <a:latin typeface="Courier New" pitchFamily="49" charset="0"/>
                <a:cs typeface="Courier New" pitchFamily="49" charset="0"/>
              </a:rPr>
              <a:t>	                 a = a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a</a:t>
            </a:r>
          </a:p>
          <a:p>
            <a:endParaRPr lang="en-US" sz="2000" b="1">
              <a:solidFill>
                <a:srgbClr val="0066FF"/>
              </a:solidFill>
              <a:latin typeface="Courier New" pitchFamily="49" charset="0"/>
              <a:cs typeface="Courier New" pitchFamily="49" charset="0"/>
            </a:endParaRPr>
          </a:p>
          <a:p>
            <a:r>
              <a:rPr lang="en-US" sz="2000" b="1"/>
              <a:t>Question</a:t>
            </a:r>
            <a:r>
              <a:rPr lang="en-US" sz="2000"/>
              <a:t>:  What final value of  </a:t>
            </a:r>
            <a:r>
              <a:rPr lang="en-US" sz="2000">
                <a:latin typeface="Courier New" pitchFamily="49" charset="0"/>
                <a:cs typeface="Courier New" pitchFamily="49" charset="0"/>
              </a:rPr>
              <a:t>a</a:t>
            </a:r>
            <a:r>
              <a:rPr lang="en-US" sz="2000"/>
              <a:t>  is printed out?</a:t>
            </a:r>
          </a:p>
        </p:txBody>
      </p:sp>
      <p:sp>
        <p:nvSpPr>
          <p:cNvPr id="254978" name="TextBox 3"/>
          <p:cNvSpPr txBox="1">
            <a:spLocks noChangeArrowheads="1"/>
          </p:cNvSpPr>
          <p:nvPr/>
        </p:nvSpPr>
        <p:spPr bwMode="auto">
          <a:xfrm>
            <a:off x="7467600" y="5741988"/>
            <a:ext cx="954088" cy="400050"/>
          </a:xfrm>
          <a:prstGeom prst="rect">
            <a:avLst/>
          </a:prstGeom>
          <a:noFill/>
          <a:ln w="9525">
            <a:noFill/>
            <a:miter lim="800000"/>
            <a:headEnd/>
            <a:tailEnd/>
          </a:ln>
        </p:spPr>
        <p:txBody>
          <a:bodyPr wrap="none">
            <a:spAutoFit/>
          </a:bodyPr>
          <a:lstStyle/>
          <a:p>
            <a:pPr algn="ctr"/>
            <a:r>
              <a:rPr lang="en-US" sz="2000" b="1">
                <a:solidFill>
                  <a:srgbClr val="FF0000"/>
                </a:solidFill>
                <a:latin typeface="Courier New" pitchFamily="49" charset="0"/>
                <a:cs typeface="Courier New" pitchFamily="49" charset="0"/>
              </a:rPr>
              <a:t>a = 6</a:t>
            </a:r>
          </a:p>
        </p:txBody>
      </p:sp>
      <p:sp>
        <p:nvSpPr>
          <p:cNvPr id="254979" name="TextBox 4"/>
          <p:cNvSpPr txBox="1">
            <a:spLocks noChangeArrowheads="1"/>
          </p:cNvSpPr>
          <p:nvPr/>
        </p:nvSpPr>
        <p:spPr bwMode="auto">
          <a:xfrm rot="-2228201">
            <a:off x="774700" y="3286125"/>
            <a:ext cx="2257425" cy="461963"/>
          </a:xfrm>
          <a:prstGeom prst="rect">
            <a:avLst/>
          </a:prstGeom>
          <a:noFill/>
          <a:ln w="9525">
            <a:noFill/>
            <a:miter lim="800000"/>
            <a:headEnd/>
            <a:tailEnd/>
          </a:ln>
        </p:spPr>
        <p:txBody>
          <a:bodyPr>
            <a:spAutoFit/>
          </a:bodyPr>
          <a:lstStyle/>
          <a:p>
            <a:pPr algn="ctr"/>
            <a:r>
              <a:rPr lang="en-US" b="1">
                <a:solidFill>
                  <a:srgbClr val="FF0000"/>
                </a:solidFill>
              </a:rPr>
              <a:t>TRICKY!!</a:t>
            </a:r>
          </a:p>
        </p:txBody>
      </p:sp>
      <p:sp>
        <p:nvSpPr>
          <p:cNvPr id="254980" name="Text Box 2"/>
          <p:cNvSpPr txBox="1">
            <a:spLocks noChangeArrowheads="1"/>
          </p:cNvSpPr>
          <p:nvPr/>
        </p:nvSpPr>
        <p:spPr bwMode="auto">
          <a:xfrm>
            <a:off x="1816100" y="304800"/>
            <a:ext cx="5499100" cy="523875"/>
          </a:xfrm>
          <a:prstGeom prst="rect">
            <a:avLst/>
          </a:prstGeom>
          <a:noFill/>
          <a:ln w="9525">
            <a:noFill/>
            <a:miter lim="800000"/>
            <a:headEnd/>
            <a:tailEnd/>
          </a:ln>
        </p:spPr>
        <p:txBody>
          <a:bodyPr wrap="none">
            <a:spAutoFit/>
          </a:bodyPr>
          <a:lstStyle/>
          <a:p>
            <a:pPr algn="ctr"/>
            <a:r>
              <a:rPr lang="en-US" sz="2800" b="1"/>
              <a:t>IF STATEMENTS (Conditionals)</a:t>
            </a: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Rectangle 5"/>
          <p:cNvSpPr>
            <a:spLocks noChangeArrowheads="1"/>
          </p:cNvSpPr>
          <p:nvPr/>
        </p:nvSpPr>
        <p:spPr bwMode="auto">
          <a:xfrm>
            <a:off x="1143000" y="1143000"/>
            <a:ext cx="7391400" cy="5078413"/>
          </a:xfrm>
          <a:prstGeom prst="rect">
            <a:avLst/>
          </a:prstGeom>
          <a:noFill/>
          <a:ln w="9525">
            <a:noFill/>
            <a:miter lim="800000"/>
            <a:headEnd/>
            <a:tailEnd/>
          </a:ln>
        </p:spPr>
        <p:txBody>
          <a:bodyPr>
            <a:spAutoFit/>
          </a:bodyPr>
          <a:lstStyle/>
          <a:p>
            <a:r>
              <a:rPr lang="en-US" b="1"/>
              <a:t>Example 38</a:t>
            </a:r>
            <a:r>
              <a:rPr lang="en-US"/>
              <a:t>:</a:t>
            </a:r>
            <a:endParaRPr lang="en-US" sz="2000">
              <a:latin typeface="Courier New" pitchFamily="49" charset="0"/>
              <a:cs typeface="Courier New" pitchFamily="49" charset="0"/>
            </a:endParaRPr>
          </a:p>
          <a:p>
            <a:r>
              <a:rPr lang="en-US" sz="2000">
                <a:latin typeface="Courier New" pitchFamily="49" charset="0"/>
                <a:cs typeface="Courier New" pitchFamily="49" charset="0"/>
              </a:rPr>
              <a:t>		  a = 0;</a:t>
            </a:r>
          </a:p>
          <a:p>
            <a:r>
              <a:rPr lang="en-US" sz="2000">
                <a:latin typeface="Courier New" pitchFamily="49" charset="0"/>
                <a:cs typeface="Courier New" pitchFamily="49" charset="0"/>
              </a:rPr>
              <a:t>		  c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if</a:t>
            </a:r>
            <a:r>
              <a:rPr lang="en-US" sz="2000">
                <a:latin typeface="Courier New" pitchFamily="49" charset="0"/>
                <a:cs typeface="Courier New" pitchFamily="49" charset="0"/>
              </a:rPr>
              <a:t>(m &lt;= n &amp;&amp; c ~= a)</a:t>
            </a:r>
          </a:p>
          <a:p>
            <a:r>
              <a:rPr lang="en-US" sz="2000">
                <a:latin typeface="Courier New" pitchFamily="49" charset="0"/>
                <a:cs typeface="Courier New" pitchFamily="49" charset="0"/>
              </a:rPr>
              <a:t>	                 c = c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if</a:t>
            </a:r>
            <a:r>
              <a:rPr lang="en-US" sz="2000">
                <a:latin typeface="Courier New" pitchFamily="49" charset="0"/>
                <a:cs typeface="Courier New" pitchFamily="49" charset="0"/>
              </a:rPr>
              <a:t>(c &gt; a^2)</a:t>
            </a:r>
          </a:p>
          <a:p>
            <a:r>
              <a:rPr lang="en-US" sz="2000">
                <a:latin typeface="Courier New" pitchFamily="49" charset="0"/>
                <a:cs typeface="Courier New" pitchFamily="49" charset="0"/>
              </a:rPr>
              <a:t>	                 a = a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a</a:t>
            </a:r>
          </a:p>
          <a:p>
            <a:endParaRPr lang="en-US" sz="2000" b="1">
              <a:solidFill>
                <a:srgbClr val="0066FF"/>
              </a:solidFill>
              <a:latin typeface="Courier New" pitchFamily="49" charset="0"/>
              <a:cs typeface="Courier New" pitchFamily="49" charset="0"/>
            </a:endParaRPr>
          </a:p>
          <a:p>
            <a:r>
              <a:rPr lang="en-US" sz="2000" b="1"/>
              <a:t>Question</a:t>
            </a:r>
            <a:r>
              <a:rPr lang="en-US" sz="2000"/>
              <a:t>:  What final value of  </a:t>
            </a:r>
            <a:r>
              <a:rPr lang="en-US" sz="2000">
                <a:latin typeface="Courier New" pitchFamily="49" charset="0"/>
                <a:cs typeface="Courier New" pitchFamily="49" charset="0"/>
              </a:rPr>
              <a:t>a</a:t>
            </a:r>
            <a:r>
              <a:rPr lang="en-US" sz="2000"/>
              <a:t>  is printed out?</a:t>
            </a:r>
          </a:p>
        </p:txBody>
      </p:sp>
      <p:sp>
        <p:nvSpPr>
          <p:cNvPr id="256002" name="TextBox 3"/>
          <p:cNvSpPr txBox="1">
            <a:spLocks noChangeArrowheads="1"/>
          </p:cNvSpPr>
          <p:nvPr/>
        </p:nvSpPr>
        <p:spPr bwMode="auto">
          <a:xfrm>
            <a:off x="7467600" y="5741988"/>
            <a:ext cx="954088" cy="400050"/>
          </a:xfrm>
          <a:prstGeom prst="rect">
            <a:avLst/>
          </a:prstGeom>
          <a:noFill/>
          <a:ln w="9525">
            <a:noFill/>
            <a:miter lim="800000"/>
            <a:headEnd/>
            <a:tailEnd/>
          </a:ln>
        </p:spPr>
        <p:txBody>
          <a:bodyPr wrap="none">
            <a:spAutoFit/>
          </a:bodyPr>
          <a:lstStyle/>
          <a:p>
            <a:pPr algn="ctr"/>
            <a:r>
              <a:rPr lang="en-US" sz="2000" b="1">
                <a:solidFill>
                  <a:srgbClr val="FF0000"/>
                </a:solidFill>
                <a:latin typeface="Courier New" pitchFamily="49" charset="0"/>
                <a:cs typeface="Courier New" pitchFamily="49" charset="0"/>
              </a:rPr>
              <a:t>a = 6</a:t>
            </a:r>
          </a:p>
        </p:txBody>
      </p:sp>
      <p:sp>
        <p:nvSpPr>
          <p:cNvPr id="256003" name="TextBox 4"/>
          <p:cNvSpPr txBox="1">
            <a:spLocks noChangeArrowheads="1"/>
          </p:cNvSpPr>
          <p:nvPr/>
        </p:nvSpPr>
        <p:spPr bwMode="auto">
          <a:xfrm rot="-2228201">
            <a:off x="774700" y="3101975"/>
            <a:ext cx="2257425" cy="830263"/>
          </a:xfrm>
          <a:prstGeom prst="rect">
            <a:avLst/>
          </a:prstGeom>
          <a:noFill/>
          <a:ln w="9525">
            <a:noFill/>
            <a:miter lim="800000"/>
            <a:headEnd/>
            <a:tailEnd/>
          </a:ln>
        </p:spPr>
        <p:txBody>
          <a:bodyPr>
            <a:spAutoFit/>
          </a:bodyPr>
          <a:lstStyle/>
          <a:p>
            <a:pPr algn="ctr"/>
            <a:r>
              <a:rPr lang="en-US" b="1">
                <a:solidFill>
                  <a:srgbClr val="FF0000"/>
                </a:solidFill>
              </a:rPr>
              <a:t>VERY</a:t>
            </a:r>
          </a:p>
          <a:p>
            <a:pPr algn="ctr"/>
            <a:r>
              <a:rPr lang="en-US" b="1">
                <a:solidFill>
                  <a:srgbClr val="FF0000"/>
                </a:solidFill>
              </a:rPr>
              <a:t>TRICKY!!</a:t>
            </a:r>
          </a:p>
        </p:txBody>
      </p:sp>
      <p:sp>
        <p:nvSpPr>
          <p:cNvPr id="256004" name="Text Box 2"/>
          <p:cNvSpPr txBox="1">
            <a:spLocks noChangeArrowheads="1"/>
          </p:cNvSpPr>
          <p:nvPr/>
        </p:nvSpPr>
        <p:spPr bwMode="auto">
          <a:xfrm>
            <a:off x="1816100" y="304800"/>
            <a:ext cx="5499100" cy="523875"/>
          </a:xfrm>
          <a:prstGeom prst="rect">
            <a:avLst/>
          </a:prstGeom>
          <a:noFill/>
          <a:ln w="9525">
            <a:noFill/>
            <a:miter lim="800000"/>
            <a:headEnd/>
            <a:tailEnd/>
          </a:ln>
        </p:spPr>
        <p:txBody>
          <a:bodyPr wrap="none">
            <a:spAutoFit/>
          </a:bodyPr>
          <a:lstStyle/>
          <a:p>
            <a:pPr algn="ctr"/>
            <a:r>
              <a:rPr lang="en-US" sz="2800" b="1"/>
              <a:t>IF STATEMENTS (Conditionals)</a:t>
            </a:r>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Rectangle 5"/>
          <p:cNvSpPr>
            <a:spLocks noChangeArrowheads="1"/>
          </p:cNvSpPr>
          <p:nvPr/>
        </p:nvSpPr>
        <p:spPr bwMode="auto">
          <a:xfrm>
            <a:off x="1143000" y="1143000"/>
            <a:ext cx="7391400" cy="5078413"/>
          </a:xfrm>
          <a:prstGeom prst="rect">
            <a:avLst/>
          </a:prstGeom>
          <a:noFill/>
          <a:ln w="9525">
            <a:noFill/>
            <a:miter lim="800000"/>
            <a:headEnd/>
            <a:tailEnd/>
          </a:ln>
        </p:spPr>
        <p:txBody>
          <a:bodyPr>
            <a:spAutoFit/>
          </a:bodyPr>
          <a:lstStyle/>
          <a:p>
            <a:r>
              <a:rPr lang="en-US" b="1"/>
              <a:t>Example 38</a:t>
            </a:r>
            <a:r>
              <a:rPr lang="en-US"/>
              <a:t>:</a:t>
            </a:r>
            <a:endParaRPr lang="en-US" sz="2000">
              <a:latin typeface="Courier New" pitchFamily="49" charset="0"/>
              <a:cs typeface="Courier New" pitchFamily="49" charset="0"/>
            </a:endParaRPr>
          </a:p>
          <a:p>
            <a:r>
              <a:rPr lang="en-US" sz="2000">
                <a:latin typeface="Courier New" pitchFamily="49" charset="0"/>
                <a:cs typeface="Courier New" pitchFamily="49" charset="0"/>
              </a:rPr>
              <a:t>		  a = 0;</a:t>
            </a:r>
          </a:p>
          <a:p>
            <a:r>
              <a:rPr lang="en-US" sz="2000">
                <a:latin typeface="Courier New" pitchFamily="49" charset="0"/>
                <a:cs typeface="Courier New" pitchFamily="49" charset="0"/>
              </a:rPr>
              <a:t>		  c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m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for</a:t>
            </a:r>
            <a:r>
              <a:rPr lang="en-US" sz="2000">
                <a:latin typeface="Courier New" pitchFamily="49" charset="0"/>
                <a:cs typeface="Courier New" pitchFamily="49" charset="0"/>
              </a:rPr>
              <a:t> n = 1:3</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if</a:t>
            </a:r>
            <a:r>
              <a:rPr lang="en-US" sz="2000">
                <a:latin typeface="Courier New" pitchFamily="49" charset="0"/>
                <a:cs typeface="Courier New" pitchFamily="49" charset="0"/>
              </a:rPr>
              <a:t>(m &lt;= n &amp;&amp; c ~= a)</a:t>
            </a:r>
          </a:p>
          <a:p>
            <a:r>
              <a:rPr lang="en-US" sz="2000">
                <a:latin typeface="Courier New" pitchFamily="49" charset="0"/>
                <a:cs typeface="Courier New" pitchFamily="49" charset="0"/>
              </a:rPr>
              <a:t>	                 c = c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if</a:t>
            </a:r>
            <a:r>
              <a:rPr lang="en-US" sz="2000">
                <a:latin typeface="Courier New" pitchFamily="49" charset="0"/>
                <a:cs typeface="Courier New" pitchFamily="49" charset="0"/>
              </a:rPr>
              <a:t>(c &gt; a^2)</a:t>
            </a:r>
          </a:p>
          <a:p>
            <a:r>
              <a:rPr lang="en-US" sz="2000">
                <a:latin typeface="Courier New" pitchFamily="49" charset="0"/>
                <a:cs typeface="Courier New" pitchFamily="49" charset="0"/>
              </a:rPr>
              <a:t>	                 a = a + 1;</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		     </a:t>
            </a:r>
            <a:r>
              <a:rPr lang="en-US" sz="2000" b="1">
                <a:solidFill>
                  <a:srgbClr val="0066FF"/>
                </a:solidFill>
                <a:latin typeface="Courier New" pitchFamily="49" charset="0"/>
                <a:cs typeface="Courier New" pitchFamily="49" charset="0"/>
              </a:rPr>
              <a:t>end</a:t>
            </a:r>
          </a:p>
          <a:p>
            <a:r>
              <a:rPr lang="en-US" sz="2000" b="1">
                <a:solidFill>
                  <a:srgbClr val="0066FF"/>
                </a:solidFill>
                <a:latin typeface="Courier New" pitchFamily="49" charset="0"/>
                <a:cs typeface="Courier New" pitchFamily="49" charset="0"/>
              </a:rPr>
              <a:t>		  end</a:t>
            </a:r>
          </a:p>
          <a:p>
            <a:r>
              <a:rPr lang="en-US" sz="2000" b="1">
                <a:solidFill>
                  <a:srgbClr val="0066FF"/>
                </a:solidFill>
                <a:latin typeface="Courier New" pitchFamily="49" charset="0"/>
                <a:cs typeface="Courier New" pitchFamily="49" charset="0"/>
              </a:rPr>
              <a:t>		  </a:t>
            </a:r>
            <a:r>
              <a:rPr lang="en-US" sz="2000">
                <a:latin typeface="Courier New" pitchFamily="49" charset="0"/>
                <a:cs typeface="Courier New" pitchFamily="49" charset="0"/>
              </a:rPr>
              <a:t>a</a:t>
            </a:r>
          </a:p>
          <a:p>
            <a:endParaRPr lang="en-US" sz="2000" b="1">
              <a:solidFill>
                <a:srgbClr val="0066FF"/>
              </a:solidFill>
              <a:latin typeface="Courier New" pitchFamily="49" charset="0"/>
              <a:cs typeface="Courier New" pitchFamily="49" charset="0"/>
            </a:endParaRPr>
          </a:p>
          <a:p>
            <a:r>
              <a:rPr lang="en-US" sz="2000" b="1"/>
              <a:t>Question</a:t>
            </a:r>
            <a:r>
              <a:rPr lang="en-US" sz="2000"/>
              <a:t>:  What final value of  </a:t>
            </a:r>
            <a:r>
              <a:rPr lang="en-US" sz="2000">
                <a:latin typeface="Courier New" pitchFamily="49" charset="0"/>
                <a:cs typeface="Courier New" pitchFamily="49" charset="0"/>
              </a:rPr>
              <a:t>a</a:t>
            </a:r>
            <a:r>
              <a:rPr lang="en-US" sz="2000"/>
              <a:t>  is printed out?</a:t>
            </a:r>
          </a:p>
        </p:txBody>
      </p:sp>
      <p:sp>
        <p:nvSpPr>
          <p:cNvPr id="257026" name="TextBox 3"/>
          <p:cNvSpPr txBox="1">
            <a:spLocks noChangeArrowheads="1"/>
          </p:cNvSpPr>
          <p:nvPr/>
        </p:nvSpPr>
        <p:spPr bwMode="auto">
          <a:xfrm>
            <a:off x="6858000" y="5791200"/>
            <a:ext cx="954088" cy="400050"/>
          </a:xfrm>
          <a:prstGeom prst="rect">
            <a:avLst/>
          </a:prstGeom>
          <a:noFill/>
          <a:ln w="9525">
            <a:noFill/>
            <a:miter lim="800000"/>
            <a:headEnd/>
            <a:tailEnd/>
          </a:ln>
        </p:spPr>
        <p:txBody>
          <a:bodyPr wrap="none">
            <a:spAutoFit/>
          </a:bodyPr>
          <a:lstStyle/>
          <a:p>
            <a:pPr algn="ctr"/>
            <a:r>
              <a:rPr lang="en-US" sz="2000" b="1">
                <a:solidFill>
                  <a:srgbClr val="FF0000"/>
                </a:solidFill>
                <a:latin typeface="Courier New" pitchFamily="49" charset="0"/>
                <a:cs typeface="Courier New" pitchFamily="49" charset="0"/>
              </a:rPr>
              <a:t>a = 3</a:t>
            </a:r>
          </a:p>
        </p:txBody>
      </p:sp>
      <p:sp>
        <p:nvSpPr>
          <p:cNvPr id="257027" name="TextBox 5"/>
          <p:cNvSpPr txBox="1">
            <a:spLocks noChangeArrowheads="1"/>
          </p:cNvSpPr>
          <p:nvPr/>
        </p:nvSpPr>
        <p:spPr bwMode="auto">
          <a:xfrm rot="-2228201">
            <a:off x="774700" y="3101975"/>
            <a:ext cx="2257425" cy="830263"/>
          </a:xfrm>
          <a:prstGeom prst="rect">
            <a:avLst/>
          </a:prstGeom>
          <a:noFill/>
          <a:ln w="9525">
            <a:noFill/>
            <a:miter lim="800000"/>
            <a:headEnd/>
            <a:tailEnd/>
          </a:ln>
        </p:spPr>
        <p:txBody>
          <a:bodyPr>
            <a:spAutoFit/>
          </a:bodyPr>
          <a:lstStyle/>
          <a:p>
            <a:pPr algn="ctr"/>
            <a:r>
              <a:rPr lang="en-US" b="1">
                <a:solidFill>
                  <a:srgbClr val="FF0000"/>
                </a:solidFill>
              </a:rPr>
              <a:t>VERY</a:t>
            </a:r>
          </a:p>
          <a:p>
            <a:pPr algn="ctr"/>
            <a:r>
              <a:rPr lang="en-US" b="1">
                <a:solidFill>
                  <a:srgbClr val="FF0000"/>
                </a:solidFill>
              </a:rPr>
              <a:t>TRICKY!!</a:t>
            </a:r>
          </a:p>
        </p:txBody>
      </p:sp>
      <p:sp>
        <p:nvSpPr>
          <p:cNvPr id="257028" name="Text Box 2"/>
          <p:cNvSpPr txBox="1">
            <a:spLocks noChangeArrowheads="1"/>
          </p:cNvSpPr>
          <p:nvPr/>
        </p:nvSpPr>
        <p:spPr bwMode="auto">
          <a:xfrm>
            <a:off x="1816100" y="304800"/>
            <a:ext cx="5499100" cy="523875"/>
          </a:xfrm>
          <a:prstGeom prst="rect">
            <a:avLst/>
          </a:prstGeom>
          <a:noFill/>
          <a:ln w="9525">
            <a:noFill/>
            <a:miter lim="800000"/>
            <a:headEnd/>
            <a:tailEnd/>
          </a:ln>
        </p:spPr>
        <p:txBody>
          <a:bodyPr wrap="none">
            <a:spAutoFit/>
          </a:bodyPr>
          <a:lstStyle/>
          <a:p>
            <a:pPr algn="ctr"/>
            <a:r>
              <a:rPr lang="en-US" sz="2800" b="1"/>
              <a:t>IF STATEMENTS (Conditionals)</a:t>
            </a:r>
          </a:p>
        </p:txBody>
      </p:sp>
      <p:sp>
        <p:nvSpPr>
          <p:cNvPr id="8" name="5-Point Star 7"/>
          <p:cNvSpPr/>
          <p:nvPr/>
        </p:nvSpPr>
        <p:spPr>
          <a:xfrm>
            <a:off x="7924800" y="5791200"/>
            <a:ext cx="990600" cy="9144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Text Box 2"/>
          <p:cNvSpPr txBox="1">
            <a:spLocks noChangeArrowheads="1"/>
          </p:cNvSpPr>
          <p:nvPr/>
        </p:nvSpPr>
        <p:spPr bwMode="auto">
          <a:xfrm>
            <a:off x="2706688" y="2709863"/>
            <a:ext cx="3716337" cy="1385887"/>
          </a:xfrm>
          <a:prstGeom prst="rect">
            <a:avLst/>
          </a:prstGeom>
          <a:noFill/>
          <a:ln w="9525">
            <a:noFill/>
            <a:miter lim="800000"/>
            <a:headEnd/>
            <a:tailEnd/>
          </a:ln>
        </p:spPr>
        <p:txBody>
          <a:bodyPr wrap="none">
            <a:spAutoFit/>
          </a:bodyPr>
          <a:lstStyle/>
          <a:p>
            <a:pPr algn="ctr"/>
            <a:r>
              <a:rPr lang="en-US" sz="2800" b="1"/>
              <a:t>CHAPTER 11</a:t>
            </a:r>
          </a:p>
          <a:p>
            <a:pPr algn="ctr"/>
            <a:endParaRPr lang="en-US" sz="2800" b="1"/>
          </a:p>
          <a:p>
            <a:pPr algn="ctr"/>
            <a:r>
              <a:rPr lang="en-US" sz="2800" b="1"/>
              <a:t>RANDOM NUMBERS</a:t>
            </a:r>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Text Box 2"/>
          <p:cNvSpPr txBox="1">
            <a:spLocks noChangeArrowheads="1"/>
          </p:cNvSpPr>
          <p:nvPr/>
        </p:nvSpPr>
        <p:spPr bwMode="auto">
          <a:xfrm>
            <a:off x="1476375" y="304800"/>
            <a:ext cx="6184900" cy="523875"/>
          </a:xfrm>
          <a:prstGeom prst="rect">
            <a:avLst/>
          </a:prstGeom>
          <a:noFill/>
          <a:ln w="9525">
            <a:noFill/>
            <a:miter lim="800000"/>
            <a:headEnd/>
            <a:tailEnd/>
          </a:ln>
        </p:spPr>
        <p:txBody>
          <a:bodyPr wrap="none">
            <a:spAutoFit/>
          </a:bodyPr>
          <a:lstStyle/>
          <a:p>
            <a:pPr algn="ctr"/>
            <a:r>
              <a:rPr lang="en-US" sz="2800" b="1"/>
              <a:t>GENERATING RANDOM NUMBERS</a:t>
            </a:r>
          </a:p>
        </p:txBody>
      </p:sp>
      <p:sp>
        <p:nvSpPr>
          <p:cNvPr id="6" name="TextBox 5"/>
          <p:cNvSpPr txBox="1"/>
          <p:nvPr/>
        </p:nvSpPr>
        <p:spPr>
          <a:xfrm>
            <a:off x="928048" y="1063876"/>
            <a:ext cx="7277101" cy="5632311"/>
          </a:xfrm>
          <a:prstGeom prst="rect">
            <a:avLst/>
          </a:prstGeom>
          <a:noFill/>
        </p:spPr>
        <p:txBody>
          <a:bodyPr>
            <a:spAutoFit/>
          </a:bodyPr>
          <a:lstStyle/>
          <a:p>
            <a:pPr algn="just">
              <a:defRPr/>
            </a:pPr>
            <a:r>
              <a:rPr lang="en-US" dirty="0"/>
              <a:t>There are two Matlab random number commands you need to know.  The first </a:t>
            </a:r>
            <a:r>
              <a:rPr lang="en-US" dirty="0"/>
              <a:t>command, </a:t>
            </a:r>
            <a:r>
              <a:rPr lang="en-US" dirty="0">
                <a:latin typeface="Courier New" pitchFamily="49" charset="0"/>
                <a:cs typeface="Courier New" pitchFamily="49" charset="0"/>
              </a:rPr>
              <a:t>rand</a:t>
            </a:r>
            <a:r>
              <a:rPr lang="en-US" dirty="0"/>
              <a:t>, </a:t>
            </a:r>
            <a:r>
              <a:rPr lang="en-US" dirty="0"/>
              <a:t>generates </a:t>
            </a:r>
            <a:r>
              <a:rPr lang="en-US" dirty="0"/>
              <a:t>a single, random, real value </a:t>
            </a:r>
            <a:r>
              <a:rPr lang="en-US" dirty="0"/>
              <a:t>distributed uniformly between </a:t>
            </a:r>
            <a:r>
              <a:rPr lang="en-US" dirty="0"/>
              <a:t>0.0 and 1.0 (including 0.0 but EXCLUDING 1.0):</a:t>
            </a:r>
            <a:endParaRPr lang="en-US" dirty="0"/>
          </a:p>
          <a:p>
            <a:pPr lvl="6" algn="just">
              <a:defRPr/>
            </a:pPr>
            <a:r>
              <a:rPr lang="en-US" sz="2000" dirty="0">
                <a:latin typeface="Courier New" pitchFamily="49" charset="0"/>
                <a:cs typeface="Courier New" pitchFamily="49" charset="0"/>
              </a:rPr>
              <a:t>EDU&gt;&gt; rand</a:t>
            </a:r>
          </a:p>
          <a:p>
            <a:pPr lvl="6" algn="just">
              <a:defRPr/>
            </a:pPr>
            <a:endParaRPr lang="en-US" sz="2000" dirty="0">
              <a:latin typeface="Courier New" pitchFamily="49" charset="0"/>
              <a:cs typeface="Courier New" pitchFamily="49" charset="0"/>
            </a:endParaRPr>
          </a:p>
          <a:p>
            <a:pPr lvl="6" algn="just">
              <a:defRPr/>
            </a:pPr>
            <a:r>
              <a:rPr lang="en-US" sz="2000" dirty="0" err="1">
                <a:latin typeface="Courier New" pitchFamily="49" charset="0"/>
                <a:cs typeface="Courier New" pitchFamily="49" charset="0"/>
              </a:rPr>
              <a:t>ans</a:t>
            </a:r>
            <a:r>
              <a:rPr lang="en-US" sz="2000" dirty="0">
                <a:latin typeface="Courier New" pitchFamily="49" charset="0"/>
                <a:cs typeface="Courier New" pitchFamily="49" charset="0"/>
              </a:rPr>
              <a:t> </a:t>
            </a:r>
            <a:r>
              <a:rPr lang="en-US" sz="2000" dirty="0">
                <a:latin typeface="Courier New" pitchFamily="49" charset="0"/>
                <a:cs typeface="Courier New" pitchFamily="49" charset="0"/>
              </a:rPr>
              <a:t>=  0.7922</a:t>
            </a:r>
            <a:endParaRPr lang="en-US" sz="2000" dirty="0">
              <a:latin typeface="Courier New" pitchFamily="49" charset="0"/>
              <a:cs typeface="Courier New" pitchFamily="49" charset="0"/>
            </a:endParaRPr>
          </a:p>
          <a:p>
            <a:pPr algn="just">
              <a:defRPr/>
            </a:pPr>
            <a:endParaRPr lang="en-US" dirty="0"/>
          </a:p>
          <a:p>
            <a:pPr algn="just">
              <a:defRPr/>
            </a:pPr>
            <a:r>
              <a:rPr lang="en-US" dirty="0"/>
              <a:t>If we use </a:t>
            </a:r>
            <a:r>
              <a:rPr lang="en-US" dirty="0">
                <a:latin typeface="Courier New" pitchFamily="49" charset="0"/>
                <a:cs typeface="Courier New" pitchFamily="49" charset="0"/>
              </a:rPr>
              <a:t>rand </a:t>
            </a:r>
            <a:r>
              <a:rPr lang="en-US" dirty="0"/>
              <a:t>on </a:t>
            </a:r>
            <a:r>
              <a:rPr lang="en-US" i="1" dirty="0"/>
              <a:t>the right hand side </a:t>
            </a:r>
            <a:r>
              <a:rPr lang="en-US" dirty="0"/>
              <a:t>of an assignment statement, we can capture the random value into a variable:</a:t>
            </a:r>
          </a:p>
          <a:p>
            <a:pPr algn="just">
              <a:defRPr/>
            </a:pPr>
            <a:endParaRPr lang="en-US" dirty="0"/>
          </a:p>
          <a:p>
            <a:pPr lvl="6">
              <a:defRPr/>
            </a:pPr>
            <a:r>
              <a:rPr lang="en-US" sz="2000" dirty="0">
                <a:latin typeface="Courier New" pitchFamily="49" charset="0"/>
                <a:cs typeface="Courier New" pitchFamily="49" charset="0"/>
              </a:rPr>
              <a:t>EDU</a:t>
            </a:r>
            <a:r>
              <a:rPr lang="en-US" sz="2000" dirty="0">
                <a:latin typeface="Courier New" pitchFamily="49" charset="0"/>
                <a:cs typeface="Courier New" pitchFamily="49" charset="0"/>
              </a:rPr>
              <a:t>&gt;&gt; </a:t>
            </a:r>
            <a:r>
              <a:rPr lang="en-US" sz="2000" dirty="0" err="1">
                <a:latin typeface="Courier New" pitchFamily="49" charset="0"/>
                <a:cs typeface="Courier New" pitchFamily="49" charset="0"/>
              </a:rPr>
              <a:t>randnum</a:t>
            </a:r>
            <a:r>
              <a:rPr lang="en-US" sz="2000" dirty="0">
                <a:latin typeface="Courier New" pitchFamily="49" charset="0"/>
                <a:cs typeface="Courier New" pitchFamily="49" charset="0"/>
              </a:rPr>
              <a:t> = rand</a:t>
            </a:r>
          </a:p>
          <a:p>
            <a:pPr lvl="6">
              <a:defRPr/>
            </a:pPr>
            <a:endParaRPr lang="en-US" sz="2000" dirty="0">
              <a:latin typeface="Courier New" pitchFamily="49" charset="0"/>
              <a:cs typeface="Courier New" pitchFamily="49" charset="0"/>
            </a:endParaRPr>
          </a:p>
          <a:p>
            <a:pPr lvl="6">
              <a:defRPr/>
            </a:pPr>
            <a:r>
              <a:rPr lang="en-US" sz="2000" dirty="0" err="1">
                <a:latin typeface="Courier New" pitchFamily="49" charset="0"/>
                <a:cs typeface="Courier New" pitchFamily="49" charset="0"/>
              </a:rPr>
              <a:t>randnum</a:t>
            </a:r>
            <a:r>
              <a:rPr lang="en-US" sz="2000" dirty="0">
                <a:latin typeface="Courier New" pitchFamily="49" charset="0"/>
                <a:cs typeface="Courier New" pitchFamily="49" charset="0"/>
              </a:rPr>
              <a:t> </a:t>
            </a:r>
            <a:r>
              <a:rPr lang="en-US" sz="2000" dirty="0">
                <a:latin typeface="Courier New" pitchFamily="49" charset="0"/>
                <a:cs typeface="Courier New" pitchFamily="49" charset="0"/>
              </a:rPr>
              <a:t>=  0.9058</a:t>
            </a:r>
            <a:endParaRPr lang="en-US" sz="20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Text Box 2"/>
          <p:cNvSpPr txBox="1">
            <a:spLocks noChangeArrowheads="1"/>
          </p:cNvSpPr>
          <p:nvPr/>
        </p:nvSpPr>
        <p:spPr bwMode="auto">
          <a:xfrm>
            <a:off x="1476375" y="304800"/>
            <a:ext cx="6184900" cy="523875"/>
          </a:xfrm>
          <a:prstGeom prst="rect">
            <a:avLst/>
          </a:prstGeom>
          <a:noFill/>
          <a:ln w="9525">
            <a:noFill/>
            <a:miter lim="800000"/>
            <a:headEnd/>
            <a:tailEnd/>
          </a:ln>
        </p:spPr>
        <p:txBody>
          <a:bodyPr wrap="none">
            <a:spAutoFit/>
          </a:bodyPr>
          <a:lstStyle/>
          <a:p>
            <a:pPr algn="ctr"/>
            <a:r>
              <a:rPr lang="en-US" sz="2800" b="1"/>
              <a:t>GENERATING RANDOM NUMBERS</a:t>
            </a:r>
          </a:p>
        </p:txBody>
      </p:sp>
      <p:sp>
        <p:nvSpPr>
          <p:cNvPr id="261122" name="TextBox 5"/>
          <p:cNvSpPr txBox="1">
            <a:spLocks noChangeArrowheads="1"/>
          </p:cNvSpPr>
          <p:nvPr/>
        </p:nvSpPr>
        <p:spPr bwMode="auto">
          <a:xfrm>
            <a:off x="928688" y="1150938"/>
            <a:ext cx="7277100" cy="5262562"/>
          </a:xfrm>
          <a:prstGeom prst="rect">
            <a:avLst/>
          </a:prstGeom>
          <a:noFill/>
          <a:ln w="9525">
            <a:noFill/>
            <a:miter lim="800000"/>
            <a:headEnd/>
            <a:tailEnd/>
          </a:ln>
        </p:spPr>
        <p:txBody>
          <a:bodyPr>
            <a:spAutoFit/>
          </a:bodyPr>
          <a:lstStyle/>
          <a:p>
            <a:pPr algn="just"/>
            <a:r>
              <a:rPr lang="en-US"/>
              <a:t>Actually, using </a:t>
            </a:r>
            <a:r>
              <a:rPr lang="en-US">
                <a:latin typeface="Courier New" pitchFamily="49" charset="0"/>
                <a:cs typeface="Courier New" pitchFamily="49" charset="0"/>
              </a:rPr>
              <a:t>rand</a:t>
            </a:r>
            <a:r>
              <a:rPr lang="en-US"/>
              <a:t>, we can generate an entire matrix of random numbers distributed uniformly between 0.0 and 1.0 (including 0.0 but EXCLUDING the 1.0).  We do this by giving </a:t>
            </a:r>
            <a:r>
              <a:rPr lang="en-US">
                <a:latin typeface="Courier New" pitchFamily="49" charset="0"/>
                <a:cs typeface="Courier New" pitchFamily="49" charset="0"/>
              </a:rPr>
              <a:t>rand </a:t>
            </a:r>
            <a:r>
              <a:rPr lang="en-US"/>
              <a:t>an integer argument N. </a:t>
            </a:r>
            <a:r>
              <a:rPr lang="en-US">
                <a:latin typeface="Courier New" pitchFamily="49" charset="0"/>
                <a:cs typeface="Courier New" pitchFamily="49" charset="0"/>
              </a:rPr>
              <a:t>rand </a:t>
            </a:r>
            <a:r>
              <a:rPr lang="en-US"/>
              <a:t>interprets this to mean, “</a:t>
            </a:r>
            <a:r>
              <a:rPr lang="en-US" i="1"/>
              <a:t>Generate an NxN matrix of random values between 0.0 and 1.0</a:t>
            </a:r>
            <a:r>
              <a:rPr lang="en-US"/>
              <a:t>” :</a:t>
            </a:r>
          </a:p>
          <a:p>
            <a:pPr algn="just"/>
            <a:endParaRPr lang="en-US"/>
          </a:p>
          <a:p>
            <a:pPr lvl="4" algn="just"/>
            <a:r>
              <a:rPr lang="en-US" sz="2000">
                <a:latin typeface="Courier New" pitchFamily="49" charset="0"/>
                <a:cs typeface="Courier New" pitchFamily="49" charset="0"/>
              </a:rPr>
              <a:t>EDU&gt;&gt; A = rand(3)</a:t>
            </a:r>
          </a:p>
          <a:p>
            <a:pPr lvl="4" algn="just"/>
            <a:endParaRPr lang="en-US" sz="2000">
              <a:latin typeface="Courier New" pitchFamily="49" charset="0"/>
              <a:cs typeface="Courier New" pitchFamily="49" charset="0"/>
            </a:endParaRPr>
          </a:p>
          <a:p>
            <a:pPr lvl="4" algn="just"/>
            <a:r>
              <a:rPr lang="fr-FR" sz="2000">
                <a:latin typeface="Courier New" pitchFamily="49" charset="0"/>
                <a:cs typeface="Courier New" pitchFamily="49" charset="0"/>
              </a:rPr>
              <a:t>A =</a:t>
            </a:r>
          </a:p>
          <a:p>
            <a:pPr lvl="4" algn="just"/>
            <a:endParaRPr lang="fr-FR" sz="2000">
              <a:latin typeface="Courier New" pitchFamily="49" charset="0"/>
              <a:cs typeface="Courier New" pitchFamily="49" charset="0"/>
            </a:endParaRPr>
          </a:p>
          <a:p>
            <a:pPr lvl="4" algn="just"/>
            <a:r>
              <a:rPr lang="fr-FR" sz="2000">
                <a:latin typeface="Courier New" pitchFamily="49" charset="0"/>
                <a:cs typeface="Courier New" pitchFamily="49" charset="0"/>
              </a:rPr>
              <a:t>    0.8147    0.9134    0.2785</a:t>
            </a:r>
          </a:p>
          <a:p>
            <a:pPr lvl="4" algn="just"/>
            <a:r>
              <a:rPr lang="fr-FR" sz="2000">
                <a:latin typeface="Courier New" pitchFamily="49" charset="0"/>
                <a:cs typeface="Courier New" pitchFamily="49" charset="0"/>
              </a:rPr>
              <a:t>    0.9058    0.6324    0.5469</a:t>
            </a:r>
          </a:p>
          <a:p>
            <a:pPr lvl="4" algn="just"/>
            <a:r>
              <a:rPr lang="fr-FR" sz="2000">
                <a:latin typeface="Courier New" pitchFamily="49" charset="0"/>
                <a:cs typeface="Courier New" pitchFamily="49" charset="0"/>
              </a:rPr>
              <a:t>    0.1270    0.0975    0.9575</a:t>
            </a:r>
            <a:endParaRPr lang="en-US" sz="200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28048" y="1150960"/>
            <a:ext cx="7453952" cy="5016758"/>
          </a:xfrm>
          <a:prstGeom prst="rect">
            <a:avLst/>
          </a:prstGeom>
          <a:noFill/>
        </p:spPr>
        <p:txBody>
          <a:bodyPr>
            <a:spAutoFit/>
          </a:bodyPr>
          <a:lstStyle/>
          <a:p>
            <a:pPr algn="just">
              <a:defRPr/>
            </a:pPr>
            <a:r>
              <a:rPr lang="en-US" dirty="0"/>
              <a:t>The second command, </a:t>
            </a:r>
            <a:r>
              <a:rPr lang="en-US" dirty="0" err="1">
                <a:latin typeface="Courier New" pitchFamily="49" charset="0"/>
                <a:cs typeface="Courier New" pitchFamily="49" charset="0"/>
              </a:rPr>
              <a:t>randi</a:t>
            </a:r>
            <a:r>
              <a:rPr lang="en-US" dirty="0"/>
              <a:t>,  generates a single random integer, uniformly distributed between 1 and </a:t>
            </a:r>
            <a:r>
              <a:rPr lang="en-US" i="1" dirty="0" err="1"/>
              <a:t>upperlimit</a:t>
            </a:r>
            <a:r>
              <a:rPr lang="en-US" dirty="0"/>
              <a:t> (INCLUSIVE, where </a:t>
            </a:r>
            <a:r>
              <a:rPr lang="en-US" u="sng" dirty="0"/>
              <a:t>you </a:t>
            </a:r>
            <a:r>
              <a:rPr lang="en-US" dirty="0"/>
              <a:t>specify the value of </a:t>
            </a:r>
            <a:r>
              <a:rPr lang="en-US" i="1" dirty="0" err="1"/>
              <a:t>upperlimit</a:t>
            </a:r>
            <a:r>
              <a:rPr lang="en-US" dirty="0"/>
              <a:t>):</a:t>
            </a:r>
          </a:p>
          <a:p>
            <a:pPr algn="just">
              <a:defRPr/>
            </a:pPr>
            <a:endParaRPr lang="en-US" dirty="0"/>
          </a:p>
          <a:p>
            <a:pPr lvl="5">
              <a:defRPr/>
            </a:pPr>
            <a:r>
              <a:rPr lang="en-US" sz="2000" dirty="0" err="1">
                <a:latin typeface="Courier New" pitchFamily="49" charset="0"/>
                <a:cs typeface="Courier New" pitchFamily="49" charset="0"/>
              </a:rPr>
              <a:t>randi</a:t>
            </a:r>
            <a:r>
              <a:rPr lang="en-US" sz="2000" dirty="0">
                <a:latin typeface="Courier New" pitchFamily="49" charset="0"/>
                <a:cs typeface="Courier New" pitchFamily="49" charset="0"/>
              </a:rPr>
              <a:t>(</a:t>
            </a:r>
            <a:r>
              <a:rPr lang="en-US" sz="2000" i="1" dirty="0" err="1">
                <a:latin typeface="Courier New" pitchFamily="49" charset="0"/>
                <a:cs typeface="Courier New" pitchFamily="49" charset="0"/>
              </a:rPr>
              <a:t>upperlimit</a:t>
            </a:r>
            <a:r>
              <a:rPr lang="en-US" sz="2000" dirty="0">
                <a:latin typeface="Courier New" pitchFamily="49" charset="0"/>
                <a:cs typeface="Courier New" pitchFamily="49" charset="0"/>
              </a:rPr>
              <a:t>)</a:t>
            </a:r>
          </a:p>
          <a:p>
            <a:pPr algn="just">
              <a:defRPr/>
            </a:pPr>
            <a:endParaRPr lang="en-US" dirty="0"/>
          </a:p>
          <a:p>
            <a:pPr algn="just">
              <a:defRPr/>
            </a:pPr>
            <a:r>
              <a:rPr lang="en-US" dirty="0"/>
              <a:t>We can use it to generate a random integer from 1 to </a:t>
            </a:r>
            <a:r>
              <a:rPr lang="en-US" i="1" dirty="0" err="1"/>
              <a:t>upperlimit</a:t>
            </a:r>
            <a:r>
              <a:rPr lang="en-US" dirty="0"/>
              <a:t>.  Again, if we use it in an assignment statement, we can capture the random integer into a variable:</a:t>
            </a:r>
            <a:endParaRPr lang="en-US" dirty="0"/>
          </a:p>
          <a:p>
            <a:pPr lvl="5">
              <a:defRPr/>
            </a:pPr>
            <a:r>
              <a:rPr lang="fr-FR" sz="2000" dirty="0">
                <a:latin typeface="Courier New" pitchFamily="49" charset="0"/>
                <a:cs typeface="Courier New" pitchFamily="49" charset="0"/>
              </a:rPr>
              <a:t>EDU&gt;&gt; </a:t>
            </a:r>
            <a:r>
              <a:rPr lang="fr-FR" sz="2000" dirty="0" err="1">
                <a:latin typeface="Courier New" pitchFamily="49" charset="0"/>
                <a:cs typeface="Courier New" pitchFamily="49" charset="0"/>
              </a:rPr>
              <a:t>randint</a:t>
            </a:r>
            <a:r>
              <a:rPr lang="fr-FR" sz="2000" dirty="0">
                <a:latin typeface="Courier New" pitchFamily="49" charset="0"/>
                <a:cs typeface="Courier New" pitchFamily="49" charset="0"/>
              </a:rPr>
              <a:t> = </a:t>
            </a:r>
            <a:r>
              <a:rPr lang="fr-FR" sz="2000" dirty="0" err="1">
                <a:latin typeface="Courier New" pitchFamily="49" charset="0"/>
                <a:cs typeface="Courier New" pitchFamily="49" charset="0"/>
              </a:rPr>
              <a:t>randi</a:t>
            </a:r>
            <a:r>
              <a:rPr lang="fr-FR" sz="2000" dirty="0">
                <a:latin typeface="Courier New" pitchFamily="49" charset="0"/>
                <a:cs typeface="Courier New" pitchFamily="49" charset="0"/>
              </a:rPr>
              <a:t>(100)</a:t>
            </a:r>
          </a:p>
          <a:p>
            <a:pPr lvl="5">
              <a:defRPr/>
            </a:pPr>
            <a:endParaRPr lang="fr-FR" sz="2000" dirty="0">
              <a:latin typeface="Courier New" pitchFamily="49" charset="0"/>
              <a:cs typeface="Courier New" pitchFamily="49" charset="0"/>
            </a:endParaRPr>
          </a:p>
          <a:p>
            <a:pPr lvl="5">
              <a:defRPr/>
            </a:pPr>
            <a:r>
              <a:rPr lang="fr-FR" sz="2000" dirty="0" err="1">
                <a:latin typeface="Courier New" pitchFamily="49" charset="0"/>
                <a:cs typeface="Courier New" pitchFamily="49" charset="0"/>
              </a:rPr>
              <a:t>randint</a:t>
            </a:r>
            <a:r>
              <a:rPr lang="fr-FR" sz="2000" dirty="0">
                <a:latin typeface="Courier New" pitchFamily="49" charset="0"/>
                <a:cs typeface="Courier New" pitchFamily="49" charset="0"/>
              </a:rPr>
              <a:t> </a:t>
            </a:r>
            <a:r>
              <a:rPr lang="fr-FR" sz="2000" dirty="0">
                <a:latin typeface="Courier New" pitchFamily="49" charset="0"/>
                <a:cs typeface="Courier New" pitchFamily="49" charset="0"/>
              </a:rPr>
              <a:t>=  92</a:t>
            </a:r>
            <a:endParaRPr lang="en-US" sz="2000" dirty="0">
              <a:latin typeface="Courier New" pitchFamily="49" charset="0"/>
              <a:cs typeface="Courier New" pitchFamily="49" charset="0"/>
            </a:endParaRPr>
          </a:p>
        </p:txBody>
      </p:sp>
      <p:sp>
        <p:nvSpPr>
          <p:cNvPr id="262146" name="Text Box 2"/>
          <p:cNvSpPr txBox="1">
            <a:spLocks noChangeArrowheads="1"/>
          </p:cNvSpPr>
          <p:nvPr/>
        </p:nvSpPr>
        <p:spPr bwMode="auto">
          <a:xfrm>
            <a:off x="1476375" y="304800"/>
            <a:ext cx="6184900" cy="523875"/>
          </a:xfrm>
          <a:prstGeom prst="rect">
            <a:avLst/>
          </a:prstGeom>
          <a:noFill/>
          <a:ln w="9525">
            <a:noFill/>
            <a:miter lim="800000"/>
            <a:headEnd/>
            <a:tailEnd/>
          </a:ln>
        </p:spPr>
        <p:txBody>
          <a:bodyPr wrap="none">
            <a:spAutoFit/>
          </a:bodyPr>
          <a:lstStyle/>
          <a:p>
            <a:pPr algn="ctr"/>
            <a:r>
              <a:rPr lang="en-US" sz="2800" b="1"/>
              <a:t>GENERATING RANDOM NUMBERS</a:t>
            </a:r>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Text Box 2"/>
          <p:cNvSpPr txBox="1">
            <a:spLocks noChangeArrowheads="1"/>
          </p:cNvSpPr>
          <p:nvPr/>
        </p:nvSpPr>
        <p:spPr bwMode="auto">
          <a:xfrm>
            <a:off x="1476375" y="304800"/>
            <a:ext cx="6184900" cy="523875"/>
          </a:xfrm>
          <a:prstGeom prst="rect">
            <a:avLst/>
          </a:prstGeom>
          <a:noFill/>
          <a:ln w="9525">
            <a:noFill/>
            <a:miter lim="800000"/>
            <a:headEnd/>
            <a:tailEnd/>
          </a:ln>
        </p:spPr>
        <p:txBody>
          <a:bodyPr wrap="none">
            <a:spAutoFit/>
          </a:bodyPr>
          <a:lstStyle/>
          <a:p>
            <a:pPr algn="ctr"/>
            <a:r>
              <a:rPr lang="en-US" sz="2800" b="1"/>
              <a:t>GENERATING RANDOM NUMBERS</a:t>
            </a:r>
          </a:p>
        </p:txBody>
      </p:sp>
      <p:sp>
        <p:nvSpPr>
          <p:cNvPr id="6" name="TextBox 5"/>
          <p:cNvSpPr txBox="1"/>
          <p:nvPr/>
        </p:nvSpPr>
        <p:spPr>
          <a:xfrm>
            <a:off x="933450" y="1143000"/>
            <a:ext cx="7277100" cy="5264150"/>
          </a:xfrm>
          <a:prstGeom prst="rect">
            <a:avLst/>
          </a:prstGeom>
          <a:noFill/>
          <a:ln>
            <a:noFill/>
          </a:ln>
        </p:spPr>
        <p:txBody>
          <a:bodyPr>
            <a:spAutoFit/>
          </a:bodyPr>
          <a:lstStyle/>
          <a:p>
            <a:pPr algn="just">
              <a:defRPr/>
            </a:pPr>
            <a:r>
              <a:rPr lang="en-US" dirty="0">
                <a:latin typeface="+mn-lt"/>
                <a:cs typeface="Courier New" pitchFamily="49" charset="0"/>
              </a:rPr>
              <a:t>Wait a minute . . . are the values generated by rand REALLY uniformly distributed?</a:t>
            </a:r>
          </a:p>
          <a:p>
            <a:pPr algn="just">
              <a:defRPr/>
            </a:pPr>
            <a:endParaRPr lang="en-US" dirty="0">
              <a:latin typeface="+mn-lt"/>
              <a:cs typeface="Courier New" pitchFamily="49" charset="0"/>
            </a:endParaRPr>
          </a:p>
          <a:p>
            <a:pPr algn="just">
              <a:defRPr/>
            </a:pPr>
            <a:r>
              <a:rPr lang="en-US" dirty="0">
                <a:latin typeface="+mn-lt"/>
                <a:cs typeface="Courier New" pitchFamily="49" charset="0"/>
              </a:rPr>
              <a:t>Good question.  There are several ways to check.  Let’s generate ten million of them and then work with them:</a:t>
            </a:r>
          </a:p>
          <a:p>
            <a:pPr algn="just">
              <a:defRPr/>
            </a:pPr>
            <a:endParaRPr lang="en-US" dirty="0">
              <a:latin typeface="+mn-lt"/>
              <a:cs typeface="Courier New" pitchFamily="49" charset="0"/>
            </a:endParaRPr>
          </a:p>
          <a:p>
            <a:pPr lvl="4" algn="just">
              <a:defRPr/>
            </a:pPr>
            <a:r>
              <a:rPr lang="en-US" dirty="0">
                <a:latin typeface="Courier New" pitchFamily="49" charset="0"/>
                <a:cs typeface="Courier New" pitchFamily="49" charset="0"/>
              </a:rPr>
              <a:t>A = [1:10000000];</a:t>
            </a:r>
          </a:p>
          <a:p>
            <a:pPr lvl="4" algn="just">
              <a:defRPr/>
            </a:pPr>
            <a:r>
              <a:rPr lang="en-US" b="1" dirty="0">
                <a:solidFill>
                  <a:srgbClr val="0066FF"/>
                </a:solidFill>
                <a:latin typeface="Courier New" pitchFamily="49" charset="0"/>
                <a:cs typeface="Courier New" pitchFamily="49" charset="0"/>
              </a:rPr>
              <a:t>f</a:t>
            </a:r>
            <a:r>
              <a:rPr lang="en-US" b="1" dirty="0">
                <a:solidFill>
                  <a:srgbClr val="0066FF"/>
                </a:solidFill>
                <a:latin typeface="Courier New" pitchFamily="49" charset="0"/>
                <a:cs typeface="Courier New" pitchFamily="49" charset="0"/>
              </a:rPr>
              <a:t>or</a:t>
            </a:r>
            <a:r>
              <a:rPr lang="en-US" dirty="0">
                <a:solidFill>
                  <a:srgbClr val="0066FF"/>
                </a:solidFill>
                <a:latin typeface="Courier New" pitchFamily="49" charset="0"/>
                <a:cs typeface="Courier New" pitchFamily="49" charset="0"/>
              </a:rPr>
              <a:t> </a:t>
            </a:r>
            <a:r>
              <a:rPr lang="en-US" dirty="0">
                <a:latin typeface="Courier New" pitchFamily="49" charset="0"/>
                <a:cs typeface="Courier New" pitchFamily="49" charset="0"/>
              </a:rPr>
              <a:t>m = 1:10000000</a:t>
            </a:r>
          </a:p>
          <a:p>
            <a:pPr lvl="4" algn="just">
              <a:defRPr/>
            </a:pPr>
            <a:r>
              <a:rPr lang="en-US" dirty="0">
                <a:latin typeface="Courier New" pitchFamily="49" charset="0"/>
                <a:cs typeface="Courier New" pitchFamily="49" charset="0"/>
              </a:rPr>
              <a:t> </a:t>
            </a:r>
            <a:r>
              <a:rPr lang="en-US" dirty="0">
                <a:latin typeface="Courier New" pitchFamily="49" charset="0"/>
                <a:cs typeface="Courier New" pitchFamily="49" charset="0"/>
              </a:rPr>
              <a:t>  A(m) = rand;</a:t>
            </a:r>
          </a:p>
          <a:p>
            <a:pPr lvl="4" algn="just">
              <a:defRPr/>
            </a:pPr>
            <a:r>
              <a:rPr lang="en-US" b="1" dirty="0">
                <a:solidFill>
                  <a:srgbClr val="0066FF"/>
                </a:solidFill>
                <a:latin typeface="Courier New" pitchFamily="49" charset="0"/>
                <a:cs typeface="Courier New" pitchFamily="49" charset="0"/>
              </a:rPr>
              <a:t>e</a:t>
            </a:r>
            <a:r>
              <a:rPr lang="en-US" b="1" dirty="0">
                <a:solidFill>
                  <a:srgbClr val="0066FF"/>
                </a:solidFill>
                <a:latin typeface="Courier New" pitchFamily="49" charset="0"/>
                <a:cs typeface="Courier New" pitchFamily="49" charset="0"/>
              </a:rPr>
              <a:t>nd</a:t>
            </a:r>
          </a:p>
          <a:p>
            <a:pPr algn="just">
              <a:defRPr/>
            </a:pPr>
            <a:endParaRPr lang="en-US" dirty="0">
              <a:latin typeface="+mn-lt"/>
              <a:cs typeface="Courier New" pitchFamily="49" charset="0"/>
            </a:endParaRPr>
          </a:p>
          <a:p>
            <a:pPr algn="just">
              <a:defRPr/>
            </a:pPr>
            <a:r>
              <a:rPr lang="en-US" dirty="0">
                <a:latin typeface="+mn-lt"/>
                <a:cs typeface="Courier New" pitchFamily="49" charset="0"/>
              </a:rPr>
              <a:t>Now we have ten million random numbers, stored in the matrix A.</a:t>
            </a:r>
            <a:endParaRPr lang="en-US" dirty="0">
              <a:latin typeface="+mn-lt"/>
              <a:cs typeface="Courier New" pitchFamily="49"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ext Box 5"/>
          <p:cNvSpPr txBox="1">
            <a:spLocks noChangeArrowheads="1"/>
          </p:cNvSpPr>
          <p:nvPr/>
        </p:nvSpPr>
        <p:spPr bwMode="auto">
          <a:xfrm>
            <a:off x="914400" y="1185863"/>
            <a:ext cx="7848600" cy="5510212"/>
          </a:xfrm>
          <a:prstGeom prst="rect">
            <a:avLst/>
          </a:prstGeom>
          <a:noFill/>
          <a:ln w="9525">
            <a:noFill/>
            <a:miter lim="800000"/>
            <a:headEnd/>
            <a:tailEnd/>
          </a:ln>
        </p:spPr>
        <p:txBody>
          <a:bodyPr>
            <a:spAutoFit/>
          </a:bodyPr>
          <a:lstStyle/>
          <a:p>
            <a:pPr algn="just">
              <a:buFontTx/>
              <a:buChar char="•"/>
            </a:pPr>
            <a:r>
              <a:rPr lang="en-US"/>
              <a:t> </a:t>
            </a:r>
            <a:r>
              <a:rPr lang="en-US" b="1"/>
              <a:t>Rules</a:t>
            </a:r>
            <a:r>
              <a:rPr lang="en-US"/>
              <a:t> </a:t>
            </a:r>
            <a:r>
              <a:rPr lang="en-US" b="1"/>
              <a:t>of Assignment </a:t>
            </a:r>
            <a:r>
              <a:rPr lang="en-US"/>
              <a:t>(cont):</a:t>
            </a:r>
          </a:p>
          <a:p>
            <a:pPr lvl="1" algn="just">
              <a:buFontTx/>
              <a:buChar char="•"/>
            </a:pPr>
            <a:r>
              <a:rPr lang="en-US"/>
              <a:t> Variables can be used in assignment statements to assign values to other variables: Since placing a variable on the right side of “=“ retrieves its current value, we can subsequently assign that value to yet another variable:</a:t>
            </a:r>
          </a:p>
          <a:p>
            <a:pPr lvl="1" algn="just"/>
            <a:r>
              <a:rPr lang="en-US" sz="1400"/>
              <a:t>                  </a:t>
            </a:r>
          </a:p>
          <a:p>
            <a:pPr lvl="1" algn="just"/>
            <a:r>
              <a:rPr lang="en-US"/>
              <a:t>                     </a:t>
            </a:r>
            <a:r>
              <a:rPr lang="en-US" sz="1800"/>
              <a:t>var1 = 3.0      (assigns the value 3.0 to var1)</a:t>
            </a:r>
          </a:p>
          <a:p>
            <a:pPr lvl="1" algn="just"/>
            <a:r>
              <a:rPr lang="en-US" sz="1800"/>
              <a:t>                            var2 = var1    (retrieves 3.0 from var1 and stores 			               that value into var2)</a:t>
            </a:r>
          </a:p>
          <a:p>
            <a:pPr lvl="1" algn="just">
              <a:buFontTx/>
              <a:buChar char="•"/>
            </a:pPr>
            <a:endParaRPr lang="en-US" sz="1800"/>
          </a:p>
          <a:p>
            <a:pPr lvl="1" algn="just">
              <a:buFontTx/>
              <a:buChar char="•"/>
            </a:pPr>
            <a:r>
              <a:rPr lang="en-US"/>
              <a:t> We can do math with variables, too:</a:t>
            </a:r>
          </a:p>
          <a:p>
            <a:pPr lvl="1" algn="just">
              <a:buFontTx/>
              <a:buChar char="•"/>
            </a:pPr>
            <a:endParaRPr lang="en-US" sz="1400"/>
          </a:p>
          <a:p>
            <a:pPr lvl="1" algn="just"/>
            <a:r>
              <a:rPr lang="en-US"/>
              <a:t> Examples:  </a:t>
            </a:r>
            <a:r>
              <a:rPr lang="en-US" sz="1800">
                <a:latin typeface="Courier New" pitchFamily="49" charset="0"/>
                <a:cs typeface="Courier New" pitchFamily="49" charset="0"/>
              </a:rPr>
              <a:t>var3 = var2 + var1   (here, 3.0 + 3.0)</a:t>
            </a:r>
          </a:p>
          <a:p>
            <a:pPr lvl="1" algn="just"/>
            <a:r>
              <a:rPr lang="en-US" sz="1800">
                <a:latin typeface="Courier New" pitchFamily="49" charset="0"/>
                <a:cs typeface="Courier New" pitchFamily="49" charset="0"/>
              </a:rPr>
              <a:t>             var4 = var3 </a:t>
            </a:r>
            <a:r>
              <a:rPr lang="en-US" sz="1800">
                <a:latin typeface="Courier New" pitchFamily="49" charset="0"/>
                <a:cs typeface="Courier New" pitchFamily="49" charset="0"/>
                <a:sym typeface="Wingdings 2" pitchFamily="18" charset="2"/>
              </a:rPr>
              <a:t></a:t>
            </a:r>
            <a:r>
              <a:rPr lang="en-US" sz="1800">
                <a:latin typeface="Courier New" pitchFamily="49" charset="0"/>
                <a:cs typeface="Courier New" pitchFamily="49" charset="0"/>
              </a:rPr>
              <a:t> var2  (here, 6.0 * 3.0)</a:t>
            </a:r>
          </a:p>
          <a:p>
            <a:pPr lvl="1" algn="just"/>
            <a:r>
              <a:rPr lang="en-US" sz="1800">
                <a:latin typeface="Courier New" pitchFamily="49" charset="0"/>
                <a:cs typeface="Courier New" pitchFamily="49" charset="0"/>
              </a:rPr>
              <a:t>             var5 = var4 / var1   (here, 18.0 / 3.0)</a:t>
            </a:r>
          </a:p>
          <a:p>
            <a:pPr lvl="1" algn="just"/>
            <a:r>
              <a:rPr lang="en-US" sz="1800">
                <a:latin typeface="Courier New" pitchFamily="49" charset="0"/>
                <a:cs typeface="Courier New" pitchFamily="49" charset="0"/>
              </a:rPr>
              <a:t>             var6 = var2 ^ var1   (here, 3.0 ^ 3.0)</a:t>
            </a:r>
          </a:p>
        </p:txBody>
      </p:sp>
      <p:sp>
        <p:nvSpPr>
          <p:cNvPr id="35842" name="Text Box 2"/>
          <p:cNvSpPr txBox="1">
            <a:spLocks noChangeArrowheads="1"/>
          </p:cNvSpPr>
          <p:nvPr/>
        </p:nvSpPr>
        <p:spPr bwMode="auto">
          <a:xfrm>
            <a:off x="2046288" y="304800"/>
            <a:ext cx="5024437" cy="523875"/>
          </a:xfrm>
          <a:prstGeom prst="rect">
            <a:avLst/>
          </a:prstGeom>
          <a:noFill/>
          <a:ln w="9525">
            <a:noFill/>
            <a:miter lim="800000"/>
            <a:headEnd/>
            <a:tailEnd/>
          </a:ln>
        </p:spPr>
        <p:txBody>
          <a:bodyPr wrap="none">
            <a:spAutoFit/>
          </a:bodyPr>
          <a:lstStyle/>
          <a:p>
            <a:pPr algn="ctr"/>
            <a:r>
              <a:rPr lang="en-US" sz="2800" b="1"/>
              <a:t>ASSIGNMENT:  VARIABLES</a:t>
            </a:r>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Text Box 2"/>
          <p:cNvSpPr txBox="1">
            <a:spLocks noChangeArrowheads="1"/>
          </p:cNvSpPr>
          <p:nvPr/>
        </p:nvSpPr>
        <p:spPr bwMode="auto">
          <a:xfrm>
            <a:off x="1476375" y="304800"/>
            <a:ext cx="6184900" cy="523875"/>
          </a:xfrm>
          <a:prstGeom prst="rect">
            <a:avLst/>
          </a:prstGeom>
          <a:noFill/>
          <a:ln w="9525">
            <a:noFill/>
            <a:miter lim="800000"/>
            <a:headEnd/>
            <a:tailEnd/>
          </a:ln>
        </p:spPr>
        <p:txBody>
          <a:bodyPr wrap="none">
            <a:spAutoFit/>
          </a:bodyPr>
          <a:lstStyle/>
          <a:p>
            <a:pPr algn="ctr"/>
            <a:r>
              <a:rPr lang="en-US" sz="2800" b="1"/>
              <a:t>GENERATING RANDOM NUMBERS</a:t>
            </a:r>
          </a:p>
        </p:txBody>
      </p:sp>
      <p:sp>
        <p:nvSpPr>
          <p:cNvPr id="6" name="TextBox 5"/>
          <p:cNvSpPr txBox="1"/>
          <p:nvPr/>
        </p:nvSpPr>
        <p:spPr>
          <a:xfrm>
            <a:off x="933450" y="1143000"/>
            <a:ext cx="7277100" cy="831850"/>
          </a:xfrm>
          <a:prstGeom prst="rect">
            <a:avLst/>
          </a:prstGeom>
          <a:noFill/>
          <a:ln>
            <a:noFill/>
          </a:ln>
        </p:spPr>
        <p:txBody>
          <a:bodyPr>
            <a:spAutoFit/>
          </a:bodyPr>
          <a:lstStyle/>
          <a:p>
            <a:pPr algn="just">
              <a:defRPr/>
            </a:pPr>
            <a:r>
              <a:rPr lang="en-US" dirty="0">
                <a:latin typeface="+mn-lt"/>
                <a:cs typeface="Courier New" pitchFamily="49" charset="0"/>
              </a:rPr>
              <a:t>One way to check the distribution – visually – is to plot a histogram of it:</a:t>
            </a:r>
            <a:endParaRPr lang="en-US" dirty="0">
              <a:latin typeface="+mn-lt"/>
              <a:cs typeface="Courier New" pitchFamily="49" charset="0"/>
            </a:endParaRPr>
          </a:p>
        </p:txBody>
      </p:sp>
      <p:pic>
        <p:nvPicPr>
          <p:cNvPr id="264195" name="Picture 1"/>
          <p:cNvPicPr>
            <a:picLocks noChangeAspect="1"/>
          </p:cNvPicPr>
          <p:nvPr/>
        </p:nvPicPr>
        <p:blipFill>
          <a:blip r:embed="rId2"/>
          <a:srcRect/>
          <a:stretch>
            <a:fillRect/>
          </a:stretch>
        </p:blipFill>
        <p:spPr bwMode="auto">
          <a:xfrm>
            <a:off x="1905000" y="2247900"/>
            <a:ext cx="5334000" cy="4000500"/>
          </a:xfrm>
          <a:prstGeom prst="rect">
            <a:avLst/>
          </a:prstGeom>
          <a:noFill/>
          <a:ln w="9525">
            <a:noFill/>
            <a:miter lim="800000"/>
            <a:headEnd/>
            <a:tailEnd/>
          </a:ln>
        </p:spPr>
      </p:pic>
      <p:sp>
        <p:nvSpPr>
          <p:cNvPr id="5" name="TextBox 4"/>
          <p:cNvSpPr txBox="1"/>
          <p:nvPr/>
        </p:nvSpPr>
        <p:spPr>
          <a:xfrm>
            <a:off x="3922713" y="6348413"/>
            <a:ext cx="1419225" cy="461962"/>
          </a:xfrm>
          <a:prstGeom prst="rect">
            <a:avLst/>
          </a:prstGeom>
          <a:noFill/>
          <a:ln>
            <a:noFill/>
          </a:ln>
        </p:spPr>
        <p:txBody>
          <a:bodyPr>
            <a:spAutoFit/>
          </a:bodyPr>
          <a:lstStyle/>
          <a:p>
            <a:pPr algn="just">
              <a:defRPr/>
            </a:pPr>
            <a:r>
              <a:rPr lang="en-US" dirty="0">
                <a:latin typeface="+mn-lt"/>
                <a:cs typeface="Courier New" pitchFamily="49" charset="0"/>
              </a:rPr>
              <a:t>Not bad!</a:t>
            </a:r>
            <a:endParaRPr lang="en-US" dirty="0">
              <a:latin typeface="+mn-lt"/>
              <a:cs typeface="Courier New" pitchFamily="49" charset="0"/>
            </a:endParaRPr>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Text Box 2"/>
          <p:cNvSpPr txBox="1">
            <a:spLocks noChangeArrowheads="1"/>
          </p:cNvSpPr>
          <p:nvPr/>
        </p:nvSpPr>
        <p:spPr bwMode="auto">
          <a:xfrm>
            <a:off x="1476375" y="304800"/>
            <a:ext cx="6184900" cy="523875"/>
          </a:xfrm>
          <a:prstGeom prst="rect">
            <a:avLst/>
          </a:prstGeom>
          <a:noFill/>
          <a:ln w="9525">
            <a:noFill/>
            <a:miter lim="800000"/>
            <a:headEnd/>
            <a:tailEnd/>
          </a:ln>
        </p:spPr>
        <p:txBody>
          <a:bodyPr wrap="none">
            <a:spAutoFit/>
          </a:bodyPr>
          <a:lstStyle/>
          <a:p>
            <a:pPr algn="ctr"/>
            <a:r>
              <a:rPr lang="en-US" sz="2800" b="1"/>
              <a:t>GENERATING RANDOM NUMBERS</a:t>
            </a:r>
          </a:p>
        </p:txBody>
      </p:sp>
      <p:sp>
        <p:nvSpPr>
          <p:cNvPr id="6" name="TextBox 5"/>
          <p:cNvSpPr txBox="1"/>
          <p:nvPr/>
        </p:nvSpPr>
        <p:spPr>
          <a:xfrm>
            <a:off x="933450" y="1093788"/>
            <a:ext cx="7277100" cy="5262562"/>
          </a:xfrm>
          <a:prstGeom prst="rect">
            <a:avLst/>
          </a:prstGeom>
          <a:noFill/>
          <a:ln>
            <a:noFill/>
          </a:ln>
        </p:spPr>
        <p:txBody>
          <a:bodyPr>
            <a:spAutoFit/>
          </a:bodyPr>
          <a:lstStyle/>
          <a:p>
            <a:pPr algn="just">
              <a:defRPr/>
            </a:pPr>
            <a:r>
              <a:rPr lang="en-US" dirty="0">
                <a:latin typeface="+mn-lt"/>
                <a:cs typeface="Courier New" pitchFamily="49" charset="0"/>
              </a:rPr>
              <a:t>A much better way, however, is to compute some basic statistics.  Using the function  </a:t>
            </a:r>
            <a:r>
              <a:rPr lang="en-US" dirty="0">
                <a:latin typeface="Courier New" pitchFamily="49" charset="0"/>
                <a:cs typeface="Courier New" pitchFamily="49" charset="0"/>
              </a:rPr>
              <a:t>mean</a:t>
            </a:r>
            <a:r>
              <a:rPr lang="en-US" dirty="0">
                <a:latin typeface="+mn-lt"/>
                <a:cs typeface="Courier New" pitchFamily="49" charset="0"/>
              </a:rPr>
              <a:t>  we can compute the mean of the distribution.  We would expect it to be very close to 0.5 in this case.  We’ll use  </a:t>
            </a:r>
            <a:r>
              <a:rPr lang="en-US" dirty="0">
                <a:latin typeface="Courier New" pitchFamily="49" charset="0"/>
                <a:cs typeface="Courier New" pitchFamily="49" charset="0"/>
              </a:rPr>
              <a:t>format long </a:t>
            </a:r>
            <a:r>
              <a:rPr lang="en-US" dirty="0">
                <a:latin typeface="+mn-lt"/>
                <a:cs typeface="Courier New" pitchFamily="49" charset="0"/>
              </a:rPr>
              <a:t>in order to get a better idea:</a:t>
            </a:r>
          </a:p>
          <a:p>
            <a:pPr algn="just">
              <a:defRPr/>
            </a:pPr>
            <a:endParaRPr lang="en-US" dirty="0">
              <a:latin typeface="+mn-lt"/>
              <a:cs typeface="Courier New" pitchFamily="49" charset="0"/>
            </a:endParaRPr>
          </a:p>
          <a:p>
            <a:pPr lvl="4" algn="just">
              <a:defRPr/>
            </a:pPr>
            <a:r>
              <a:rPr lang="en-US" dirty="0">
                <a:latin typeface="Courier New" pitchFamily="49" charset="0"/>
                <a:cs typeface="Courier New" pitchFamily="49" charset="0"/>
              </a:rPr>
              <a:t>EDU&gt;&gt; format long</a:t>
            </a:r>
          </a:p>
          <a:p>
            <a:pPr lvl="4" algn="just">
              <a:defRPr/>
            </a:pPr>
            <a:r>
              <a:rPr lang="en-US" dirty="0">
                <a:latin typeface="Courier New" pitchFamily="49" charset="0"/>
                <a:cs typeface="Courier New" pitchFamily="49" charset="0"/>
              </a:rPr>
              <a:t>EDU&gt;&gt; mean(A)</a:t>
            </a:r>
          </a:p>
          <a:p>
            <a:pPr lvl="4" algn="just">
              <a:defRPr/>
            </a:pPr>
            <a:endParaRPr lang="en-US" dirty="0">
              <a:latin typeface="Courier New" pitchFamily="49" charset="0"/>
              <a:cs typeface="Courier New" pitchFamily="49" charset="0"/>
            </a:endParaRPr>
          </a:p>
          <a:p>
            <a:pPr lvl="4" algn="just">
              <a:defRPr/>
            </a:pPr>
            <a:r>
              <a:rPr lang="en-US" dirty="0" err="1">
                <a:latin typeface="Courier New" pitchFamily="49" charset="0"/>
                <a:cs typeface="Courier New" pitchFamily="49" charset="0"/>
              </a:rPr>
              <a:t>ans</a:t>
            </a:r>
            <a:r>
              <a:rPr lang="en-US" dirty="0">
                <a:latin typeface="Courier New" pitchFamily="49" charset="0"/>
                <a:cs typeface="Courier New" pitchFamily="49" charset="0"/>
              </a:rPr>
              <a:t> =</a:t>
            </a:r>
          </a:p>
          <a:p>
            <a:pPr lvl="4" algn="just">
              <a:defRPr/>
            </a:pPr>
            <a:endParaRPr lang="en-US" dirty="0">
              <a:latin typeface="Courier New" pitchFamily="49" charset="0"/>
              <a:cs typeface="Courier New" pitchFamily="49" charset="0"/>
            </a:endParaRPr>
          </a:p>
          <a:p>
            <a:pPr lvl="4" algn="just">
              <a:defRPr/>
            </a:pPr>
            <a:r>
              <a:rPr lang="en-US" dirty="0">
                <a:latin typeface="Courier New" pitchFamily="49" charset="0"/>
                <a:cs typeface="Courier New" pitchFamily="49" charset="0"/>
              </a:rPr>
              <a:t>   </a:t>
            </a:r>
            <a:r>
              <a:rPr lang="en-US" dirty="0">
                <a:latin typeface="Courier New" pitchFamily="49" charset="0"/>
                <a:cs typeface="Courier New" pitchFamily="49" charset="0"/>
              </a:rPr>
              <a:t>0.499999906493784</a:t>
            </a:r>
          </a:p>
          <a:p>
            <a:pPr algn="just">
              <a:defRPr/>
            </a:pPr>
            <a:endParaRPr lang="en-US" dirty="0">
              <a:latin typeface="+mn-lt"/>
              <a:cs typeface="Courier New" pitchFamily="49" charset="0"/>
            </a:endParaRPr>
          </a:p>
          <a:p>
            <a:pPr algn="just">
              <a:defRPr/>
            </a:pPr>
            <a:r>
              <a:rPr lang="en-US" dirty="0">
                <a:latin typeface="+mn-lt"/>
                <a:cs typeface="Courier New" pitchFamily="49" charset="0"/>
              </a:rPr>
              <a:t>Which is pretty close to 0.5, as we expect.</a:t>
            </a:r>
            <a:endParaRPr lang="en-US" dirty="0">
              <a:latin typeface="+mn-lt"/>
              <a:cs typeface="Courier New" pitchFamily="49" charset="0"/>
            </a:endParaRPr>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Text Box 2"/>
          <p:cNvSpPr txBox="1">
            <a:spLocks noChangeArrowheads="1"/>
          </p:cNvSpPr>
          <p:nvPr/>
        </p:nvSpPr>
        <p:spPr bwMode="auto">
          <a:xfrm>
            <a:off x="1855788" y="2709863"/>
            <a:ext cx="5418137" cy="1385887"/>
          </a:xfrm>
          <a:prstGeom prst="rect">
            <a:avLst/>
          </a:prstGeom>
          <a:noFill/>
          <a:ln w="9525">
            <a:noFill/>
            <a:miter lim="800000"/>
            <a:headEnd/>
            <a:tailEnd/>
          </a:ln>
        </p:spPr>
        <p:txBody>
          <a:bodyPr wrap="none">
            <a:spAutoFit/>
          </a:bodyPr>
          <a:lstStyle/>
          <a:p>
            <a:pPr algn="ctr"/>
            <a:r>
              <a:rPr lang="en-US" sz="2800" b="1"/>
              <a:t>CHAPTER 12</a:t>
            </a:r>
          </a:p>
          <a:p>
            <a:pPr algn="ctr"/>
            <a:endParaRPr lang="en-US" sz="2800" b="1"/>
          </a:p>
          <a:p>
            <a:pPr algn="ctr"/>
            <a:r>
              <a:rPr lang="en-US" sz="2800" b="1"/>
              <a:t>ITERATION III:  WHILE LOOPS </a:t>
            </a:r>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Text Box 2"/>
          <p:cNvSpPr txBox="1">
            <a:spLocks noChangeArrowheads="1"/>
          </p:cNvSpPr>
          <p:nvPr/>
        </p:nvSpPr>
        <p:spPr bwMode="auto">
          <a:xfrm>
            <a:off x="2243138" y="304800"/>
            <a:ext cx="4645025" cy="523875"/>
          </a:xfrm>
          <a:prstGeom prst="rect">
            <a:avLst/>
          </a:prstGeom>
          <a:noFill/>
          <a:ln w="9525">
            <a:noFill/>
            <a:miter lim="800000"/>
            <a:headEnd/>
            <a:tailEnd/>
          </a:ln>
        </p:spPr>
        <p:txBody>
          <a:bodyPr wrap="none">
            <a:spAutoFit/>
          </a:bodyPr>
          <a:lstStyle/>
          <a:p>
            <a:pPr algn="ctr"/>
            <a:r>
              <a:rPr lang="en-US" sz="2800" b="1"/>
              <a:t>ITERATION (WHILE loops)</a:t>
            </a:r>
          </a:p>
        </p:txBody>
      </p:sp>
      <p:sp>
        <p:nvSpPr>
          <p:cNvPr id="267266" name="Rectangle 5"/>
          <p:cNvSpPr>
            <a:spLocks noChangeArrowheads="1"/>
          </p:cNvSpPr>
          <p:nvPr/>
        </p:nvSpPr>
        <p:spPr bwMode="auto">
          <a:xfrm>
            <a:off x="838200" y="1008063"/>
            <a:ext cx="6629400" cy="5508625"/>
          </a:xfrm>
          <a:prstGeom prst="rect">
            <a:avLst/>
          </a:prstGeom>
          <a:noFill/>
          <a:ln w="9525">
            <a:noFill/>
            <a:miter lim="800000"/>
            <a:headEnd/>
            <a:tailEnd/>
          </a:ln>
        </p:spPr>
        <p:txBody>
          <a:bodyPr>
            <a:spAutoFit/>
          </a:bodyPr>
          <a:lstStyle/>
          <a:p>
            <a:pPr algn="just">
              <a:buFontTx/>
              <a:buChar char="•"/>
            </a:pPr>
            <a:r>
              <a:rPr lang="en-US"/>
              <a:t> </a:t>
            </a:r>
            <a:r>
              <a:rPr lang="en-US" sz="2000" b="1"/>
              <a:t>Syntax</a:t>
            </a:r>
            <a:r>
              <a:rPr lang="en-US" sz="2000"/>
              <a:t>:  </a:t>
            </a:r>
            <a:r>
              <a:rPr lang="en-US" sz="2000" b="1" i="1"/>
              <a:t>As shown, and always the same</a:t>
            </a:r>
            <a:r>
              <a:rPr lang="en-US" sz="2000"/>
              <a:t>.  </a:t>
            </a:r>
            <a:r>
              <a:rPr lang="en-US" sz="2000" b="1"/>
              <a:t>NOTE</a:t>
            </a:r>
            <a:r>
              <a:rPr lang="en-US" sz="2000"/>
              <a:t>:  The keywords WHILE and END come in a pair—</a:t>
            </a:r>
            <a:r>
              <a:rPr lang="en-US" sz="2000" b="1" i="1"/>
              <a:t>never one without the other</a:t>
            </a:r>
            <a:r>
              <a:rPr lang="en-US" sz="2000"/>
              <a:t>.</a:t>
            </a:r>
          </a:p>
          <a:p>
            <a:pPr algn="just">
              <a:buFontTx/>
              <a:buChar char="•"/>
            </a:pPr>
            <a:endParaRPr lang="en-US"/>
          </a:p>
          <a:p>
            <a:pPr algn="just"/>
            <a:r>
              <a:rPr lang="en-US" sz="2000" b="1">
                <a:solidFill>
                  <a:srgbClr val="0066FF"/>
                </a:solidFill>
                <a:latin typeface="Courier New" pitchFamily="49" charset="0"/>
                <a:cs typeface="Courier New" pitchFamily="49" charset="0"/>
              </a:rPr>
              <a:t>		  while </a:t>
            </a:r>
            <a:r>
              <a:rPr lang="en-US" sz="2000">
                <a:latin typeface="Courier New" pitchFamily="49" charset="0"/>
                <a:cs typeface="Courier New" pitchFamily="49" charset="0"/>
              </a:rPr>
              <a:t>(test)</a:t>
            </a:r>
          </a:p>
          <a:p>
            <a:pPr algn="just"/>
            <a:r>
              <a:rPr lang="en-US" sz="2000">
                <a:latin typeface="Courier New" pitchFamily="49" charset="0"/>
                <a:cs typeface="Courier New" pitchFamily="49" charset="0"/>
              </a:rPr>
              <a:t>	          statements</a:t>
            </a:r>
          </a:p>
          <a:p>
            <a:pPr algn="just"/>
            <a:r>
              <a:rPr lang="en-US" sz="2000" b="1">
                <a:solidFill>
                  <a:srgbClr val="0066FF"/>
                </a:solidFill>
                <a:latin typeface="Courier New" pitchFamily="49" charset="0"/>
                <a:cs typeface="Courier New" pitchFamily="49" charset="0"/>
              </a:rPr>
              <a:t>		  end</a:t>
            </a:r>
          </a:p>
          <a:p>
            <a:pPr algn="just"/>
            <a:endParaRPr lang="en-US"/>
          </a:p>
          <a:p>
            <a:pPr algn="just"/>
            <a:endParaRPr lang="en-US" sz="2000"/>
          </a:p>
          <a:p>
            <a:pPr algn="just">
              <a:buFont typeface="Arial" charset="0"/>
              <a:buChar char="•"/>
            </a:pPr>
            <a:r>
              <a:rPr lang="en-US" sz="2000" b="1"/>
              <a:t>What’s happening</a:t>
            </a:r>
            <a:r>
              <a:rPr lang="en-US" sz="2000"/>
              <a:t>:</a:t>
            </a:r>
          </a:p>
          <a:p>
            <a:pPr lvl="1" algn="just">
              <a:buFont typeface="Arial" charset="0"/>
              <a:buChar char="•"/>
            </a:pPr>
            <a:r>
              <a:rPr lang="en-US" sz="2000"/>
              <a:t> WHILE loop </a:t>
            </a:r>
            <a:r>
              <a:rPr lang="en-US" sz="2000" b="1" i="1"/>
              <a:t>test</a:t>
            </a:r>
            <a:r>
              <a:rPr lang="en-US" sz="2000"/>
              <a:t> occurs (NO loop index!)</a:t>
            </a:r>
          </a:p>
          <a:p>
            <a:pPr lvl="1" algn="just">
              <a:buFont typeface="Arial" charset="0"/>
              <a:buChar char="•"/>
            </a:pPr>
            <a:r>
              <a:rPr lang="en-US" sz="2000"/>
              <a:t> if </a:t>
            </a:r>
            <a:r>
              <a:rPr lang="en-US" sz="2000" b="1" i="1"/>
              <a:t>test</a:t>
            </a:r>
            <a:r>
              <a:rPr lang="en-US" sz="2000"/>
              <a:t> is </a:t>
            </a:r>
            <a:r>
              <a:rPr lang="en-US" sz="2000" b="1"/>
              <a:t>TRUE</a:t>
            </a:r>
            <a:r>
              <a:rPr lang="en-US" sz="2000"/>
              <a:t>, then the loop continues</a:t>
            </a:r>
          </a:p>
          <a:p>
            <a:pPr lvl="1" algn="just">
              <a:buFont typeface="Arial" charset="0"/>
              <a:buChar char="•"/>
            </a:pPr>
            <a:r>
              <a:rPr lang="en-US" sz="2000"/>
              <a:t> </a:t>
            </a:r>
            <a:r>
              <a:rPr lang="en-US" sz="2000">
                <a:latin typeface="Courier New" pitchFamily="49" charset="0"/>
                <a:cs typeface="Courier New" pitchFamily="49" charset="0"/>
              </a:rPr>
              <a:t>statements</a:t>
            </a:r>
            <a:r>
              <a:rPr lang="en-US" sz="2000"/>
              <a:t> inside executed</a:t>
            </a:r>
          </a:p>
          <a:p>
            <a:pPr lvl="1" algn="just">
              <a:buFont typeface="Arial" charset="0"/>
              <a:buChar char="•"/>
            </a:pPr>
            <a:r>
              <a:rPr lang="en-US" sz="2000"/>
              <a:t> END sends execution back to the top</a:t>
            </a:r>
          </a:p>
          <a:p>
            <a:pPr lvl="1" algn="just">
              <a:buFont typeface="Arial" charset="0"/>
              <a:buChar char="•"/>
            </a:pPr>
            <a:r>
              <a:rPr lang="en-US" sz="2000"/>
              <a:t> repeat:  WHILE loop </a:t>
            </a:r>
            <a:r>
              <a:rPr lang="en-US" sz="2000" b="1" i="1"/>
              <a:t>test</a:t>
            </a:r>
            <a:r>
              <a:rPr lang="en-US" sz="2000"/>
              <a:t> occurs . . . </a:t>
            </a:r>
          </a:p>
          <a:p>
            <a:pPr lvl="1" algn="just">
              <a:buFont typeface="Arial" charset="0"/>
              <a:buChar char="•"/>
            </a:pPr>
            <a:r>
              <a:rPr lang="en-US" sz="2000"/>
              <a:t> stops executing </a:t>
            </a:r>
            <a:r>
              <a:rPr lang="en-US" sz="2000">
                <a:latin typeface="Courier New" pitchFamily="49" charset="0"/>
                <a:cs typeface="Courier New" pitchFamily="49" charset="0"/>
              </a:rPr>
              <a:t>statements </a:t>
            </a:r>
            <a:r>
              <a:rPr lang="en-US" sz="2000"/>
              <a:t>only when test is </a:t>
            </a:r>
            <a:r>
              <a:rPr lang="en-US" sz="2000" b="1" i="1"/>
              <a:t>FALSE . . . so, COULD GO ON FOREVER </a:t>
            </a:r>
            <a:r>
              <a:rPr lang="en-US" sz="2000"/>
              <a:t>!!</a:t>
            </a:r>
          </a:p>
        </p:txBody>
      </p:sp>
      <p:sp>
        <p:nvSpPr>
          <p:cNvPr id="267267" name="AutoShape 6"/>
          <p:cNvSpPr>
            <a:spLocks/>
          </p:cNvSpPr>
          <p:nvPr/>
        </p:nvSpPr>
        <p:spPr bwMode="auto">
          <a:xfrm>
            <a:off x="5029200" y="2895600"/>
            <a:ext cx="76200" cy="228600"/>
          </a:xfrm>
          <a:prstGeom prst="rightBrace">
            <a:avLst>
              <a:gd name="adj1" fmla="val 50000"/>
              <a:gd name="adj2" fmla="val 50000"/>
            </a:avLst>
          </a:prstGeom>
          <a:noFill/>
          <a:ln w="19050">
            <a:solidFill>
              <a:srgbClr val="FF0000"/>
            </a:solidFill>
            <a:round/>
            <a:headEnd/>
            <a:tailEnd/>
          </a:ln>
        </p:spPr>
        <p:txBody>
          <a:bodyPr wrap="none" anchor="ctr"/>
          <a:lstStyle/>
          <a:p>
            <a:endParaRPr lang="en-US"/>
          </a:p>
        </p:txBody>
      </p:sp>
      <p:sp>
        <p:nvSpPr>
          <p:cNvPr id="267268" name="Text Box 8"/>
          <p:cNvSpPr txBox="1">
            <a:spLocks noChangeArrowheads="1"/>
          </p:cNvSpPr>
          <p:nvPr/>
        </p:nvSpPr>
        <p:spPr bwMode="auto">
          <a:xfrm>
            <a:off x="5308600" y="3321050"/>
            <a:ext cx="1974850" cy="641350"/>
          </a:xfrm>
          <a:prstGeom prst="rect">
            <a:avLst/>
          </a:prstGeom>
          <a:noFill/>
          <a:ln w="9525">
            <a:noFill/>
            <a:miter lim="800000"/>
            <a:headEnd/>
            <a:tailEnd/>
          </a:ln>
        </p:spPr>
        <p:txBody>
          <a:bodyPr wrap="none">
            <a:spAutoFit/>
          </a:bodyPr>
          <a:lstStyle/>
          <a:p>
            <a:r>
              <a:rPr lang="en-US" sz="1800">
                <a:solidFill>
                  <a:srgbClr val="FF0000"/>
                </a:solidFill>
              </a:rPr>
              <a:t>“Loop body”</a:t>
            </a:r>
          </a:p>
          <a:p>
            <a:r>
              <a:rPr lang="en-US" sz="1800">
                <a:solidFill>
                  <a:srgbClr val="FF0000"/>
                </a:solidFill>
              </a:rPr>
              <a:t>(always indented)</a:t>
            </a:r>
          </a:p>
        </p:txBody>
      </p:sp>
      <p:sp>
        <p:nvSpPr>
          <p:cNvPr id="267269" name="Text Box 9"/>
          <p:cNvSpPr txBox="1">
            <a:spLocks noChangeArrowheads="1"/>
          </p:cNvSpPr>
          <p:nvPr/>
        </p:nvSpPr>
        <p:spPr bwMode="auto">
          <a:xfrm>
            <a:off x="7391400" y="3998913"/>
            <a:ext cx="1638300" cy="1754187"/>
          </a:xfrm>
          <a:prstGeom prst="rect">
            <a:avLst/>
          </a:prstGeom>
          <a:noFill/>
          <a:ln w="9525">
            <a:noFill/>
            <a:miter lim="800000"/>
            <a:headEnd/>
            <a:tailEnd/>
          </a:ln>
        </p:spPr>
        <p:txBody>
          <a:bodyPr>
            <a:spAutoFit/>
          </a:bodyPr>
          <a:lstStyle/>
          <a:p>
            <a:r>
              <a:rPr lang="en-US" sz="1800" b="1"/>
              <a:t>SIDE NOTE</a:t>
            </a:r>
            <a:r>
              <a:rPr lang="en-US" sz="1800"/>
              <a:t>:</a:t>
            </a:r>
          </a:p>
          <a:p>
            <a:r>
              <a:rPr lang="en-US" sz="1800"/>
              <a:t>A LOGICAL TEST, and NOT a list of values like the FOR loop!</a:t>
            </a:r>
          </a:p>
        </p:txBody>
      </p:sp>
      <p:cxnSp>
        <p:nvCxnSpPr>
          <p:cNvPr id="267270" name="Elbow Connector 2"/>
          <p:cNvCxnSpPr>
            <a:cxnSpLocks noChangeShapeType="1"/>
            <a:stCxn id="267269" idx="0"/>
          </p:cNvCxnSpPr>
          <p:nvPr/>
        </p:nvCxnSpPr>
        <p:spPr bwMode="auto">
          <a:xfrm rot="16200000" flipV="1">
            <a:off x="5873750" y="1662113"/>
            <a:ext cx="1339850" cy="3333750"/>
          </a:xfrm>
          <a:prstGeom prst="bentConnector2">
            <a:avLst/>
          </a:prstGeom>
          <a:noFill/>
          <a:ln w="19050">
            <a:solidFill>
              <a:srgbClr val="FF0000"/>
            </a:solidFill>
            <a:round/>
            <a:headEnd/>
            <a:tailEnd type="arrow" w="med" len="med"/>
          </a:ln>
        </p:spPr>
      </p:cxnSp>
      <p:cxnSp>
        <p:nvCxnSpPr>
          <p:cNvPr id="6" name="Elbow Connector 5"/>
          <p:cNvCxnSpPr>
            <a:stCxn id="267268" idx="0"/>
          </p:cNvCxnSpPr>
          <p:nvPr/>
        </p:nvCxnSpPr>
        <p:spPr>
          <a:xfrm rot="16200000" flipV="1">
            <a:off x="5545138" y="2570162"/>
            <a:ext cx="311150" cy="1190625"/>
          </a:xfrm>
          <a:prstGeom prst="bentConnector2">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Text Box 2"/>
          <p:cNvSpPr txBox="1">
            <a:spLocks noChangeArrowheads="1"/>
          </p:cNvSpPr>
          <p:nvPr/>
        </p:nvSpPr>
        <p:spPr bwMode="auto">
          <a:xfrm>
            <a:off x="2243138" y="304800"/>
            <a:ext cx="4645025" cy="523875"/>
          </a:xfrm>
          <a:prstGeom prst="rect">
            <a:avLst/>
          </a:prstGeom>
          <a:noFill/>
          <a:ln w="9525">
            <a:noFill/>
            <a:miter lim="800000"/>
            <a:headEnd/>
            <a:tailEnd/>
          </a:ln>
        </p:spPr>
        <p:txBody>
          <a:bodyPr wrap="none">
            <a:spAutoFit/>
          </a:bodyPr>
          <a:lstStyle/>
          <a:p>
            <a:pPr algn="ctr"/>
            <a:r>
              <a:rPr lang="en-US" sz="2800" b="1"/>
              <a:t>ITERATION (WHILE loops)</a:t>
            </a:r>
          </a:p>
        </p:txBody>
      </p:sp>
      <p:sp>
        <p:nvSpPr>
          <p:cNvPr id="268290" name="Rectangle 5"/>
          <p:cNvSpPr>
            <a:spLocks noChangeArrowheads="1"/>
          </p:cNvSpPr>
          <p:nvPr/>
        </p:nvSpPr>
        <p:spPr bwMode="auto">
          <a:xfrm>
            <a:off x="838200" y="1008063"/>
            <a:ext cx="6629400" cy="5262562"/>
          </a:xfrm>
          <a:prstGeom prst="rect">
            <a:avLst/>
          </a:prstGeom>
          <a:noFill/>
          <a:ln w="9525">
            <a:noFill/>
            <a:miter lim="800000"/>
            <a:headEnd/>
            <a:tailEnd/>
          </a:ln>
        </p:spPr>
        <p:txBody>
          <a:bodyPr>
            <a:spAutoFit/>
          </a:bodyPr>
          <a:lstStyle/>
          <a:p>
            <a:pPr algn="just">
              <a:buFontTx/>
              <a:buChar char="•"/>
            </a:pPr>
            <a:r>
              <a:rPr lang="en-US"/>
              <a:t> </a:t>
            </a:r>
            <a:r>
              <a:rPr lang="en-US" sz="2000" b="1"/>
              <a:t>Syntax</a:t>
            </a:r>
            <a:r>
              <a:rPr lang="en-US" sz="2000"/>
              <a:t>:  </a:t>
            </a:r>
            <a:r>
              <a:rPr lang="en-US" sz="2000" b="1" i="1"/>
              <a:t>As shown, and always the same</a:t>
            </a:r>
            <a:r>
              <a:rPr lang="en-US" sz="2000"/>
              <a:t>.  </a:t>
            </a:r>
            <a:r>
              <a:rPr lang="en-US" sz="2000" b="1"/>
              <a:t>NOTE</a:t>
            </a:r>
            <a:r>
              <a:rPr lang="en-US" sz="2000"/>
              <a:t>:  The keywords WHILE and END come in a pair—</a:t>
            </a:r>
            <a:r>
              <a:rPr lang="en-US" sz="2000" b="1" i="1"/>
              <a:t>never one without the other</a:t>
            </a:r>
            <a:r>
              <a:rPr lang="en-US" sz="2000"/>
              <a:t>.</a:t>
            </a:r>
          </a:p>
          <a:p>
            <a:pPr algn="just">
              <a:buFontTx/>
              <a:buChar char="•"/>
            </a:pPr>
            <a:endParaRPr lang="en-US"/>
          </a:p>
          <a:p>
            <a:pPr algn="just"/>
            <a:r>
              <a:rPr lang="en-US" sz="2000" b="1">
                <a:solidFill>
                  <a:srgbClr val="0066FF"/>
                </a:solidFill>
                <a:latin typeface="Courier New" pitchFamily="49" charset="0"/>
                <a:cs typeface="Courier New" pitchFamily="49" charset="0"/>
              </a:rPr>
              <a:t>		  while </a:t>
            </a:r>
            <a:r>
              <a:rPr lang="en-US" sz="2000">
                <a:latin typeface="Courier New" pitchFamily="49" charset="0"/>
                <a:cs typeface="Courier New" pitchFamily="49" charset="0"/>
              </a:rPr>
              <a:t>(test)</a:t>
            </a:r>
          </a:p>
          <a:p>
            <a:pPr algn="just"/>
            <a:r>
              <a:rPr lang="en-US" sz="2000">
                <a:latin typeface="Courier New" pitchFamily="49" charset="0"/>
                <a:cs typeface="Courier New" pitchFamily="49" charset="0"/>
              </a:rPr>
              <a:t>	          statements</a:t>
            </a:r>
          </a:p>
          <a:p>
            <a:pPr algn="just"/>
            <a:r>
              <a:rPr lang="en-US" sz="2000" b="1">
                <a:solidFill>
                  <a:srgbClr val="0066FF"/>
                </a:solidFill>
                <a:latin typeface="Courier New" pitchFamily="49" charset="0"/>
                <a:cs typeface="Courier New" pitchFamily="49" charset="0"/>
              </a:rPr>
              <a:t>		  end</a:t>
            </a:r>
          </a:p>
          <a:p>
            <a:pPr algn="just"/>
            <a:endParaRPr lang="en-US"/>
          </a:p>
          <a:p>
            <a:pPr algn="just"/>
            <a:endParaRPr lang="en-US"/>
          </a:p>
          <a:p>
            <a:pPr algn="just">
              <a:buFont typeface="Arial" charset="0"/>
              <a:buChar char="•"/>
            </a:pPr>
            <a:r>
              <a:rPr lang="en-US" sz="2000" b="1"/>
              <a:t>Comments</a:t>
            </a:r>
            <a:r>
              <a:rPr lang="en-US" sz="2000"/>
              <a:t>:</a:t>
            </a:r>
          </a:p>
          <a:p>
            <a:pPr lvl="1" algn="just">
              <a:buFont typeface="Arial" charset="0"/>
              <a:buChar char="•"/>
            </a:pPr>
            <a:r>
              <a:rPr lang="en-US" sz="2000"/>
              <a:t> Because of the “endless” feature, WHILE</a:t>
            </a:r>
          </a:p>
          <a:p>
            <a:pPr lvl="1" algn="just"/>
            <a:r>
              <a:rPr lang="en-US" sz="2000"/>
              <a:t>     loops require a LOT of care in their use.</a:t>
            </a:r>
          </a:p>
          <a:p>
            <a:pPr lvl="1" algn="just">
              <a:buFont typeface="Arial" charset="0"/>
              <a:buChar char="•"/>
            </a:pPr>
            <a:r>
              <a:rPr lang="en-US" sz="2000"/>
              <a:t> In general, anything that can be done</a:t>
            </a:r>
          </a:p>
          <a:p>
            <a:pPr lvl="1" algn="just"/>
            <a:r>
              <a:rPr lang="en-US" sz="2000"/>
              <a:t>     with a WHILE loop, can be done with </a:t>
            </a:r>
          </a:p>
          <a:p>
            <a:pPr lvl="1" algn="just"/>
            <a:r>
              <a:rPr lang="en-US" sz="2000"/>
              <a:t>     a FOR loop.</a:t>
            </a:r>
          </a:p>
          <a:p>
            <a:pPr lvl="1" algn="just">
              <a:buFont typeface="Arial" charset="0"/>
              <a:buChar char="•"/>
            </a:pPr>
            <a:r>
              <a:rPr lang="en-US" sz="2000"/>
              <a:t> So why use WHILE loops?  Convenience!</a:t>
            </a:r>
          </a:p>
        </p:txBody>
      </p:sp>
      <p:sp>
        <p:nvSpPr>
          <p:cNvPr id="268291" name="AutoShape 6"/>
          <p:cNvSpPr>
            <a:spLocks/>
          </p:cNvSpPr>
          <p:nvPr/>
        </p:nvSpPr>
        <p:spPr bwMode="auto">
          <a:xfrm>
            <a:off x="5029200" y="2895600"/>
            <a:ext cx="76200" cy="228600"/>
          </a:xfrm>
          <a:prstGeom prst="rightBrace">
            <a:avLst>
              <a:gd name="adj1" fmla="val 50000"/>
              <a:gd name="adj2" fmla="val 50000"/>
            </a:avLst>
          </a:prstGeom>
          <a:noFill/>
          <a:ln w="19050">
            <a:solidFill>
              <a:srgbClr val="FF0000"/>
            </a:solidFill>
            <a:round/>
            <a:headEnd/>
            <a:tailEnd/>
          </a:ln>
        </p:spPr>
        <p:txBody>
          <a:bodyPr wrap="none" anchor="ctr"/>
          <a:lstStyle/>
          <a:p>
            <a:endParaRPr lang="en-US"/>
          </a:p>
        </p:txBody>
      </p:sp>
      <p:sp>
        <p:nvSpPr>
          <p:cNvPr id="268292" name="Text Box 8"/>
          <p:cNvSpPr txBox="1">
            <a:spLocks noChangeArrowheads="1"/>
          </p:cNvSpPr>
          <p:nvPr/>
        </p:nvSpPr>
        <p:spPr bwMode="auto">
          <a:xfrm>
            <a:off x="5308600" y="3321050"/>
            <a:ext cx="1974850" cy="641350"/>
          </a:xfrm>
          <a:prstGeom prst="rect">
            <a:avLst/>
          </a:prstGeom>
          <a:noFill/>
          <a:ln w="9525">
            <a:noFill/>
            <a:miter lim="800000"/>
            <a:headEnd/>
            <a:tailEnd/>
          </a:ln>
        </p:spPr>
        <p:txBody>
          <a:bodyPr wrap="none">
            <a:spAutoFit/>
          </a:bodyPr>
          <a:lstStyle/>
          <a:p>
            <a:r>
              <a:rPr lang="en-US" sz="1800">
                <a:solidFill>
                  <a:srgbClr val="FF0000"/>
                </a:solidFill>
              </a:rPr>
              <a:t>“Loop body”</a:t>
            </a:r>
          </a:p>
          <a:p>
            <a:r>
              <a:rPr lang="en-US" sz="1800">
                <a:solidFill>
                  <a:srgbClr val="FF0000"/>
                </a:solidFill>
              </a:rPr>
              <a:t>(always indented)</a:t>
            </a:r>
          </a:p>
        </p:txBody>
      </p:sp>
      <p:sp>
        <p:nvSpPr>
          <p:cNvPr id="268293" name="Text Box 9"/>
          <p:cNvSpPr txBox="1">
            <a:spLocks noChangeArrowheads="1"/>
          </p:cNvSpPr>
          <p:nvPr/>
        </p:nvSpPr>
        <p:spPr bwMode="auto">
          <a:xfrm>
            <a:off x="7391400" y="3998913"/>
            <a:ext cx="1638300" cy="1754187"/>
          </a:xfrm>
          <a:prstGeom prst="rect">
            <a:avLst/>
          </a:prstGeom>
          <a:noFill/>
          <a:ln w="9525">
            <a:noFill/>
            <a:miter lim="800000"/>
            <a:headEnd/>
            <a:tailEnd/>
          </a:ln>
        </p:spPr>
        <p:txBody>
          <a:bodyPr>
            <a:spAutoFit/>
          </a:bodyPr>
          <a:lstStyle/>
          <a:p>
            <a:r>
              <a:rPr lang="en-US" sz="1800" b="1"/>
              <a:t>SIDE NOTE</a:t>
            </a:r>
            <a:r>
              <a:rPr lang="en-US" sz="1800"/>
              <a:t>:</a:t>
            </a:r>
          </a:p>
          <a:p>
            <a:r>
              <a:rPr lang="en-US" sz="1800"/>
              <a:t>A LOGICAL TEST, and NOT a list of values like the FOR loop!</a:t>
            </a:r>
          </a:p>
        </p:txBody>
      </p:sp>
      <p:cxnSp>
        <p:nvCxnSpPr>
          <p:cNvPr id="268294" name="Elbow Connector 2"/>
          <p:cNvCxnSpPr>
            <a:cxnSpLocks noChangeShapeType="1"/>
            <a:stCxn id="268293" idx="0"/>
          </p:cNvCxnSpPr>
          <p:nvPr/>
        </p:nvCxnSpPr>
        <p:spPr bwMode="auto">
          <a:xfrm rot="16200000" flipV="1">
            <a:off x="5873750" y="1662113"/>
            <a:ext cx="1339850" cy="3333750"/>
          </a:xfrm>
          <a:prstGeom prst="bentConnector2">
            <a:avLst/>
          </a:prstGeom>
          <a:noFill/>
          <a:ln w="19050">
            <a:solidFill>
              <a:srgbClr val="FF0000"/>
            </a:solidFill>
            <a:round/>
            <a:headEnd/>
            <a:tailEnd type="arrow" w="med" len="med"/>
          </a:ln>
        </p:spPr>
      </p:cxnSp>
      <p:cxnSp>
        <p:nvCxnSpPr>
          <p:cNvPr id="6" name="Elbow Connector 5"/>
          <p:cNvCxnSpPr>
            <a:stCxn id="268292" idx="0"/>
          </p:cNvCxnSpPr>
          <p:nvPr/>
        </p:nvCxnSpPr>
        <p:spPr>
          <a:xfrm rot="16200000" flipV="1">
            <a:off x="5545138" y="2570162"/>
            <a:ext cx="311150" cy="1190625"/>
          </a:xfrm>
          <a:prstGeom prst="bentConnector2">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Text Box 2"/>
          <p:cNvSpPr txBox="1">
            <a:spLocks noChangeArrowheads="1"/>
          </p:cNvSpPr>
          <p:nvPr/>
        </p:nvSpPr>
        <p:spPr bwMode="auto">
          <a:xfrm>
            <a:off x="1454150" y="304800"/>
            <a:ext cx="6705600" cy="523875"/>
          </a:xfrm>
          <a:prstGeom prst="rect">
            <a:avLst/>
          </a:prstGeom>
          <a:noFill/>
          <a:ln w="9525">
            <a:noFill/>
            <a:miter lim="800000"/>
            <a:headEnd/>
            <a:tailEnd/>
          </a:ln>
        </p:spPr>
        <p:txBody>
          <a:bodyPr wrap="none">
            <a:spAutoFit/>
          </a:bodyPr>
          <a:lstStyle/>
          <a:p>
            <a:pPr algn="ctr"/>
            <a:r>
              <a:rPr lang="en-US" sz="2800" b="1"/>
              <a:t>ITERATION (WHILE loops)–the “test”</a:t>
            </a:r>
          </a:p>
        </p:txBody>
      </p:sp>
      <p:sp>
        <p:nvSpPr>
          <p:cNvPr id="269314" name="Rectangle 5"/>
          <p:cNvSpPr>
            <a:spLocks noChangeArrowheads="1"/>
          </p:cNvSpPr>
          <p:nvPr/>
        </p:nvSpPr>
        <p:spPr bwMode="auto">
          <a:xfrm>
            <a:off x="1143000" y="1287463"/>
            <a:ext cx="6629400" cy="3354387"/>
          </a:xfrm>
          <a:prstGeom prst="rect">
            <a:avLst/>
          </a:prstGeom>
          <a:noFill/>
          <a:ln w="9525">
            <a:noFill/>
            <a:miter lim="800000"/>
            <a:headEnd/>
            <a:tailEnd/>
          </a:ln>
        </p:spPr>
        <p:txBody>
          <a:bodyPr>
            <a:spAutoFit/>
          </a:bodyPr>
          <a:lstStyle/>
          <a:p>
            <a:pPr algn="just">
              <a:buFontTx/>
              <a:buChar char="•"/>
            </a:pPr>
            <a:r>
              <a:rPr lang="en-US"/>
              <a:t> </a:t>
            </a:r>
            <a:r>
              <a:rPr lang="en-US" sz="2000" b="1"/>
              <a:t>What is this thing, “test”,  all about?</a:t>
            </a:r>
            <a:endParaRPr lang="en-US" sz="2000"/>
          </a:p>
          <a:p>
            <a:pPr algn="just">
              <a:buFontTx/>
              <a:buChar char="•"/>
            </a:pPr>
            <a:endParaRPr lang="en-US"/>
          </a:p>
          <a:p>
            <a:pPr algn="just"/>
            <a:r>
              <a:rPr lang="en-US" sz="2000" b="1">
                <a:solidFill>
                  <a:srgbClr val="0066FF"/>
                </a:solidFill>
                <a:latin typeface="Courier New" pitchFamily="49" charset="0"/>
                <a:cs typeface="Courier New" pitchFamily="49" charset="0"/>
              </a:rPr>
              <a:t>		  while </a:t>
            </a:r>
            <a:r>
              <a:rPr lang="en-US" sz="2000">
                <a:latin typeface="Courier New" pitchFamily="49" charset="0"/>
                <a:cs typeface="Courier New" pitchFamily="49" charset="0"/>
              </a:rPr>
              <a:t>(test)</a:t>
            </a:r>
          </a:p>
          <a:p>
            <a:pPr algn="just"/>
            <a:r>
              <a:rPr lang="en-US" sz="2000">
                <a:latin typeface="Courier New" pitchFamily="49" charset="0"/>
                <a:cs typeface="Courier New" pitchFamily="49" charset="0"/>
              </a:rPr>
              <a:t>	          statements</a:t>
            </a:r>
          </a:p>
          <a:p>
            <a:pPr algn="just"/>
            <a:r>
              <a:rPr lang="en-US" sz="2000" b="1">
                <a:solidFill>
                  <a:srgbClr val="0066FF"/>
                </a:solidFill>
                <a:latin typeface="Courier New" pitchFamily="49" charset="0"/>
                <a:cs typeface="Courier New" pitchFamily="49" charset="0"/>
              </a:rPr>
              <a:t>		  end</a:t>
            </a:r>
          </a:p>
          <a:p>
            <a:pPr algn="just"/>
            <a:endParaRPr lang="en-US"/>
          </a:p>
          <a:p>
            <a:pPr algn="just">
              <a:buFont typeface="Arial" charset="0"/>
              <a:buChar char="•"/>
            </a:pPr>
            <a:r>
              <a:rPr lang="en-US" sz="2000"/>
              <a:t> </a:t>
            </a:r>
            <a:r>
              <a:rPr lang="en-US" sz="2000" b="1" i="1"/>
              <a:t>test</a:t>
            </a:r>
            <a:r>
              <a:rPr lang="en-US" sz="2000" b="1"/>
              <a:t> </a:t>
            </a:r>
            <a:r>
              <a:rPr lang="en-US" sz="2000"/>
              <a:t>is what’s called a “logical test”, or, “conditional”.  It’s like asking the question, “Is this statement true?”</a:t>
            </a:r>
          </a:p>
          <a:p>
            <a:pPr algn="just">
              <a:buFont typeface="Arial" charset="0"/>
              <a:buChar char="•"/>
            </a:pPr>
            <a:r>
              <a:rPr lang="en-US" sz="2000"/>
              <a:t> Logical tests evaluate to a single truth value:  either TRUE, or FALSE (never both!)</a:t>
            </a:r>
          </a:p>
        </p:txBody>
      </p:sp>
      <p:cxnSp>
        <p:nvCxnSpPr>
          <p:cNvPr id="13" name="Straight Arrow Connector 12"/>
          <p:cNvCxnSpPr/>
          <p:nvPr/>
        </p:nvCxnSpPr>
        <p:spPr>
          <a:xfrm>
            <a:off x="4294188" y="1711325"/>
            <a:ext cx="381000" cy="381000"/>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Text Box 2"/>
          <p:cNvSpPr txBox="1">
            <a:spLocks noChangeArrowheads="1"/>
          </p:cNvSpPr>
          <p:nvPr/>
        </p:nvSpPr>
        <p:spPr bwMode="auto">
          <a:xfrm>
            <a:off x="1454150" y="304800"/>
            <a:ext cx="6705600" cy="523875"/>
          </a:xfrm>
          <a:prstGeom prst="rect">
            <a:avLst/>
          </a:prstGeom>
          <a:noFill/>
          <a:ln w="9525">
            <a:noFill/>
            <a:miter lim="800000"/>
            <a:headEnd/>
            <a:tailEnd/>
          </a:ln>
        </p:spPr>
        <p:txBody>
          <a:bodyPr wrap="none">
            <a:spAutoFit/>
          </a:bodyPr>
          <a:lstStyle/>
          <a:p>
            <a:pPr algn="ctr"/>
            <a:r>
              <a:rPr lang="en-US" sz="2800" b="1"/>
              <a:t>ITERATION (WHILE loops)–the “test”</a:t>
            </a:r>
          </a:p>
        </p:txBody>
      </p:sp>
      <p:sp>
        <p:nvSpPr>
          <p:cNvPr id="270338" name="Rectangle 5"/>
          <p:cNvSpPr>
            <a:spLocks noChangeArrowheads="1"/>
          </p:cNvSpPr>
          <p:nvPr/>
        </p:nvSpPr>
        <p:spPr bwMode="auto">
          <a:xfrm>
            <a:off x="1143000" y="1143000"/>
            <a:ext cx="7391400" cy="5570538"/>
          </a:xfrm>
          <a:prstGeom prst="rect">
            <a:avLst/>
          </a:prstGeom>
          <a:noFill/>
          <a:ln w="9525">
            <a:noFill/>
            <a:miter lim="800000"/>
            <a:headEnd/>
            <a:tailEnd/>
          </a:ln>
        </p:spPr>
        <p:txBody>
          <a:bodyPr>
            <a:spAutoFit/>
          </a:bodyPr>
          <a:lstStyle/>
          <a:p>
            <a:pPr algn="just">
              <a:buFontTx/>
              <a:buChar char="•"/>
            </a:pPr>
            <a:r>
              <a:rPr lang="en-US"/>
              <a:t> </a:t>
            </a:r>
            <a:r>
              <a:rPr lang="en-US" sz="2000" b="1"/>
              <a:t>What is this thing, “test”,  all about?</a:t>
            </a:r>
            <a:endParaRPr lang="en-US" sz="2000"/>
          </a:p>
          <a:p>
            <a:pPr algn="just">
              <a:buFontTx/>
              <a:buChar char="•"/>
            </a:pPr>
            <a:endParaRPr lang="en-US"/>
          </a:p>
          <a:p>
            <a:pPr algn="just"/>
            <a:r>
              <a:rPr lang="en-US" sz="2000" b="1">
                <a:solidFill>
                  <a:srgbClr val="0066FF"/>
                </a:solidFill>
                <a:latin typeface="Courier New" pitchFamily="49" charset="0"/>
                <a:cs typeface="Courier New" pitchFamily="49" charset="0"/>
              </a:rPr>
              <a:t>		  while </a:t>
            </a:r>
            <a:r>
              <a:rPr lang="en-US" sz="2000">
                <a:latin typeface="Courier New" pitchFamily="49" charset="0"/>
                <a:cs typeface="Courier New" pitchFamily="49" charset="0"/>
              </a:rPr>
              <a:t>(test)</a:t>
            </a:r>
          </a:p>
          <a:p>
            <a:pPr algn="just"/>
            <a:r>
              <a:rPr lang="en-US" sz="2000">
                <a:latin typeface="Courier New" pitchFamily="49" charset="0"/>
                <a:cs typeface="Courier New" pitchFamily="49" charset="0"/>
              </a:rPr>
              <a:t>	          statements</a:t>
            </a:r>
          </a:p>
          <a:p>
            <a:pPr algn="just"/>
            <a:r>
              <a:rPr lang="en-US" sz="2000" b="1">
                <a:solidFill>
                  <a:srgbClr val="0066FF"/>
                </a:solidFill>
                <a:latin typeface="Courier New" pitchFamily="49" charset="0"/>
                <a:cs typeface="Courier New" pitchFamily="49" charset="0"/>
              </a:rPr>
              <a:t>		  end</a:t>
            </a:r>
          </a:p>
          <a:p>
            <a:pPr algn="just"/>
            <a:endParaRPr lang="en-US"/>
          </a:p>
          <a:p>
            <a:pPr algn="just">
              <a:buFont typeface="Arial" charset="0"/>
              <a:buChar char="•"/>
            </a:pPr>
            <a:r>
              <a:rPr lang="en-US"/>
              <a:t> </a:t>
            </a:r>
            <a:r>
              <a:rPr lang="en-US" sz="2000"/>
              <a:t>The “test” is (usually) composed of a LHS and a RHS with a “logical connective” in between:</a:t>
            </a:r>
          </a:p>
          <a:p>
            <a:pPr lvl="3" algn="just"/>
            <a:endParaRPr lang="en-US" sz="2000"/>
          </a:p>
          <a:p>
            <a:pPr lvl="2" algn="just"/>
            <a:r>
              <a:rPr lang="en-US" sz="2000"/>
              <a:t>&amp;&amp;  means     “AND”</a:t>
            </a:r>
          </a:p>
          <a:p>
            <a:pPr lvl="2" algn="just"/>
            <a:r>
              <a:rPr lang="en-US" sz="2000"/>
              <a:t>||     means      “OR”</a:t>
            </a:r>
          </a:p>
          <a:p>
            <a:pPr lvl="2" algn="just"/>
            <a:r>
              <a:rPr lang="en-US" sz="2000"/>
              <a:t>~     means     “NOT”</a:t>
            </a:r>
          </a:p>
          <a:p>
            <a:pPr lvl="2" algn="just"/>
            <a:r>
              <a:rPr lang="en-US" sz="2000"/>
              <a:t>&gt;     means     “Greater than”</a:t>
            </a:r>
          </a:p>
          <a:p>
            <a:pPr lvl="2" algn="just"/>
            <a:r>
              <a:rPr lang="en-US" sz="2000"/>
              <a:t>&lt;     means     “Less than”</a:t>
            </a:r>
          </a:p>
          <a:p>
            <a:pPr lvl="2" algn="just"/>
            <a:r>
              <a:rPr lang="en-US" sz="2000"/>
              <a:t>&gt;=   means     “Greater-than-or-equal-to”</a:t>
            </a:r>
          </a:p>
          <a:p>
            <a:pPr lvl="2" algn="just"/>
            <a:r>
              <a:rPr lang="en-US" sz="2000"/>
              <a:t>&lt;+   means     “Less-than-or-equal-to”</a:t>
            </a:r>
          </a:p>
          <a:p>
            <a:pPr lvl="2" algn="just"/>
            <a:r>
              <a:rPr lang="en-US" sz="2000"/>
              <a:t>==   means     “Equal-to”   (~=  means “NOT Equal-to”)</a:t>
            </a:r>
          </a:p>
        </p:txBody>
      </p:sp>
      <p:cxnSp>
        <p:nvCxnSpPr>
          <p:cNvPr id="6" name="Straight Arrow Connector 5"/>
          <p:cNvCxnSpPr/>
          <p:nvPr/>
        </p:nvCxnSpPr>
        <p:spPr>
          <a:xfrm>
            <a:off x="4294188" y="1573213"/>
            <a:ext cx="381000" cy="381000"/>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Text Box 2"/>
          <p:cNvSpPr txBox="1">
            <a:spLocks noChangeArrowheads="1"/>
          </p:cNvSpPr>
          <p:nvPr/>
        </p:nvSpPr>
        <p:spPr bwMode="auto">
          <a:xfrm>
            <a:off x="1454150" y="304800"/>
            <a:ext cx="6705600" cy="523875"/>
          </a:xfrm>
          <a:prstGeom prst="rect">
            <a:avLst/>
          </a:prstGeom>
          <a:noFill/>
          <a:ln w="9525">
            <a:noFill/>
            <a:miter lim="800000"/>
            <a:headEnd/>
            <a:tailEnd/>
          </a:ln>
        </p:spPr>
        <p:txBody>
          <a:bodyPr wrap="none">
            <a:spAutoFit/>
          </a:bodyPr>
          <a:lstStyle/>
          <a:p>
            <a:pPr algn="ctr"/>
            <a:r>
              <a:rPr lang="en-US" sz="2800" b="1"/>
              <a:t>ITERATION (WHILE loops)–the “test”</a:t>
            </a:r>
          </a:p>
        </p:txBody>
      </p:sp>
      <p:sp>
        <p:nvSpPr>
          <p:cNvPr id="271362" name="Rectangle 5"/>
          <p:cNvSpPr>
            <a:spLocks noChangeArrowheads="1"/>
          </p:cNvSpPr>
          <p:nvPr/>
        </p:nvSpPr>
        <p:spPr bwMode="auto">
          <a:xfrm>
            <a:off x="1143000" y="1143000"/>
            <a:ext cx="7391400" cy="4278313"/>
          </a:xfrm>
          <a:prstGeom prst="rect">
            <a:avLst/>
          </a:prstGeom>
          <a:noFill/>
          <a:ln w="9525">
            <a:noFill/>
            <a:miter lim="800000"/>
            <a:headEnd/>
            <a:tailEnd/>
          </a:ln>
        </p:spPr>
        <p:txBody>
          <a:bodyPr>
            <a:spAutoFit/>
          </a:bodyPr>
          <a:lstStyle/>
          <a:p>
            <a:pPr algn="just">
              <a:buFontTx/>
              <a:buChar char="•"/>
            </a:pPr>
            <a:r>
              <a:rPr lang="en-US"/>
              <a:t> </a:t>
            </a:r>
            <a:r>
              <a:rPr lang="en-US" sz="2000" b="1"/>
              <a:t>What is this thing, “test”,  all about?</a:t>
            </a:r>
            <a:endParaRPr lang="en-US" sz="2000"/>
          </a:p>
          <a:p>
            <a:pPr algn="just">
              <a:buFontTx/>
              <a:buChar char="•"/>
            </a:pPr>
            <a:endParaRPr lang="en-US"/>
          </a:p>
          <a:p>
            <a:pPr algn="just"/>
            <a:r>
              <a:rPr lang="en-US" sz="2000" b="1">
                <a:solidFill>
                  <a:srgbClr val="0066FF"/>
                </a:solidFill>
                <a:latin typeface="Courier New" pitchFamily="49" charset="0"/>
                <a:cs typeface="Courier New" pitchFamily="49" charset="0"/>
              </a:rPr>
              <a:t>		  while </a:t>
            </a:r>
            <a:r>
              <a:rPr lang="en-US" sz="2000">
                <a:latin typeface="Courier New" pitchFamily="49" charset="0"/>
                <a:cs typeface="Courier New" pitchFamily="49" charset="0"/>
              </a:rPr>
              <a:t>(test)</a:t>
            </a:r>
          </a:p>
          <a:p>
            <a:pPr algn="just"/>
            <a:r>
              <a:rPr lang="en-US" sz="2000">
                <a:latin typeface="Courier New" pitchFamily="49" charset="0"/>
                <a:cs typeface="Courier New" pitchFamily="49" charset="0"/>
              </a:rPr>
              <a:t>	          statements</a:t>
            </a:r>
          </a:p>
          <a:p>
            <a:pPr algn="just"/>
            <a:r>
              <a:rPr lang="en-US" sz="2000" b="1">
                <a:solidFill>
                  <a:srgbClr val="0066FF"/>
                </a:solidFill>
                <a:latin typeface="Courier New" pitchFamily="49" charset="0"/>
                <a:cs typeface="Courier New" pitchFamily="49" charset="0"/>
              </a:rPr>
              <a:t>		  end</a:t>
            </a:r>
          </a:p>
          <a:p>
            <a:pPr algn="just"/>
            <a:endParaRPr lang="en-US"/>
          </a:p>
          <a:p>
            <a:pPr algn="just">
              <a:buFont typeface="Arial" charset="0"/>
              <a:buChar char="•"/>
            </a:pPr>
            <a:r>
              <a:rPr lang="en-US" sz="2000"/>
              <a:t> So a complete test (usually) has a left hand side, one or more logical connectives, and a right hand side.</a:t>
            </a:r>
          </a:p>
          <a:p>
            <a:pPr algn="just">
              <a:buFont typeface="Arial" charset="0"/>
              <a:buChar char="•"/>
            </a:pPr>
            <a:r>
              <a:rPr lang="en-US" sz="2000" b="1"/>
              <a:t> The complete test asks a question that is answered TRUE or FALSE.</a:t>
            </a:r>
          </a:p>
          <a:p>
            <a:pPr algn="just">
              <a:buFont typeface="Arial" charset="0"/>
              <a:buChar char="•"/>
            </a:pPr>
            <a:endParaRPr lang="en-US" sz="2000" b="1"/>
          </a:p>
          <a:p>
            <a:pPr algn="just">
              <a:buFont typeface="Arial" charset="0"/>
              <a:buChar char="•"/>
            </a:pPr>
            <a:r>
              <a:rPr lang="en-US" sz="2000"/>
              <a:t> Example:  The test   </a:t>
            </a:r>
            <a:r>
              <a:rPr lang="en-US" sz="2000">
                <a:latin typeface="Courier New" pitchFamily="49" charset="0"/>
                <a:cs typeface="Courier New" pitchFamily="49" charset="0"/>
              </a:rPr>
              <a:t>(x &lt; y) </a:t>
            </a:r>
            <a:r>
              <a:rPr lang="en-US" sz="2000"/>
              <a:t>asks the question, “</a:t>
            </a:r>
            <a:r>
              <a:rPr lang="en-US" sz="2000" b="1"/>
              <a:t>Is x less than y?</a:t>
            </a:r>
            <a:r>
              <a:rPr lang="en-US" sz="2000"/>
              <a:t>”</a:t>
            </a:r>
          </a:p>
        </p:txBody>
      </p:sp>
      <p:cxnSp>
        <p:nvCxnSpPr>
          <p:cNvPr id="5" name="Straight Arrow Connector 4"/>
          <p:cNvCxnSpPr/>
          <p:nvPr/>
        </p:nvCxnSpPr>
        <p:spPr>
          <a:xfrm>
            <a:off x="4294188" y="1573213"/>
            <a:ext cx="381000" cy="381000"/>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Text Box 2"/>
          <p:cNvSpPr txBox="1">
            <a:spLocks noChangeArrowheads="1"/>
          </p:cNvSpPr>
          <p:nvPr/>
        </p:nvSpPr>
        <p:spPr bwMode="auto">
          <a:xfrm>
            <a:off x="1454150" y="304800"/>
            <a:ext cx="6705600" cy="523875"/>
          </a:xfrm>
          <a:prstGeom prst="rect">
            <a:avLst/>
          </a:prstGeom>
          <a:noFill/>
          <a:ln w="9525">
            <a:noFill/>
            <a:miter lim="800000"/>
            <a:headEnd/>
            <a:tailEnd/>
          </a:ln>
        </p:spPr>
        <p:txBody>
          <a:bodyPr wrap="none">
            <a:spAutoFit/>
          </a:bodyPr>
          <a:lstStyle/>
          <a:p>
            <a:pPr algn="ctr"/>
            <a:r>
              <a:rPr lang="en-US" sz="2800" b="1"/>
              <a:t>ITERATION (WHILE loops)–the “test”</a:t>
            </a:r>
          </a:p>
        </p:txBody>
      </p:sp>
      <p:sp>
        <p:nvSpPr>
          <p:cNvPr id="272386" name="Rectangle 5"/>
          <p:cNvSpPr>
            <a:spLocks noChangeArrowheads="1"/>
          </p:cNvSpPr>
          <p:nvPr/>
        </p:nvSpPr>
        <p:spPr bwMode="auto">
          <a:xfrm>
            <a:off x="1143000" y="1143000"/>
            <a:ext cx="7391400" cy="1754188"/>
          </a:xfrm>
          <a:prstGeom prst="rect">
            <a:avLst/>
          </a:prstGeom>
          <a:noFill/>
          <a:ln w="9525">
            <a:noFill/>
            <a:miter lim="800000"/>
            <a:headEnd/>
            <a:tailEnd/>
          </a:ln>
        </p:spPr>
        <p:txBody>
          <a:bodyPr>
            <a:spAutoFit/>
          </a:bodyPr>
          <a:lstStyle/>
          <a:p>
            <a:pPr>
              <a:buFontTx/>
              <a:buChar char="•"/>
            </a:pPr>
            <a:r>
              <a:rPr lang="en-US"/>
              <a:t> </a:t>
            </a:r>
            <a:r>
              <a:rPr lang="en-US" sz="2000" b="1"/>
              <a:t>What is this thing, “test”,  all about?</a:t>
            </a:r>
            <a:endParaRPr lang="en-US" sz="2000"/>
          </a:p>
          <a:p>
            <a:pPr>
              <a:buFontTx/>
              <a:buChar char="•"/>
            </a:pPr>
            <a:endParaRPr lang="en-US"/>
          </a:p>
          <a:p>
            <a:r>
              <a:rPr lang="en-US" sz="2000" b="1">
                <a:solidFill>
                  <a:srgbClr val="0066FF"/>
                </a:solidFill>
                <a:latin typeface="Courier New" pitchFamily="49" charset="0"/>
                <a:cs typeface="Courier New" pitchFamily="49" charset="0"/>
              </a:rPr>
              <a:t>		  while </a:t>
            </a:r>
            <a:r>
              <a:rPr lang="en-US" sz="2000">
                <a:latin typeface="Courier New" pitchFamily="49" charset="0"/>
                <a:cs typeface="Courier New" pitchFamily="49" charset="0"/>
              </a:rPr>
              <a:t>(test)</a:t>
            </a:r>
          </a:p>
          <a:p>
            <a:r>
              <a:rPr lang="en-US" sz="2000">
                <a:latin typeface="Courier New" pitchFamily="49" charset="0"/>
                <a:cs typeface="Courier New" pitchFamily="49" charset="0"/>
              </a:rPr>
              <a:t>	          statements</a:t>
            </a:r>
          </a:p>
          <a:p>
            <a:r>
              <a:rPr lang="en-US" sz="2000" b="1">
                <a:solidFill>
                  <a:srgbClr val="0066FF"/>
                </a:solidFill>
                <a:latin typeface="Courier New" pitchFamily="49" charset="0"/>
                <a:cs typeface="Courier New" pitchFamily="49" charset="0"/>
              </a:rPr>
              <a:t>		  end</a:t>
            </a:r>
          </a:p>
        </p:txBody>
      </p:sp>
      <p:graphicFrame>
        <p:nvGraphicFramePr>
          <p:cNvPr id="2" name="Table 1"/>
          <p:cNvGraphicFramePr>
            <a:graphicFrameLocks noGrp="1"/>
          </p:cNvGraphicFramePr>
          <p:nvPr/>
        </p:nvGraphicFramePr>
        <p:xfrm>
          <a:off x="533400" y="3398838"/>
          <a:ext cx="8229600" cy="2662237"/>
        </p:xfrm>
        <a:graphic>
          <a:graphicData uri="http://schemas.openxmlformats.org/drawingml/2006/table">
            <a:tbl>
              <a:tblPr firstRow="1" bandRow="1">
                <a:tableStyleId>{5C22544A-7EE6-4342-B048-85BDC9FD1C3A}</a:tableStyleId>
              </a:tblPr>
              <a:tblGrid>
                <a:gridCol w="2590800"/>
                <a:gridCol w="2590800"/>
                <a:gridCol w="3048000"/>
              </a:tblGrid>
              <a:tr h="370840">
                <a:tc>
                  <a:txBody>
                    <a:bodyPr/>
                    <a:lstStyle/>
                    <a:p>
                      <a:pPr algn="ctr"/>
                      <a:r>
                        <a:rPr lang="en-US" dirty="0" smtClean="0">
                          <a:solidFill>
                            <a:schemeClr val="bg1"/>
                          </a:solidFill>
                        </a:rPr>
                        <a:t>(test) Example</a:t>
                      </a:r>
                    </a:p>
                    <a:p>
                      <a:pPr algn="ctr"/>
                      <a:endParaRPr lang="en-US" dirty="0">
                        <a:solidFill>
                          <a:schemeClr val="bg1"/>
                        </a:solidFill>
                      </a:endParaRPr>
                    </a:p>
                  </a:txBody>
                  <a:tcPr>
                    <a:solidFill>
                      <a:schemeClr val="tx1">
                        <a:lumMod val="65000"/>
                        <a:lumOff val="35000"/>
                      </a:schemeClr>
                    </a:solidFill>
                  </a:tcPr>
                </a:tc>
                <a:tc>
                  <a:txBody>
                    <a:bodyPr/>
                    <a:lstStyle/>
                    <a:p>
                      <a:pPr algn="ctr"/>
                      <a:r>
                        <a:rPr lang="en-US" dirty="0" smtClean="0">
                          <a:solidFill>
                            <a:schemeClr val="bg1"/>
                          </a:solidFill>
                        </a:rPr>
                        <a:t>Logical</a:t>
                      </a:r>
                    </a:p>
                    <a:p>
                      <a:pPr algn="ctr"/>
                      <a:r>
                        <a:rPr lang="en-US" dirty="0" smtClean="0">
                          <a:solidFill>
                            <a:schemeClr val="bg1"/>
                          </a:solidFill>
                        </a:rPr>
                        <a:t>Connective(s)</a:t>
                      </a:r>
                      <a:endParaRPr lang="en-US" dirty="0">
                        <a:solidFill>
                          <a:schemeClr val="bg1"/>
                        </a:solidFill>
                      </a:endParaRPr>
                    </a:p>
                  </a:txBody>
                  <a:tcPr>
                    <a:solidFill>
                      <a:schemeClr val="tx1">
                        <a:lumMod val="65000"/>
                        <a:lumOff val="35000"/>
                      </a:schemeClr>
                    </a:solidFill>
                  </a:tcPr>
                </a:tc>
                <a:tc>
                  <a:txBody>
                    <a:bodyPr/>
                    <a:lstStyle/>
                    <a:p>
                      <a:pPr algn="ctr"/>
                      <a:r>
                        <a:rPr lang="en-US" dirty="0" smtClean="0">
                          <a:solidFill>
                            <a:schemeClr val="bg1"/>
                          </a:solidFill>
                        </a:rPr>
                        <a:t>Equivalent Question(s)</a:t>
                      </a:r>
                      <a:endParaRPr lang="en-US" dirty="0">
                        <a:solidFill>
                          <a:schemeClr val="bg1"/>
                        </a:solidFill>
                      </a:endParaRPr>
                    </a:p>
                  </a:txBody>
                  <a:tcPr>
                    <a:solidFill>
                      <a:schemeClr val="tx1">
                        <a:lumMod val="65000"/>
                        <a:lumOff val="35000"/>
                      </a:schemeClr>
                    </a:solidFill>
                  </a:tcPr>
                </a:tc>
              </a:tr>
              <a:tr h="370840">
                <a:tc>
                  <a:txBody>
                    <a:bodyPr/>
                    <a:lstStyle/>
                    <a:p>
                      <a:pPr algn="ctr"/>
                      <a:r>
                        <a:rPr lang="en-US" sz="1800" dirty="0" smtClean="0">
                          <a:solidFill>
                            <a:sysClr val="windowText" lastClr="000000"/>
                          </a:solidFill>
                          <a:latin typeface="Courier New" pitchFamily="49" charset="0"/>
                          <a:cs typeface="Courier New" pitchFamily="49" charset="0"/>
                        </a:rPr>
                        <a:t>(x</a:t>
                      </a:r>
                      <a:r>
                        <a:rPr lang="en-US" sz="1800" baseline="0" dirty="0" smtClean="0">
                          <a:solidFill>
                            <a:sysClr val="windowText" lastClr="000000"/>
                          </a:solidFill>
                          <a:latin typeface="Courier New" pitchFamily="49" charset="0"/>
                          <a:cs typeface="Courier New" pitchFamily="49" charset="0"/>
                        </a:rPr>
                        <a:t> &gt; y)</a:t>
                      </a:r>
                      <a:endParaRPr lang="en-US" sz="1800" dirty="0">
                        <a:solidFill>
                          <a:sysClr val="windowText" lastClr="000000"/>
                        </a:solidFill>
                        <a:latin typeface="Courier New" pitchFamily="49" charset="0"/>
                        <a:cs typeface="Courier New" pitchFamily="49" charset="0"/>
                      </a:endParaRPr>
                    </a:p>
                  </a:txBody>
                  <a:tcPr>
                    <a:noFill/>
                  </a:tcPr>
                </a:tc>
                <a:tc>
                  <a:txBody>
                    <a:bodyPr/>
                    <a:lstStyle/>
                    <a:p>
                      <a:pPr algn="ctr"/>
                      <a:r>
                        <a:rPr lang="en-US" sz="1800" dirty="0" smtClean="0">
                          <a:solidFill>
                            <a:sysClr val="windowText" lastClr="000000"/>
                          </a:solidFill>
                          <a:latin typeface="Courier New" pitchFamily="49" charset="0"/>
                          <a:cs typeface="Courier New" pitchFamily="49" charset="0"/>
                        </a:rPr>
                        <a:t>&gt;</a:t>
                      </a:r>
                      <a:endParaRPr lang="en-US" sz="1800" dirty="0">
                        <a:solidFill>
                          <a:sysClr val="windowText" lastClr="000000"/>
                        </a:solidFill>
                        <a:latin typeface="Courier New" pitchFamily="49" charset="0"/>
                        <a:cs typeface="Courier New" pitchFamily="49" charset="0"/>
                      </a:endParaRPr>
                    </a:p>
                  </a:txBody>
                  <a:tcPr>
                    <a:noFill/>
                  </a:tcPr>
                </a:tc>
                <a:tc>
                  <a:txBody>
                    <a:bodyPr/>
                    <a:lstStyle/>
                    <a:p>
                      <a:r>
                        <a:rPr lang="en-US" sz="1800" dirty="0" smtClean="0">
                          <a:solidFill>
                            <a:sysClr val="windowText" lastClr="000000"/>
                          </a:solidFill>
                          <a:latin typeface="Courier New" pitchFamily="49" charset="0"/>
                          <a:cs typeface="Courier New" pitchFamily="49" charset="0"/>
                        </a:rPr>
                        <a:t>Is x greater than y?</a:t>
                      </a:r>
                      <a:endParaRPr lang="en-US" sz="1800" dirty="0">
                        <a:solidFill>
                          <a:sysClr val="windowText" lastClr="000000"/>
                        </a:solidFill>
                        <a:latin typeface="Courier New" pitchFamily="49" charset="0"/>
                        <a:cs typeface="Courier New" pitchFamily="49" charset="0"/>
                      </a:endParaRPr>
                    </a:p>
                  </a:txBody>
                  <a:tcPr>
                    <a:noFill/>
                  </a:tcPr>
                </a:tc>
              </a:tr>
              <a:tr h="370840">
                <a:tc>
                  <a:txBody>
                    <a:bodyPr/>
                    <a:lstStyle/>
                    <a:p>
                      <a:pPr algn="ctr"/>
                      <a:r>
                        <a:rPr lang="en-US" sz="1800" dirty="0" smtClean="0">
                          <a:solidFill>
                            <a:sysClr val="windowText" lastClr="000000"/>
                          </a:solidFill>
                          <a:latin typeface="Courier New" pitchFamily="49" charset="0"/>
                          <a:cs typeface="Courier New" pitchFamily="49" charset="0"/>
                        </a:rPr>
                        <a:t>(x &lt;=</a:t>
                      </a:r>
                      <a:r>
                        <a:rPr lang="en-US" sz="1800" baseline="0" dirty="0" smtClean="0">
                          <a:solidFill>
                            <a:sysClr val="windowText" lastClr="000000"/>
                          </a:solidFill>
                          <a:latin typeface="Courier New" pitchFamily="49" charset="0"/>
                          <a:cs typeface="Courier New" pitchFamily="49" charset="0"/>
                        </a:rPr>
                        <a:t> y)</a:t>
                      </a:r>
                      <a:endParaRPr lang="en-US" sz="1800" dirty="0">
                        <a:solidFill>
                          <a:sysClr val="windowText" lastClr="000000"/>
                        </a:solidFill>
                        <a:latin typeface="Courier New" pitchFamily="49" charset="0"/>
                        <a:cs typeface="Courier New" pitchFamily="49" charset="0"/>
                      </a:endParaRPr>
                    </a:p>
                  </a:txBody>
                  <a:tcPr>
                    <a:noFill/>
                  </a:tcPr>
                </a:tc>
                <a:tc>
                  <a:txBody>
                    <a:bodyPr/>
                    <a:lstStyle/>
                    <a:p>
                      <a:pPr algn="ctr"/>
                      <a:r>
                        <a:rPr lang="en-US" sz="1800" dirty="0" smtClean="0">
                          <a:solidFill>
                            <a:sysClr val="windowText" lastClr="000000"/>
                          </a:solidFill>
                          <a:latin typeface="Courier New" pitchFamily="49" charset="0"/>
                          <a:cs typeface="Courier New" pitchFamily="49" charset="0"/>
                        </a:rPr>
                        <a:t>&lt;=</a:t>
                      </a:r>
                      <a:endParaRPr lang="en-US" sz="1800" dirty="0">
                        <a:solidFill>
                          <a:sysClr val="windowText" lastClr="000000"/>
                        </a:solidFill>
                        <a:latin typeface="Courier New" pitchFamily="49" charset="0"/>
                        <a:cs typeface="Courier New" pitchFamily="49" charset="0"/>
                      </a:endParaRPr>
                    </a:p>
                  </a:txBody>
                  <a:tcPr>
                    <a:noFill/>
                  </a:tcPr>
                </a:tc>
                <a:tc>
                  <a:txBody>
                    <a:bodyPr/>
                    <a:lstStyle/>
                    <a:p>
                      <a:r>
                        <a:rPr lang="en-US" sz="1800" dirty="0" smtClean="0">
                          <a:solidFill>
                            <a:sysClr val="windowText" lastClr="000000"/>
                          </a:solidFill>
                          <a:latin typeface="Courier New" pitchFamily="49" charset="0"/>
                          <a:cs typeface="Courier New" pitchFamily="49" charset="0"/>
                        </a:rPr>
                        <a:t>Is x less-than-or-equal-to y?</a:t>
                      </a:r>
                      <a:endParaRPr lang="en-US" sz="1800" dirty="0">
                        <a:solidFill>
                          <a:sysClr val="windowText" lastClr="000000"/>
                        </a:solidFill>
                        <a:latin typeface="Courier New" pitchFamily="49" charset="0"/>
                        <a:cs typeface="Courier New" pitchFamily="49" charset="0"/>
                      </a:endParaRPr>
                    </a:p>
                  </a:txBody>
                  <a:tcPr>
                    <a:noFill/>
                  </a:tcPr>
                </a:tc>
              </a:tr>
              <a:tr h="370840">
                <a:tc>
                  <a:txBody>
                    <a:bodyPr/>
                    <a:lstStyle/>
                    <a:p>
                      <a:pPr algn="ctr"/>
                      <a:r>
                        <a:rPr lang="en-US" sz="1800" dirty="0" smtClean="0">
                          <a:solidFill>
                            <a:sysClr val="windowText" lastClr="000000"/>
                          </a:solidFill>
                          <a:latin typeface="Courier New" pitchFamily="49" charset="0"/>
                          <a:cs typeface="Courier New" pitchFamily="49" charset="0"/>
                        </a:rPr>
                        <a:t>(x &gt;= y)</a:t>
                      </a:r>
                      <a:endParaRPr lang="en-US" sz="1800" dirty="0">
                        <a:solidFill>
                          <a:sysClr val="windowText" lastClr="000000"/>
                        </a:solidFill>
                        <a:latin typeface="Courier New" pitchFamily="49" charset="0"/>
                        <a:cs typeface="Courier New" pitchFamily="49" charset="0"/>
                      </a:endParaRPr>
                    </a:p>
                  </a:txBody>
                  <a:tcPr>
                    <a:noFill/>
                  </a:tcPr>
                </a:tc>
                <a:tc>
                  <a:txBody>
                    <a:bodyPr/>
                    <a:lstStyle/>
                    <a:p>
                      <a:pPr algn="ctr"/>
                      <a:r>
                        <a:rPr lang="en-US" sz="1800" dirty="0" smtClean="0">
                          <a:solidFill>
                            <a:sysClr val="windowText" lastClr="000000"/>
                          </a:solidFill>
                          <a:latin typeface="Courier New" pitchFamily="49" charset="0"/>
                          <a:cs typeface="Courier New" pitchFamily="49" charset="0"/>
                        </a:rPr>
                        <a:t>&gt;=</a:t>
                      </a:r>
                      <a:endParaRPr lang="en-US" sz="1800" dirty="0">
                        <a:solidFill>
                          <a:sysClr val="windowText" lastClr="000000"/>
                        </a:solidFill>
                        <a:latin typeface="Courier New" pitchFamily="49" charset="0"/>
                        <a:cs typeface="Courier New" pitchFamily="49" charset="0"/>
                      </a:endParaRPr>
                    </a:p>
                  </a:txBody>
                  <a:tcPr>
                    <a:noFill/>
                  </a:tcPr>
                </a:tc>
                <a:tc>
                  <a:txBody>
                    <a:bodyPr/>
                    <a:lstStyle/>
                    <a:p>
                      <a:r>
                        <a:rPr lang="en-US" sz="1800" dirty="0" smtClean="0">
                          <a:solidFill>
                            <a:sysClr val="windowText" lastClr="000000"/>
                          </a:solidFill>
                          <a:latin typeface="Courier New" pitchFamily="49" charset="0"/>
                          <a:cs typeface="Courier New" pitchFamily="49" charset="0"/>
                        </a:rPr>
                        <a:t>Is x greater-than-or-equal-to y?</a:t>
                      </a:r>
                      <a:endParaRPr lang="en-US" sz="1800" dirty="0">
                        <a:solidFill>
                          <a:sysClr val="windowText" lastClr="000000"/>
                        </a:solidFill>
                        <a:latin typeface="Courier New" pitchFamily="49" charset="0"/>
                        <a:cs typeface="Courier New" pitchFamily="49" charset="0"/>
                      </a:endParaRPr>
                    </a:p>
                  </a:txBody>
                  <a:tcPr>
                    <a:noFill/>
                  </a:tcPr>
                </a:tc>
              </a:tr>
              <a:tr h="370840">
                <a:tc>
                  <a:txBody>
                    <a:bodyPr/>
                    <a:lstStyle/>
                    <a:p>
                      <a:pPr algn="ctr"/>
                      <a:r>
                        <a:rPr lang="en-US" sz="1800" dirty="0" smtClean="0">
                          <a:solidFill>
                            <a:sysClr val="windowText" lastClr="000000"/>
                          </a:solidFill>
                          <a:latin typeface="Courier New" pitchFamily="49" charset="0"/>
                          <a:cs typeface="Courier New" pitchFamily="49" charset="0"/>
                        </a:rPr>
                        <a:t>(x == y)</a:t>
                      </a:r>
                      <a:endParaRPr lang="en-US" sz="1800" dirty="0">
                        <a:solidFill>
                          <a:sysClr val="windowText" lastClr="000000"/>
                        </a:solidFill>
                        <a:latin typeface="Courier New" pitchFamily="49" charset="0"/>
                        <a:cs typeface="Courier New" pitchFamily="49" charset="0"/>
                      </a:endParaRPr>
                    </a:p>
                  </a:txBody>
                  <a:tcPr>
                    <a:noFill/>
                  </a:tcPr>
                </a:tc>
                <a:tc>
                  <a:txBody>
                    <a:bodyPr/>
                    <a:lstStyle/>
                    <a:p>
                      <a:pPr algn="ctr"/>
                      <a:r>
                        <a:rPr lang="en-US" sz="1800" dirty="0" smtClean="0">
                          <a:solidFill>
                            <a:sysClr val="windowText" lastClr="000000"/>
                          </a:solidFill>
                          <a:latin typeface="Courier New" pitchFamily="49" charset="0"/>
                          <a:cs typeface="Courier New" pitchFamily="49" charset="0"/>
                        </a:rPr>
                        <a:t>==</a:t>
                      </a:r>
                      <a:endParaRPr lang="en-US" sz="1800" dirty="0">
                        <a:solidFill>
                          <a:sysClr val="windowText" lastClr="000000"/>
                        </a:solidFill>
                        <a:latin typeface="Courier New" pitchFamily="49" charset="0"/>
                        <a:cs typeface="Courier New" pitchFamily="49" charset="0"/>
                      </a:endParaRPr>
                    </a:p>
                  </a:txBody>
                  <a:tcPr>
                    <a:noFill/>
                  </a:tcPr>
                </a:tc>
                <a:tc>
                  <a:txBody>
                    <a:bodyPr/>
                    <a:lstStyle/>
                    <a:p>
                      <a:r>
                        <a:rPr lang="en-US" sz="1800" dirty="0" smtClean="0">
                          <a:solidFill>
                            <a:sysClr val="windowText" lastClr="000000"/>
                          </a:solidFill>
                          <a:latin typeface="Courier New" pitchFamily="49" charset="0"/>
                          <a:cs typeface="Courier New" pitchFamily="49" charset="0"/>
                        </a:rPr>
                        <a:t>Is x equal to y</a:t>
                      </a:r>
                      <a:r>
                        <a:rPr lang="en-US" sz="1800" baseline="0" dirty="0" smtClean="0">
                          <a:solidFill>
                            <a:sysClr val="windowText" lastClr="000000"/>
                          </a:solidFill>
                          <a:latin typeface="Courier New" pitchFamily="49" charset="0"/>
                          <a:cs typeface="Courier New" pitchFamily="49" charset="0"/>
                        </a:rPr>
                        <a:t>?</a:t>
                      </a:r>
                      <a:endParaRPr lang="en-US" sz="1800" dirty="0">
                        <a:solidFill>
                          <a:sysClr val="windowText" lastClr="000000"/>
                        </a:solidFill>
                        <a:latin typeface="Courier New" pitchFamily="49" charset="0"/>
                        <a:cs typeface="Courier New" pitchFamily="49" charset="0"/>
                      </a:endParaRPr>
                    </a:p>
                  </a:txBody>
                  <a:tcPr>
                    <a:noFill/>
                  </a:tcPr>
                </a:tc>
              </a:tr>
            </a:tbl>
          </a:graphicData>
        </a:graphic>
      </p:graphicFrame>
      <p:cxnSp>
        <p:nvCxnSpPr>
          <p:cNvPr id="6" name="Straight Arrow Connector 5"/>
          <p:cNvCxnSpPr/>
          <p:nvPr/>
        </p:nvCxnSpPr>
        <p:spPr>
          <a:xfrm>
            <a:off x="4294188" y="1573213"/>
            <a:ext cx="381000" cy="381000"/>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Text Box 2"/>
          <p:cNvSpPr txBox="1">
            <a:spLocks noChangeArrowheads="1"/>
          </p:cNvSpPr>
          <p:nvPr/>
        </p:nvSpPr>
        <p:spPr bwMode="auto">
          <a:xfrm>
            <a:off x="1454150" y="304800"/>
            <a:ext cx="6705600" cy="523875"/>
          </a:xfrm>
          <a:prstGeom prst="rect">
            <a:avLst/>
          </a:prstGeom>
          <a:noFill/>
          <a:ln w="9525">
            <a:noFill/>
            <a:miter lim="800000"/>
            <a:headEnd/>
            <a:tailEnd/>
          </a:ln>
        </p:spPr>
        <p:txBody>
          <a:bodyPr wrap="none">
            <a:spAutoFit/>
          </a:bodyPr>
          <a:lstStyle/>
          <a:p>
            <a:pPr algn="ctr"/>
            <a:r>
              <a:rPr lang="en-US" sz="2800" b="1"/>
              <a:t>ITERATION (WHILE loops)–the “test”</a:t>
            </a:r>
          </a:p>
        </p:txBody>
      </p:sp>
      <p:sp>
        <p:nvSpPr>
          <p:cNvPr id="273410" name="Rectangle 5"/>
          <p:cNvSpPr>
            <a:spLocks noChangeArrowheads="1"/>
          </p:cNvSpPr>
          <p:nvPr/>
        </p:nvSpPr>
        <p:spPr bwMode="auto">
          <a:xfrm>
            <a:off x="1143000" y="1143000"/>
            <a:ext cx="7391400" cy="1754188"/>
          </a:xfrm>
          <a:prstGeom prst="rect">
            <a:avLst/>
          </a:prstGeom>
          <a:noFill/>
          <a:ln w="9525">
            <a:noFill/>
            <a:miter lim="800000"/>
            <a:headEnd/>
            <a:tailEnd/>
          </a:ln>
        </p:spPr>
        <p:txBody>
          <a:bodyPr>
            <a:spAutoFit/>
          </a:bodyPr>
          <a:lstStyle/>
          <a:p>
            <a:pPr>
              <a:buFontTx/>
              <a:buChar char="•"/>
            </a:pPr>
            <a:r>
              <a:rPr lang="en-US"/>
              <a:t> </a:t>
            </a:r>
            <a:r>
              <a:rPr lang="en-US" sz="2000" b="1"/>
              <a:t>What is this thing, “test”,  all about?</a:t>
            </a:r>
            <a:endParaRPr lang="en-US" sz="2000"/>
          </a:p>
          <a:p>
            <a:pPr>
              <a:buFontTx/>
              <a:buChar char="•"/>
            </a:pPr>
            <a:endParaRPr lang="en-US"/>
          </a:p>
          <a:p>
            <a:r>
              <a:rPr lang="en-US" sz="2000" b="1">
                <a:solidFill>
                  <a:srgbClr val="0066FF"/>
                </a:solidFill>
                <a:latin typeface="Courier New" pitchFamily="49" charset="0"/>
                <a:cs typeface="Courier New" pitchFamily="49" charset="0"/>
              </a:rPr>
              <a:t>		  while </a:t>
            </a:r>
            <a:r>
              <a:rPr lang="en-US" sz="2000">
                <a:latin typeface="Courier New" pitchFamily="49" charset="0"/>
                <a:cs typeface="Courier New" pitchFamily="49" charset="0"/>
              </a:rPr>
              <a:t>(test)</a:t>
            </a:r>
          </a:p>
          <a:p>
            <a:r>
              <a:rPr lang="en-US" sz="2000">
                <a:latin typeface="Courier New" pitchFamily="49" charset="0"/>
                <a:cs typeface="Courier New" pitchFamily="49" charset="0"/>
              </a:rPr>
              <a:t>	          statements</a:t>
            </a:r>
          </a:p>
          <a:p>
            <a:r>
              <a:rPr lang="en-US" sz="2000" b="1">
                <a:solidFill>
                  <a:srgbClr val="0066FF"/>
                </a:solidFill>
                <a:latin typeface="Courier New" pitchFamily="49" charset="0"/>
                <a:cs typeface="Courier New" pitchFamily="49" charset="0"/>
              </a:rPr>
              <a:t>		  end</a:t>
            </a:r>
          </a:p>
        </p:txBody>
      </p:sp>
      <p:graphicFrame>
        <p:nvGraphicFramePr>
          <p:cNvPr id="2" name="Table 1"/>
          <p:cNvGraphicFramePr>
            <a:graphicFrameLocks noGrp="1"/>
          </p:cNvGraphicFramePr>
          <p:nvPr/>
        </p:nvGraphicFramePr>
        <p:xfrm>
          <a:off x="457200" y="3352800"/>
          <a:ext cx="8229600" cy="2835275"/>
        </p:xfrm>
        <a:graphic>
          <a:graphicData uri="http://schemas.openxmlformats.org/drawingml/2006/table">
            <a:tbl>
              <a:tblPr firstRow="1" bandRow="1">
                <a:tableStyleId>{5C22544A-7EE6-4342-B048-85BDC9FD1C3A}</a:tableStyleId>
              </a:tblPr>
              <a:tblGrid>
                <a:gridCol w="2971800"/>
                <a:gridCol w="2362200"/>
                <a:gridCol w="2895600"/>
              </a:tblGrid>
              <a:tr h="370840">
                <a:tc>
                  <a:txBody>
                    <a:bodyPr/>
                    <a:lstStyle/>
                    <a:p>
                      <a:pPr algn="ctr"/>
                      <a:r>
                        <a:rPr lang="en-US" dirty="0" smtClean="0">
                          <a:solidFill>
                            <a:schemeClr val="bg1"/>
                          </a:solidFill>
                        </a:rPr>
                        <a:t>(test) Example</a:t>
                      </a:r>
                      <a:endParaRPr lang="en-US" dirty="0">
                        <a:solidFill>
                          <a:schemeClr val="bg1"/>
                        </a:solidFill>
                      </a:endParaRPr>
                    </a:p>
                  </a:txBody>
                  <a:tcPr>
                    <a:solidFill>
                      <a:schemeClr val="tx1">
                        <a:lumMod val="65000"/>
                        <a:lumOff val="35000"/>
                      </a:schemeClr>
                    </a:solidFill>
                  </a:tcPr>
                </a:tc>
                <a:tc>
                  <a:txBody>
                    <a:bodyPr/>
                    <a:lstStyle/>
                    <a:p>
                      <a:pPr algn="ctr"/>
                      <a:r>
                        <a:rPr lang="en-US" dirty="0" smtClean="0">
                          <a:solidFill>
                            <a:schemeClr val="bg1"/>
                          </a:solidFill>
                        </a:rPr>
                        <a:t>Logical Connective(s)</a:t>
                      </a:r>
                      <a:endParaRPr lang="en-US" dirty="0">
                        <a:solidFill>
                          <a:schemeClr val="bg1"/>
                        </a:solidFill>
                      </a:endParaRPr>
                    </a:p>
                  </a:txBody>
                  <a:tcPr>
                    <a:solidFill>
                      <a:schemeClr val="tx1">
                        <a:lumMod val="65000"/>
                        <a:lumOff val="35000"/>
                      </a:schemeClr>
                    </a:solidFill>
                  </a:tcPr>
                </a:tc>
                <a:tc>
                  <a:txBody>
                    <a:bodyPr/>
                    <a:lstStyle/>
                    <a:p>
                      <a:pPr algn="ctr"/>
                      <a:r>
                        <a:rPr lang="en-US" dirty="0" smtClean="0">
                          <a:solidFill>
                            <a:schemeClr val="bg1"/>
                          </a:solidFill>
                        </a:rPr>
                        <a:t>Equivalent Question(s)</a:t>
                      </a:r>
                      <a:endParaRPr lang="en-US" dirty="0">
                        <a:solidFill>
                          <a:schemeClr val="bg1"/>
                        </a:solidFill>
                      </a:endParaRPr>
                    </a:p>
                  </a:txBody>
                  <a:tcPr>
                    <a:solidFill>
                      <a:schemeClr val="tx1">
                        <a:lumMod val="65000"/>
                        <a:lumOff val="35000"/>
                      </a:schemeClr>
                    </a:solidFill>
                  </a:tcPr>
                </a:tc>
              </a:tr>
              <a:tr h="370840">
                <a:tc>
                  <a:txBody>
                    <a:bodyPr/>
                    <a:lstStyle/>
                    <a:p>
                      <a:pPr algn="ctr"/>
                      <a:r>
                        <a:rPr lang="en-US" sz="1800" dirty="0" smtClean="0">
                          <a:solidFill>
                            <a:sysClr val="windowText" lastClr="000000"/>
                          </a:solidFill>
                          <a:latin typeface="Courier New" pitchFamily="49" charset="0"/>
                          <a:cs typeface="Courier New" pitchFamily="49" charset="0"/>
                        </a:rPr>
                        <a:t>(x == y) &amp;&amp; (a == b)</a:t>
                      </a:r>
                      <a:endParaRPr lang="en-US" sz="1800" dirty="0">
                        <a:solidFill>
                          <a:sysClr val="windowText" lastClr="000000"/>
                        </a:solidFill>
                        <a:latin typeface="Courier New" pitchFamily="49" charset="0"/>
                        <a:cs typeface="Courier New" pitchFamily="49" charset="0"/>
                      </a:endParaRPr>
                    </a:p>
                  </a:txBody>
                  <a:tcPr>
                    <a:noFill/>
                  </a:tcPr>
                </a:tc>
                <a:tc>
                  <a:txBody>
                    <a:bodyPr/>
                    <a:lstStyle/>
                    <a:p>
                      <a:pPr algn="ctr"/>
                      <a:r>
                        <a:rPr lang="en-US" sz="1800" dirty="0" smtClean="0">
                          <a:solidFill>
                            <a:sysClr val="windowText" lastClr="000000"/>
                          </a:solidFill>
                          <a:latin typeface="Courier New" pitchFamily="49" charset="0"/>
                          <a:cs typeface="Courier New" pitchFamily="49" charset="0"/>
                        </a:rPr>
                        <a:t>==,</a:t>
                      </a:r>
                      <a:r>
                        <a:rPr lang="en-US" sz="1800" baseline="0" dirty="0" smtClean="0">
                          <a:solidFill>
                            <a:sysClr val="windowText" lastClr="000000"/>
                          </a:solidFill>
                          <a:latin typeface="Courier New" pitchFamily="49" charset="0"/>
                          <a:cs typeface="Courier New" pitchFamily="49" charset="0"/>
                        </a:rPr>
                        <a:t> &amp;&amp;, ==</a:t>
                      </a:r>
                      <a:endParaRPr lang="en-US" sz="1800" dirty="0">
                        <a:solidFill>
                          <a:sysClr val="windowText" lastClr="000000"/>
                        </a:solidFill>
                        <a:latin typeface="Courier New" pitchFamily="49" charset="0"/>
                        <a:cs typeface="Courier New" pitchFamily="49"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ysClr val="windowText" lastClr="000000"/>
                          </a:solidFill>
                          <a:latin typeface="Courier New" pitchFamily="49" charset="0"/>
                          <a:cs typeface="Courier New" pitchFamily="49" charset="0"/>
                        </a:rPr>
                        <a:t>Is x equal to y</a:t>
                      </a:r>
                      <a:r>
                        <a:rPr lang="en-US" sz="1800" baseline="0" dirty="0" smtClean="0">
                          <a:solidFill>
                            <a:sysClr val="windowText" lastClr="000000"/>
                          </a:solidFill>
                          <a:latin typeface="Courier New" pitchFamily="49" charset="0"/>
                          <a:cs typeface="Courier New" pitchFamily="49" charset="0"/>
                        </a:rPr>
                        <a:t> </a:t>
                      </a:r>
                      <a:r>
                        <a:rPr lang="en-US" sz="1800" b="0" baseline="0" dirty="0" smtClean="0">
                          <a:solidFill>
                            <a:sysClr val="windowText" lastClr="000000"/>
                          </a:solidFill>
                          <a:latin typeface="Courier New" pitchFamily="49" charset="0"/>
                          <a:cs typeface="Courier New" pitchFamily="49" charset="0"/>
                        </a:rPr>
                        <a:t>AND</a:t>
                      </a:r>
                      <a:r>
                        <a:rPr lang="en-US" sz="1800" baseline="0" dirty="0" smtClean="0">
                          <a:solidFill>
                            <a:sysClr val="windowText" lastClr="000000"/>
                          </a:solidFill>
                          <a:latin typeface="Courier New" pitchFamily="49" charset="0"/>
                          <a:cs typeface="Courier New" pitchFamily="49" charset="0"/>
                        </a:rPr>
                        <a:t> is a equal to b?</a:t>
                      </a:r>
                      <a:endParaRPr lang="en-US" sz="1800" dirty="0" smtClean="0">
                        <a:solidFill>
                          <a:sysClr val="windowText" lastClr="000000"/>
                        </a:solidFill>
                        <a:latin typeface="Courier New" pitchFamily="49" charset="0"/>
                        <a:cs typeface="Courier New" pitchFamily="49" charset="0"/>
                      </a:endParaRPr>
                    </a:p>
                  </a:txBody>
                  <a:tcPr>
                    <a:no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ysClr val="windowText" lastClr="000000"/>
                          </a:solidFill>
                          <a:latin typeface="Courier New" pitchFamily="49" charset="0"/>
                          <a:cs typeface="Courier New" pitchFamily="49" charset="0"/>
                        </a:rPr>
                        <a:t>(x == y) || (a &lt; b)</a:t>
                      </a:r>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ysClr val="windowText" lastClr="000000"/>
                          </a:solidFill>
                          <a:latin typeface="Courier New" pitchFamily="49" charset="0"/>
                          <a:cs typeface="Courier New" pitchFamily="49" charset="0"/>
                        </a:rPr>
                        <a:t>==,</a:t>
                      </a:r>
                      <a:r>
                        <a:rPr lang="en-US" sz="1800" baseline="0" dirty="0" smtClean="0">
                          <a:solidFill>
                            <a:sysClr val="windowText" lastClr="000000"/>
                          </a:solidFill>
                          <a:latin typeface="Courier New" pitchFamily="49" charset="0"/>
                          <a:cs typeface="Courier New" pitchFamily="49" charset="0"/>
                        </a:rPr>
                        <a:t> ||, &lt;</a:t>
                      </a:r>
                      <a:endParaRPr lang="en-US" sz="1800" dirty="0" smtClean="0">
                        <a:solidFill>
                          <a:sysClr val="windowText" lastClr="000000"/>
                        </a:solidFill>
                        <a:latin typeface="Courier New" pitchFamily="49" charset="0"/>
                        <a:cs typeface="Courier New" pitchFamily="49"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ysClr val="windowText" lastClr="000000"/>
                          </a:solidFill>
                          <a:latin typeface="Courier New" pitchFamily="49" charset="0"/>
                          <a:cs typeface="Courier New" pitchFamily="49" charset="0"/>
                        </a:rPr>
                        <a:t>Is x equal to y</a:t>
                      </a:r>
                      <a:r>
                        <a:rPr lang="en-US" sz="1800" baseline="0" dirty="0" smtClean="0">
                          <a:solidFill>
                            <a:sysClr val="windowText" lastClr="000000"/>
                          </a:solidFill>
                          <a:latin typeface="Courier New" pitchFamily="49" charset="0"/>
                          <a:cs typeface="Courier New" pitchFamily="49" charset="0"/>
                        </a:rPr>
                        <a:t> OR is a less than b?</a:t>
                      </a:r>
                      <a:endParaRPr lang="en-US" sz="1800" dirty="0">
                        <a:solidFill>
                          <a:sysClr val="windowText" lastClr="000000"/>
                        </a:solidFill>
                        <a:latin typeface="Courier New" pitchFamily="49" charset="0"/>
                        <a:cs typeface="Courier New" pitchFamily="49" charset="0"/>
                      </a:endParaRPr>
                    </a:p>
                  </a:txBody>
                  <a:tcPr>
                    <a:no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ysClr val="windowText" lastClr="000000"/>
                          </a:solidFill>
                          <a:latin typeface="Courier New" pitchFamily="49" charset="0"/>
                          <a:cs typeface="Courier New" pitchFamily="49" charset="0"/>
                        </a:rPr>
                        <a:t>(x ~= y) &amp;&amp; (a &gt;= 0)</a:t>
                      </a:r>
                    </a:p>
                  </a:txBody>
                  <a:tcP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ysClr val="windowText" lastClr="000000"/>
                          </a:solidFill>
                          <a:latin typeface="Courier New" pitchFamily="49" charset="0"/>
                          <a:cs typeface="Courier New" pitchFamily="49" charset="0"/>
                        </a:rPr>
                        <a:t>~=,</a:t>
                      </a:r>
                      <a:r>
                        <a:rPr lang="en-US" sz="1800" baseline="0" dirty="0" smtClean="0">
                          <a:solidFill>
                            <a:sysClr val="windowText" lastClr="000000"/>
                          </a:solidFill>
                          <a:latin typeface="Courier New" pitchFamily="49" charset="0"/>
                          <a:cs typeface="Courier New" pitchFamily="49" charset="0"/>
                        </a:rPr>
                        <a:t> &amp;&amp;, &gt;=</a:t>
                      </a:r>
                      <a:endParaRPr lang="en-US" sz="1800" dirty="0" smtClean="0">
                        <a:solidFill>
                          <a:sysClr val="windowText" lastClr="000000"/>
                        </a:solidFill>
                        <a:latin typeface="Courier New" pitchFamily="49" charset="0"/>
                        <a:cs typeface="Courier New" pitchFamily="49" charset="0"/>
                      </a:endParaRPr>
                    </a:p>
                  </a:txBody>
                  <a:tcP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solidFill>
                            <a:sysClr val="windowText" lastClr="000000"/>
                          </a:solidFill>
                          <a:latin typeface="Courier New" pitchFamily="49" charset="0"/>
                          <a:cs typeface="Courier New" pitchFamily="49" charset="0"/>
                        </a:rPr>
                        <a:t>Is x NOT equal to y</a:t>
                      </a:r>
                      <a:r>
                        <a:rPr lang="en-US" sz="1800" baseline="0" dirty="0" smtClean="0">
                          <a:solidFill>
                            <a:sysClr val="windowText" lastClr="000000"/>
                          </a:solidFill>
                          <a:latin typeface="Courier New" pitchFamily="49" charset="0"/>
                          <a:cs typeface="Courier New" pitchFamily="49" charset="0"/>
                        </a:rPr>
                        <a:t> AND is a </a:t>
                      </a:r>
                      <a:r>
                        <a:rPr lang="en-US" sz="1800" dirty="0" smtClean="0">
                          <a:solidFill>
                            <a:sysClr val="windowText" lastClr="000000"/>
                          </a:solidFill>
                          <a:latin typeface="Courier New" pitchFamily="49" charset="0"/>
                          <a:cs typeface="Courier New" pitchFamily="49" charset="0"/>
                        </a:rPr>
                        <a:t>greater-than-or-equal-to 0</a:t>
                      </a:r>
                      <a:r>
                        <a:rPr lang="en-US" sz="1800" baseline="0" dirty="0" smtClean="0">
                          <a:solidFill>
                            <a:sysClr val="windowText" lastClr="000000"/>
                          </a:solidFill>
                          <a:latin typeface="Courier New" pitchFamily="49" charset="0"/>
                          <a:cs typeface="Courier New" pitchFamily="49" charset="0"/>
                        </a:rPr>
                        <a:t>?</a:t>
                      </a:r>
                      <a:endParaRPr lang="en-US" sz="1800" dirty="0" smtClean="0">
                        <a:solidFill>
                          <a:sysClr val="windowText" lastClr="000000"/>
                        </a:solidFill>
                        <a:latin typeface="Courier New" pitchFamily="49" charset="0"/>
                        <a:cs typeface="Courier New" pitchFamily="49" charset="0"/>
                      </a:endParaRPr>
                    </a:p>
                  </a:txBody>
                  <a:tcPr>
                    <a:noFill/>
                  </a:tcPr>
                </a:tc>
              </a:tr>
            </a:tbl>
          </a:graphicData>
        </a:graphic>
      </p:graphicFrame>
      <p:cxnSp>
        <p:nvCxnSpPr>
          <p:cNvPr id="4" name="Straight Arrow Connector 3"/>
          <p:cNvCxnSpPr/>
          <p:nvPr/>
        </p:nvCxnSpPr>
        <p:spPr>
          <a:xfrm flipV="1">
            <a:off x="1014413" y="5578475"/>
            <a:ext cx="0" cy="696913"/>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273434" name="TextBox 5"/>
          <p:cNvSpPr txBox="1">
            <a:spLocks noChangeArrowheads="1"/>
          </p:cNvSpPr>
          <p:nvPr/>
        </p:nvSpPr>
        <p:spPr bwMode="auto">
          <a:xfrm>
            <a:off x="862013" y="6275388"/>
            <a:ext cx="2262187" cy="369887"/>
          </a:xfrm>
          <a:prstGeom prst="rect">
            <a:avLst/>
          </a:prstGeom>
          <a:noFill/>
          <a:ln w="9525">
            <a:noFill/>
            <a:miter lim="800000"/>
            <a:headEnd/>
            <a:tailEnd/>
          </a:ln>
        </p:spPr>
        <p:txBody>
          <a:bodyPr wrap="none">
            <a:spAutoFit/>
          </a:bodyPr>
          <a:lstStyle/>
          <a:p>
            <a:r>
              <a:rPr lang="en-US" sz="1800">
                <a:solidFill>
                  <a:srgbClr val="FF0000"/>
                </a:solidFill>
              </a:rPr>
              <a:t>How we write “NOT”</a:t>
            </a:r>
          </a:p>
        </p:txBody>
      </p:sp>
      <p:cxnSp>
        <p:nvCxnSpPr>
          <p:cNvPr id="10" name="Straight Arrow Connector 9"/>
          <p:cNvCxnSpPr/>
          <p:nvPr/>
        </p:nvCxnSpPr>
        <p:spPr>
          <a:xfrm>
            <a:off x="4294188" y="1573213"/>
            <a:ext cx="381000" cy="381000"/>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 Box 3"/>
          <p:cNvSpPr txBox="1">
            <a:spLocks noChangeArrowheads="1"/>
          </p:cNvSpPr>
          <p:nvPr/>
        </p:nvSpPr>
        <p:spPr bwMode="auto">
          <a:xfrm>
            <a:off x="914400" y="1219200"/>
            <a:ext cx="7315200" cy="5018088"/>
          </a:xfrm>
          <a:prstGeom prst="rect">
            <a:avLst/>
          </a:prstGeom>
          <a:noFill/>
          <a:ln w="9525">
            <a:noFill/>
            <a:miter lim="800000"/>
            <a:headEnd/>
            <a:tailEnd/>
          </a:ln>
        </p:spPr>
        <p:txBody>
          <a:bodyPr>
            <a:spAutoFit/>
          </a:bodyPr>
          <a:lstStyle/>
          <a:p>
            <a:pPr algn="just">
              <a:buFontTx/>
              <a:buChar char="•"/>
            </a:pPr>
            <a:r>
              <a:rPr lang="en-US"/>
              <a:t> </a:t>
            </a:r>
            <a:r>
              <a:rPr lang="en-US" b="1"/>
              <a:t>Rules</a:t>
            </a:r>
            <a:r>
              <a:rPr lang="en-US"/>
              <a:t> </a:t>
            </a:r>
            <a:r>
              <a:rPr lang="en-US" b="1"/>
              <a:t>of Assignment </a:t>
            </a:r>
            <a:r>
              <a:rPr lang="en-US"/>
              <a:t>(cont):</a:t>
            </a:r>
          </a:p>
          <a:p>
            <a:pPr algn="just">
              <a:buFontTx/>
              <a:buChar char="•"/>
            </a:pPr>
            <a:endParaRPr lang="en-US"/>
          </a:p>
          <a:p>
            <a:pPr lvl="1" algn="just">
              <a:buFontTx/>
              <a:buChar char="•"/>
            </a:pPr>
            <a:r>
              <a:rPr lang="en-US"/>
              <a:t> We can also “update” a variable by constantly reassigning new values to it.  Updating a variable by adding 1 to it, and then assigning the new value back into the same variable is called “incrementing”.  Example:</a:t>
            </a:r>
          </a:p>
          <a:p>
            <a:pPr lvl="1" algn="just">
              <a:buFontTx/>
              <a:buChar char="•"/>
            </a:pPr>
            <a:endParaRPr lang="en-US" sz="1400"/>
          </a:p>
          <a:p>
            <a:pPr lvl="1" algn="just"/>
            <a:r>
              <a:rPr lang="en-US"/>
              <a:t>		</a:t>
            </a:r>
            <a:r>
              <a:rPr lang="en-US" sz="1800">
                <a:latin typeface="Courier New" pitchFamily="49" charset="0"/>
                <a:cs typeface="Courier New" pitchFamily="49" charset="0"/>
              </a:rPr>
              <a:t>var7 = 1</a:t>
            </a:r>
          </a:p>
          <a:p>
            <a:pPr lvl="1" algn="just"/>
            <a:r>
              <a:rPr lang="en-US" sz="1800">
                <a:latin typeface="Courier New" pitchFamily="49" charset="0"/>
                <a:cs typeface="Courier New" pitchFamily="49" charset="0"/>
              </a:rPr>
              <a:t>		var7 = var7 + 1</a:t>
            </a:r>
          </a:p>
          <a:p>
            <a:pPr lvl="1" algn="just"/>
            <a:endParaRPr lang="en-US"/>
          </a:p>
          <a:p>
            <a:pPr lvl="1" algn="just"/>
            <a:r>
              <a:rPr lang="en-US"/>
              <a:t>Incrementing a variable is a VERY IMPORTANT thing to do, because, doing so enables us to </a:t>
            </a:r>
            <a:r>
              <a:rPr lang="en-US" b="1"/>
              <a:t>count</a:t>
            </a:r>
            <a:r>
              <a:rPr lang="en-US"/>
              <a:t> effectively.</a:t>
            </a:r>
          </a:p>
        </p:txBody>
      </p:sp>
      <p:sp>
        <p:nvSpPr>
          <p:cNvPr id="36866" name="Text Box 2"/>
          <p:cNvSpPr txBox="1">
            <a:spLocks noChangeArrowheads="1"/>
          </p:cNvSpPr>
          <p:nvPr/>
        </p:nvSpPr>
        <p:spPr bwMode="auto">
          <a:xfrm>
            <a:off x="2046288" y="304800"/>
            <a:ext cx="5024437" cy="523875"/>
          </a:xfrm>
          <a:prstGeom prst="rect">
            <a:avLst/>
          </a:prstGeom>
          <a:noFill/>
          <a:ln w="9525">
            <a:noFill/>
            <a:miter lim="800000"/>
            <a:headEnd/>
            <a:tailEnd/>
          </a:ln>
        </p:spPr>
        <p:txBody>
          <a:bodyPr wrap="none">
            <a:spAutoFit/>
          </a:bodyPr>
          <a:lstStyle/>
          <a:p>
            <a:pPr algn="ctr"/>
            <a:r>
              <a:rPr lang="en-US" sz="2800" b="1"/>
              <a:t>ASSIGNMENT:  VARIABLES</a:t>
            </a:r>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Text Box 2"/>
          <p:cNvSpPr txBox="1">
            <a:spLocks noChangeArrowheads="1"/>
          </p:cNvSpPr>
          <p:nvPr/>
        </p:nvSpPr>
        <p:spPr bwMode="auto">
          <a:xfrm>
            <a:off x="1454150" y="304800"/>
            <a:ext cx="6705600" cy="523875"/>
          </a:xfrm>
          <a:prstGeom prst="rect">
            <a:avLst/>
          </a:prstGeom>
          <a:noFill/>
          <a:ln w="9525">
            <a:noFill/>
            <a:miter lim="800000"/>
            <a:headEnd/>
            <a:tailEnd/>
          </a:ln>
        </p:spPr>
        <p:txBody>
          <a:bodyPr wrap="none">
            <a:spAutoFit/>
          </a:bodyPr>
          <a:lstStyle/>
          <a:p>
            <a:pPr algn="ctr"/>
            <a:r>
              <a:rPr lang="en-US" sz="2800" b="1"/>
              <a:t>ITERATION (WHILE loops)–the “test”</a:t>
            </a:r>
          </a:p>
        </p:txBody>
      </p:sp>
      <p:sp>
        <p:nvSpPr>
          <p:cNvPr id="9" name="Rectangle 5"/>
          <p:cNvSpPr>
            <a:spLocks noChangeArrowheads="1"/>
          </p:cNvSpPr>
          <p:nvPr/>
        </p:nvSpPr>
        <p:spPr bwMode="auto">
          <a:xfrm>
            <a:off x="1143000" y="1143000"/>
            <a:ext cx="7543800" cy="5386388"/>
          </a:xfrm>
          <a:prstGeom prst="rect">
            <a:avLst/>
          </a:prstGeom>
          <a:noFill/>
          <a:ln>
            <a:noFill/>
          </a:ln>
          <a:extLst>
            <a:ext uri="{909E8E84-426E-40DD-AFC4-6F175D3DCCD1}"/>
            <a:ext uri="{91240B29-F687-4F45-9708-019B960494DF}"/>
          </a:extLst>
        </p:spPr>
        <p:txBody>
          <a:bodyPr>
            <a:spAutoFit/>
          </a:bodyPr>
          <a:lstStyle/>
          <a:p>
            <a:pPr algn="just">
              <a:defRPr/>
            </a:pPr>
            <a:r>
              <a:rPr lang="en-US" sz="2000" b="1" dirty="0"/>
              <a:t>So, this WHILE loop:</a:t>
            </a:r>
          </a:p>
          <a:p>
            <a:pPr algn="just">
              <a:defRPr/>
            </a:pPr>
            <a:endParaRPr lang="en-US" sz="2000" b="1" dirty="0"/>
          </a:p>
          <a:p>
            <a:pPr marL="0" lvl="4" algn="just">
              <a:defRPr/>
            </a:pPr>
            <a:r>
              <a:rPr lang="en-US" sz="1800" dirty="0">
                <a:latin typeface="Courier New" pitchFamily="49" charset="0"/>
                <a:cs typeface="Courier New" pitchFamily="49" charset="0"/>
              </a:rPr>
              <a:t> </a:t>
            </a:r>
            <a:r>
              <a:rPr lang="en-US" sz="1800" dirty="0">
                <a:latin typeface="Courier New" pitchFamily="49" charset="0"/>
                <a:cs typeface="Courier New" pitchFamily="49" charset="0"/>
              </a:rPr>
              <a:t>		</a:t>
            </a:r>
            <a:r>
              <a:rPr lang="en-US" sz="2000" dirty="0">
                <a:latin typeface="Courier New" pitchFamily="49" charset="0"/>
                <a:cs typeface="Courier New" pitchFamily="49" charset="0"/>
              </a:rPr>
              <a:t>x </a:t>
            </a:r>
            <a:r>
              <a:rPr lang="en-US" sz="2000" dirty="0">
                <a:latin typeface="Courier New" pitchFamily="49" charset="0"/>
                <a:cs typeface="Courier New" pitchFamily="49" charset="0"/>
              </a:rPr>
              <a:t>= 1</a:t>
            </a:r>
            <a:r>
              <a:rPr lang="en-US" sz="2000" dirty="0">
                <a:latin typeface="Courier New" pitchFamily="49" charset="0"/>
                <a:cs typeface="Courier New" pitchFamily="49" charset="0"/>
              </a:rPr>
              <a:t>;</a:t>
            </a:r>
            <a:endParaRPr lang="en-US" sz="2000" dirty="0">
              <a:latin typeface="Courier New" pitchFamily="49" charset="0"/>
              <a:cs typeface="Courier New" pitchFamily="49" charset="0"/>
            </a:endParaRPr>
          </a:p>
          <a:p>
            <a:pPr marL="0" lvl="4" algn="just">
              <a:defRPr/>
            </a:pPr>
            <a:r>
              <a:rPr lang="en-US" sz="2000" dirty="0">
                <a:latin typeface="Courier New" pitchFamily="49" charset="0"/>
                <a:cs typeface="Courier New" pitchFamily="49" charset="0"/>
              </a:rPr>
              <a:t>            y = 5</a:t>
            </a:r>
            <a:r>
              <a:rPr lang="en-US" sz="2000" dirty="0">
                <a:latin typeface="Courier New" pitchFamily="49" charset="0"/>
                <a:cs typeface="Courier New" pitchFamily="49" charset="0"/>
              </a:rPr>
              <a:t>;</a:t>
            </a:r>
            <a:endParaRPr lang="en-US" b="1" dirty="0"/>
          </a:p>
          <a:p>
            <a:pPr lvl="4" algn="just">
              <a:defRPr/>
            </a:pPr>
            <a:r>
              <a:rPr lang="en-US" sz="2000" b="1" dirty="0">
                <a:solidFill>
                  <a:srgbClr val="0066FF"/>
                </a:solidFill>
                <a:latin typeface="Courier New" pitchFamily="49" charset="0"/>
                <a:cs typeface="Courier New" pitchFamily="49" charset="0"/>
              </a:rPr>
              <a:t>while </a:t>
            </a:r>
            <a:r>
              <a:rPr lang="en-US" sz="2000" dirty="0">
                <a:latin typeface="Courier New" pitchFamily="49" charset="0"/>
                <a:cs typeface="Courier New" pitchFamily="49" charset="0"/>
              </a:rPr>
              <a:t>(x &lt; y)</a:t>
            </a:r>
          </a:p>
          <a:p>
            <a:pPr algn="just">
              <a:defRPr/>
            </a:pPr>
            <a:r>
              <a:rPr lang="en-US" sz="2000" dirty="0">
                <a:latin typeface="Courier New" pitchFamily="49" charset="0"/>
                <a:cs typeface="Courier New" pitchFamily="49" charset="0"/>
              </a:rPr>
              <a:t>	          statements</a:t>
            </a:r>
          </a:p>
          <a:p>
            <a:pPr algn="just">
              <a:defRPr/>
            </a:pPr>
            <a:r>
              <a:rPr lang="en-US" sz="2000" b="1" dirty="0">
                <a:solidFill>
                  <a:srgbClr val="0066FF"/>
                </a:solidFill>
                <a:latin typeface="Courier New" pitchFamily="49" charset="0"/>
                <a:cs typeface="Courier New" pitchFamily="49" charset="0"/>
              </a:rPr>
              <a:t>		</a:t>
            </a:r>
            <a:r>
              <a:rPr lang="en-US" sz="2000" b="1" dirty="0">
                <a:solidFill>
                  <a:srgbClr val="0066FF"/>
                </a:solidFill>
                <a:latin typeface="Courier New" pitchFamily="49" charset="0"/>
                <a:cs typeface="Courier New" pitchFamily="49" charset="0"/>
              </a:rPr>
              <a:t>end</a:t>
            </a:r>
            <a:endParaRPr lang="en-US" sz="2000" b="1" dirty="0">
              <a:solidFill>
                <a:srgbClr val="0066FF"/>
              </a:solidFill>
              <a:latin typeface="Courier New" pitchFamily="49" charset="0"/>
              <a:cs typeface="Courier New" pitchFamily="49" charset="0"/>
            </a:endParaRPr>
          </a:p>
          <a:p>
            <a:pPr algn="just">
              <a:buFontTx/>
              <a:buChar char="•"/>
              <a:defRPr/>
            </a:pPr>
            <a:endParaRPr lang="en-US" b="1" dirty="0"/>
          </a:p>
          <a:p>
            <a:pPr algn="just">
              <a:defRPr/>
            </a:pPr>
            <a:r>
              <a:rPr lang="en-US" sz="2000" dirty="0"/>
              <a:t>will continue executing  </a:t>
            </a:r>
            <a:r>
              <a:rPr lang="en-US" sz="2000" dirty="0">
                <a:latin typeface="Courier New" pitchFamily="49" charset="0"/>
                <a:cs typeface="Courier New" pitchFamily="49" charset="0"/>
              </a:rPr>
              <a:t>statements </a:t>
            </a:r>
            <a:r>
              <a:rPr lang="en-US" sz="2000" dirty="0"/>
              <a:t>as long as the test</a:t>
            </a:r>
          </a:p>
          <a:p>
            <a:pPr algn="just">
              <a:defRPr/>
            </a:pPr>
            <a:r>
              <a:rPr lang="en-US" sz="2000" dirty="0">
                <a:latin typeface="Courier New" pitchFamily="49" charset="0"/>
                <a:cs typeface="Courier New" pitchFamily="49" charset="0"/>
              </a:rPr>
              <a:t>(x &lt; y) </a:t>
            </a:r>
            <a:r>
              <a:rPr lang="en-US" sz="2000" dirty="0"/>
              <a:t>remains true, that is, as long as x remains less than y.</a:t>
            </a:r>
          </a:p>
          <a:p>
            <a:pPr algn="just">
              <a:defRPr/>
            </a:pPr>
            <a:endParaRPr lang="en-US" sz="2000" dirty="0"/>
          </a:p>
          <a:p>
            <a:pPr algn="just">
              <a:defRPr/>
            </a:pPr>
            <a:r>
              <a:rPr lang="en-US" sz="2000" b="1" dirty="0"/>
              <a:t>NOTE</a:t>
            </a:r>
            <a:r>
              <a:rPr lang="en-US" sz="2000" dirty="0"/>
              <a:t>:  </a:t>
            </a:r>
            <a:r>
              <a:rPr lang="en-US" sz="2000" b="1" dirty="0"/>
              <a:t>Since</a:t>
            </a:r>
            <a:r>
              <a:rPr lang="en-US" sz="2000" dirty="0"/>
              <a:t> </a:t>
            </a:r>
            <a:r>
              <a:rPr lang="en-US" sz="2000" b="1" dirty="0"/>
              <a:t>x always remains less than y, </a:t>
            </a:r>
            <a:r>
              <a:rPr lang="en-US" sz="2000" dirty="0"/>
              <a:t>we have that never-ending situation called an </a:t>
            </a:r>
            <a:r>
              <a:rPr lang="en-US" sz="2000" b="1" u="sng" dirty="0">
                <a:solidFill>
                  <a:srgbClr val="FF0000"/>
                </a:solidFill>
              </a:rPr>
              <a:t>INFINITE LOOP</a:t>
            </a:r>
            <a:r>
              <a:rPr lang="en-US" sz="2000" dirty="0">
                <a:solidFill>
                  <a:srgbClr val="FF0000"/>
                </a:solidFill>
              </a:rPr>
              <a:t>!</a:t>
            </a:r>
          </a:p>
          <a:p>
            <a:pPr algn="just">
              <a:defRPr/>
            </a:pPr>
            <a:endParaRPr lang="en-US" sz="2000" dirty="0"/>
          </a:p>
          <a:p>
            <a:pPr algn="just">
              <a:defRPr/>
            </a:pPr>
            <a:endParaRPr lang="en-US" sz="2000" dirty="0"/>
          </a:p>
          <a:p>
            <a:pPr algn="just">
              <a:defRPr/>
            </a:pPr>
            <a:r>
              <a:rPr lang="en-US" sz="2000" dirty="0"/>
              <a:t>(Usually (but not always) infinite loops are the result of faulty logic and thus, should be avoided!)</a:t>
            </a:r>
            <a:r>
              <a:rPr lang="en-US" sz="2000" b="1" dirty="0">
                <a:solidFill>
                  <a:srgbClr val="0066FF"/>
                </a:solidFill>
                <a:latin typeface="Courier New" pitchFamily="49" charset="0"/>
                <a:cs typeface="Courier New" pitchFamily="49" charset="0"/>
              </a:rPr>
              <a:t>	</a:t>
            </a:r>
            <a:endParaRPr lang="en-US" sz="2000" b="1" dirty="0">
              <a:solidFill>
                <a:srgbClr val="0066FF"/>
              </a:solidFill>
              <a:latin typeface="Courier New" pitchFamily="49" charset="0"/>
              <a:cs typeface="Courier New" pitchFamily="49" charset="0"/>
            </a:endParaRPr>
          </a:p>
        </p:txBody>
      </p:sp>
      <p:pic>
        <p:nvPicPr>
          <p:cNvPr id="274435" name="Picture 2" descr="C:\Documents and Settings\joe\Local Settings\Temporary Internet Files\Content.IE5\QTUU7I53\MC900435931[1].wmf"/>
          <p:cNvPicPr>
            <a:picLocks noChangeAspect="1" noChangeArrowheads="1"/>
          </p:cNvPicPr>
          <p:nvPr/>
        </p:nvPicPr>
        <p:blipFill>
          <a:blip r:embed="rId2"/>
          <a:srcRect/>
          <a:stretch>
            <a:fillRect/>
          </a:stretch>
        </p:blipFill>
        <p:spPr bwMode="auto">
          <a:xfrm>
            <a:off x="7137400" y="4953000"/>
            <a:ext cx="1016000" cy="803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Text Box 2"/>
          <p:cNvSpPr txBox="1">
            <a:spLocks noChangeArrowheads="1"/>
          </p:cNvSpPr>
          <p:nvPr/>
        </p:nvSpPr>
        <p:spPr bwMode="auto">
          <a:xfrm>
            <a:off x="1724025" y="304800"/>
            <a:ext cx="6164263" cy="523875"/>
          </a:xfrm>
          <a:prstGeom prst="rect">
            <a:avLst/>
          </a:prstGeom>
          <a:noFill/>
          <a:ln w="9525">
            <a:noFill/>
            <a:miter lim="800000"/>
            <a:headEnd/>
            <a:tailEnd/>
          </a:ln>
        </p:spPr>
        <p:txBody>
          <a:bodyPr wrap="none">
            <a:spAutoFit/>
          </a:bodyPr>
          <a:lstStyle/>
          <a:p>
            <a:pPr algn="ctr"/>
            <a:r>
              <a:rPr lang="en-US" sz="2800" b="1"/>
              <a:t>ITERATION (WHILE loops)–HELP!!!</a:t>
            </a:r>
          </a:p>
        </p:txBody>
      </p:sp>
      <p:sp>
        <p:nvSpPr>
          <p:cNvPr id="275458" name="Rectangle 5"/>
          <p:cNvSpPr>
            <a:spLocks noChangeArrowheads="1"/>
          </p:cNvSpPr>
          <p:nvPr/>
        </p:nvSpPr>
        <p:spPr bwMode="auto">
          <a:xfrm>
            <a:off x="990600" y="1560513"/>
            <a:ext cx="7543800" cy="5140325"/>
          </a:xfrm>
          <a:prstGeom prst="rect">
            <a:avLst/>
          </a:prstGeom>
          <a:noFill/>
          <a:ln w="9525">
            <a:noFill/>
            <a:miter lim="800000"/>
            <a:headEnd/>
            <a:tailEnd/>
          </a:ln>
        </p:spPr>
        <p:txBody>
          <a:bodyPr>
            <a:spAutoFit/>
          </a:bodyPr>
          <a:lstStyle/>
          <a:p>
            <a:pPr algn="ctr"/>
            <a:r>
              <a:rPr lang="en-US" sz="3200" b="1">
                <a:solidFill>
                  <a:srgbClr val="FF0000"/>
                </a:solidFill>
              </a:rPr>
              <a:t>HELP!!!</a:t>
            </a:r>
          </a:p>
          <a:p>
            <a:pPr algn="just"/>
            <a:endParaRPr lang="en-US" sz="3200" b="1"/>
          </a:p>
          <a:p>
            <a:pPr algn="just"/>
            <a:r>
              <a:rPr lang="en-US" sz="3200" b="1">
                <a:solidFill>
                  <a:srgbClr val="FF0000"/>
                </a:solidFill>
              </a:rPr>
              <a:t>HOW TO I GET OUT OF AN INFINITE LOOP????</a:t>
            </a:r>
          </a:p>
          <a:p>
            <a:pPr algn="just"/>
            <a:endParaRPr lang="en-US" sz="3200" b="1"/>
          </a:p>
          <a:p>
            <a:pPr algn="just"/>
            <a:r>
              <a:rPr lang="en-US" sz="2800" b="1"/>
              <a:t>Answer</a:t>
            </a:r>
            <a:r>
              <a:rPr lang="en-US" sz="2800"/>
              <a:t>:  In the Matlab command line window, hit “CRTL-C” a couple of times (hold down CRTL and then hit “C” several times).  That should do it.  But you may have to wait several seconds for your program to terminate while Matlab keeps grinding…</a:t>
            </a:r>
            <a:endParaRPr lang="en-US" sz="2800" b="1">
              <a:solidFill>
                <a:srgbClr val="0066FF"/>
              </a:solidFill>
              <a:latin typeface="Courier New" pitchFamily="49" charset="0"/>
              <a:cs typeface="Courier New" pitchFamily="49" charset="0"/>
            </a:endParaRPr>
          </a:p>
        </p:txBody>
      </p:sp>
      <p:pic>
        <p:nvPicPr>
          <p:cNvPr id="275459" name="Picture 2" descr="C:\Documents and Settings\joe\Local Settings\Temporary Internet Files\Content.IE5\Z6MW1DD7\MC900434385[1].wmf"/>
          <p:cNvPicPr>
            <a:picLocks noChangeAspect="1" noChangeArrowheads="1"/>
          </p:cNvPicPr>
          <p:nvPr/>
        </p:nvPicPr>
        <p:blipFill>
          <a:blip r:embed="rId2"/>
          <a:srcRect/>
          <a:stretch>
            <a:fillRect/>
          </a:stretch>
        </p:blipFill>
        <p:spPr bwMode="auto">
          <a:xfrm>
            <a:off x="2381250" y="1358900"/>
            <a:ext cx="1047750" cy="949325"/>
          </a:xfrm>
          <a:prstGeom prst="rect">
            <a:avLst/>
          </a:prstGeom>
          <a:noFill/>
          <a:ln w="9525">
            <a:noFill/>
            <a:miter lim="800000"/>
            <a:headEnd/>
            <a:tailEnd/>
          </a:ln>
        </p:spPr>
      </p:pic>
      <p:pic>
        <p:nvPicPr>
          <p:cNvPr id="275460" name="Picture 3" descr="C:\Documents and Settings\joe\Local Settings\Temporary Internet Files\Content.IE5\QTUU7I53\MC900434697[1].wmf"/>
          <p:cNvPicPr>
            <a:picLocks noChangeAspect="1" noChangeArrowheads="1"/>
          </p:cNvPicPr>
          <p:nvPr/>
        </p:nvPicPr>
        <p:blipFill>
          <a:blip r:embed="rId3"/>
          <a:srcRect/>
          <a:stretch>
            <a:fillRect/>
          </a:stretch>
        </p:blipFill>
        <p:spPr bwMode="auto">
          <a:xfrm>
            <a:off x="6015038" y="1265238"/>
            <a:ext cx="1147762" cy="1166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Text Box 2"/>
          <p:cNvSpPr txBox="1">
            <a:spLocks noChangeArrowheads="1"/>
          </p:cNvSpPr>
          <p:nvPr/>
        </p:nvSpPr>
        <p:spPr bwMode="auto">
          <a:xfrm>
            <a:off x="1454150" y="304800"/>
            <a:ext cx="6705600" cy="523875"/>
          </a:xfrm>
          <a:prstGeom prst="rect">
            <a:avLst/>
          </a:prstGeom>
          <a:noFill/>
          <a:ln w="9525">
            <a:noFill/>
            <a:miter lim="800000"/>
            <a:headEnd/>
            <a:tailEnd/>
          </a:ln>
        </p:spPr>
        <p:txBody>
          <a:bodyPr wrap="none">
            <a:spAutoFit/>
          </a:bodyPr>
          <a:lstStyle/>
          <a:p>
            <a:pPr algn="ctr"/>
            <a:r>
              <a:rPr lang="en-US" sz="2800" b="1"/>
              <a:t>ITERATION (WHILE loops)–the “test”</a:t>
            </a:r>
          </a:p>
        </p:txBody>
      </p:sp>
      <p:sp>
        <p:nvSpPr>
          <p:cNvPr id="9" name="Rectangle 5"/>
          <p:cNvSpPr>
            <a:spLocks noChangeArrowheads="1"/>
          </p:cNvSpPr>
          <p:nvPr/>
        </p:nvSpPr>
        <p:spPr bwMode="auto">
          <a:xfrm>
            <a:off x="1143000" y="1143000"/>
            <a:ext cx="7391400" cy="5448300"/>
          </a:xfrm>
          <a:prstGeom prst="rect">
            <a:avLst/>
          </a:prstGeom>
          <a:noFill/>
          <a:ln>
            <a:noFill/>
          </a:ln>
          <a:extLst>
            <a:ext uri="{909E8E84-426E-40DD-AFC4-6F175D3DCCD1}"/>
            <a:ext uri="{91240B29-F687-4F45-9708-019B960494DF}"/>
          </a:extLst>
        </p:spPr>
        <p:txBody>
          <a:bodyPr>
            <a:spAutoFit/>
          </a:bodyPr>
          <a:lstStyle/>
          <a:p>
            <a:pPr algn="just">
              <a:buFontTx/>
              <a:buChar char="•"/>
              <a:defRPr/>
            </a:pPr>
            <a:r>
              <a:rPr lang="en-US" dirty="0"/>
              <a:t> </a:t>
            </a:r>
            <a:r>
              <a:rPr lang="en-US" sz="2000" dirty="0"/>
              <a:t>Example WHILE loop:</a:t>
            </a:r>
            <a:endParaRPr lang="en-US" sz="2000" dirty="0"/>
          </a:p>
          <a:p>
            <a:pPr algn="just">
              <a:buFontTx/>
              <a:buChar char="•"/>
              <a:defRPr/>
            </a:pPr>
            <a:endParaRPr lang="en-US" dirty="0"/>
          </a:p>
          <a:p>
            <a:pPr algn="just">
              <a:defRPr/>
            </a:pPr>
            <a:r>
              <a:rPr lang="en-US" sz="2000" b="1" dirty="0">
                <a:solidFill>
                  <a:srgbClr val="0066FF"/>
                </a:solidFill>
                <a:latin typeface="Courier New" pitchFamily="49" charset="0"/>
                <a:cs typeface="Courier New" pitchFamily="49" charset="0"/>
              </a:rPr>
              <a:t>		  while </a:t>
            </a:r>
            <a:r>
              <a:rPr lang="en-US" sz="2000" dirty="0">
                <a:latin typeface="Courier New" pitchFamily="49" charset="0"/>
                <a:cs typeface="Courier New" pitchFamily="49" charset="0"/>
              </a:rPr>
              <a:t>(test)</a:t>
            </a:r>
            <a:endParaRPr lang="en-US" sz="2000" dirty="0">
              <a:latin typeface="Courier New" pitchFamily="49" charset="0"/>
              <a:cs typeface="Courier New" pitchFamily="49" charset="0"/>
            </a:endParaRPr>
          </a:p>
          <a:p>
            <a:pPr algn="just">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statements</a:t>
            </a:r>
            <a:endParaRPr lang="en-US" sz="2000" dirty="0">
              <a:latin typeface="Courier New" pitchFamily="49" charset="0"/>
              <a:cs typeface="Courier New" pitchFamily="49" charset="0"/>
            </a:endParaRPr>
          </a:p>
          <a:p>
            <a:pPr algn="just">
              <a:defRPr/>
            </a:pPr>
            <a:r>
              <a:rPr lang="en-US" sz="2000" b="1" dirty="0">
                <a:solidFill>
                  <a:srgbClr val="0066FF"/>
                </a:solidFill>
                <a:latin typeface="Courier New" pitchFamily="49" charset="0"/>
                <a:cs typeface="Courier New" pitchFamily="49" charset="0"/>
              </a:rPr>
              <a:t>		  end</a:t>
            </a:r>
          </a:p>
          <a:p>
            <a:pPr algn="just">
              <a:defRPr/>
            </a:pPr>
            <a:endParaRPr lang="en-US" sz="2000" b="1" dirty="0">
              <a:solidFill>
                <a:srgbClr val="0066FF"/>
              </a:solidFill>
              <a:latin typeface="Courier New" pitchFamily="49" charset="0"/>
              <a:cs typeface="Courier New" pitchFamily="49" charset="0"/>
            </a:endParaRPr>
          </a:p>
          <a:p>
            <a:pPr algn="just">
              <a:defRPr/>
            </a:pPr>
            <a:r>
              <a:rPr lang="en-US" sz="2000" b="1" dirty="0">
                <a:latin typeface="+mn-lt"/>
                <a:cs typeface="Courier New" pitchFamily="49" charset="0"/>
              </a:rPr>
              <a:t>VERY IMPORTANT TO NOTE</a:t>
            </a:r>
            <a:r>
              <a:rPr lang="en-US" sz="2000" dirty="0">
                <a:latin typeface="+mn-lt"/>
                <a:cs typeface="Courier New" pitchFamily="49" charset="0"/>
              </a:rPr>
              <a:t>:   In Matlab, the numerical value  1  also corresponds to “true”, and, the numerical value  0  also corresponds to “false”.</a:t>
            </a:r>
          </a:p>
          <a:p>
            <a:pPr algn="just">
              <a:defRPr/>
            </a:pPr>
            <a:endParaRPr lang="en-US" sz="2000" dirty="0">
              <a:latin typeface="+mn-lt"/>
              <a:cs typeface="Courier New" pitchFamily="49" charset="0"/>
            </a:endParaRPr>
          </a:p>
          <a:p>
            <a:pPr algn="just">
              <a:buFontTx/>
              <a:buChar char="•"/>
              <a:defRPr/>
            </a:pPr>
            <a:r>
              <a:rPr lang="en-US" sz="2000" dirty="0"/>
              <a:t> </a:t>
            </a:r>
            <a:r>
              <a:rPr lang="en-US" sz="2000" dirty="0"/>
              <a:t>So this WHILE loop will execute forever:</a:t>
            </a:r>
            <a:endParaRPr lang="en-US" sz="2000" dirty="0"/>
          </a:p>
          <a:p>
            <a:pPr algn="just">
              <a:buFontTx/>
              <a:buChar char="•"/>
              <a:defRPr/>
            </a:pPr>
            <a:endParaRPr lang="en-US" sz="2000" dirty="0"/>
          </a:p>
          <a:p>
            <a:pPr algn="just">
              <a:defRPr/>
            </a:pPr>
            <a:r>
              <a:rPr lang="en-US" sz="2000" b="1" dirty="0">
                <a:solidFill>
                  <a:srgbClr val="0066FF"/>
                </a:solidFill>
                <a:latin typeface="Courier New" pitchFamily="49" charset="0"/>
                <a:cs typeface="Courier New" pitchFamily="49" charset="0"/>
              </a:rPr>
              <a:t>		  while </a:t>
            </a:r>
            <a:r>
              <a:rPr lang="en-US" sz="2000" dirty="0">
                <a:latin typeface="Courier New" pitchFamily="49" charset="0"/>
                <a:cs typeface="Courier New" pitchFamily="49" charset="0"/>
              </a:rPr>
              <a:t>(1)</a:t>
            </a:r>
            <a:endParaRPr lang="en-US" sz="2000" dirty="0">
              <a:latin typeface="Courier New" pitchFamily="49" charset="0"/>
              <a:cs typeface="Courier New" pitchFamily="49" charset="0"/>
            </a:endParaRPr>
          </a:p>
          <a:p>
            <a:pPr algn="just">
              <a:defRPr/>
            </a:pPr>
            <a:r>
              <a:rPr lang="en-US" sz="2000" dirty="0">
                <a:latin typeface="Courier New" pitchFamily="49" charset="0"/>
                <a:cs typeface="Courier New" pitchFamily="49" charset="0"/>
              </a:rPr>
              <a:t>	          statements</a:t>
            </a:r>
          </a:p>
          <a:p>
            <a:pPr algn="just">
              <a:defRPr/>
            </a:pPr>
            <a:r>
              <a:rPr lang="en-US" sz="2000" b="1" dirty="0">
                <a:solidFill>
                  <a:srgbClr val="0066FF"/>
                </a:solidFill>
                <a:latin typeface="Courier New" pitchFamily="49" charset="0"/>
                <a:cs typeface="Courier New" pitchFamily="49" charset="0"/>
              </a:rPr>
              <a:t>		  end</a:t>
            </a:r>
          </a:p>
          <a:p>
            <a:pPr algn="just">
              <a:defRPr/>
            </a:pPr>
            <a:endParaRPr lang="en-US" sz="2000" dirty="0">
              <a:latin typeface="+mn-lt"/>
              <a:cs typeface="Courier New" pitchFamily="49" charset="0"/>
            </a:endParaRPr>
          </a:p>
          <a:p>
            <a:pPr algn="just">
              <a:defRPr/>
            </a:pPr>
            <a:r>
              <a:rPr lang="en-US" sz="2000" b="1" i="1" dirty="0">
                <a:latin typeface="+mn-lt"/>
                <a:cs typeface="Courier New" pitchFamily="49" charset="0"/>
              </a:rPr>
              <a:t>Because the test never evaluates to false</a:t>
            </a:r>
            <a:r>
              <a:rPr lang="en-US" sz="2000" b="1" dirty="0">
                <a:latin typeface="+mn-lt"/>
                <a:cs typeface="Courier New" pitchFamily="49" charset="0"/>
              </a:rPr>
              <a:t>!</a:t>
            </a:r>
            <a:endParaRPr lang="en-US" sz="2000" b="1" dirty="0">
              <a:latin typeface="+mn-lt"/>
              <a:cs typeface="Courier New" pitchFamily="49" charset="0"/>
            </a:endParaRPr>
          </a:p>
        </p:txBody>
      </p:sp>
    </p:spTree>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Text Box 2"/>
          <p:cNvSpPr txBox="1">
            <a:spLocks noChangeArrowheads="1"/>
          </p:cNvSpPr>
          <p:nvPr/>
        </p:nvSpPr>
        <p:spPr bwMode="auto">
          <a:xfrm>
            <a:off x="1454150" y="304800"/>
            <a:ext cx="6705600" cy="523875"/>
          </a:xfrm>
          <a:prstGeom prst="rect">
            <a:avLst/>
          </a:prstGeom>
          <a:noFill/>
          <a:ln w="9525">
            <a:noFill/>
            <a:miter lim="800000"/>
            <a:headEnd/>
            <a:tailEnd/>
          </a:ln>
        </p:spPr>
        <p:txBody>
          <a:bodyPr wrap="none">
            <a:spAutoFit/>
          </a:bodyPr>
          <a:lstStyle/>
          <a:p>
            <a:pPr algn="ctr"/>
            <a:r>
              <a:rPr lang="en-US" sz="2800" b="1"/>
              <a:t>ITERATION (WHILE loops)–the “test”</a:t>
            </a:r>
          </a:p>
        </p:txBody>
      </p:sp>
      <p:sp>
        <p:nvSpPr>
          <p:cNvPr id="9" name="Rectangle 5"/>
          <p:cNvSpPr>
            <a:spLocks noChangeArrowheads="1"/>
          </p:cNvSpPr>
          <p:nvPr/>
        </p:nvSpPr>
        <p:spPr bwMode="auto">
          <a:xfrm>
            <a:off x="1143000" y="1143000"/>
            <a:ext cx="7391400" cy="3354388"/>
          </a:xfrm>
          <a:prstGeom prst="rect">
            <a:avLst/>
          </a:prstGeom>
          <a:noFill/>
          <a:ln>
            <a:noFill/>
          </a:ln>
          <a:extLst>
            <a:ext uri="{909E8E84-426E-40DD-AFC4-6F175D3DCCD1}"/>
            <a:ext uri="{91240B29-F687-4F45-9708-019B960494DF}"/>
          </a:extLst>
        </p:spPr>
        <p:txBody>
          <a:bodyPr>
            <a:spAutoFit/>
          </a:bodyPr>
          <a:lstStyle/>
          <a:p>
            <a:pPr algn="just">
              <a:buFontTx/>
              <a:buChar char="•"/>
              <a:defRPr/>
            </a:pPr>
            <a:r>
              <a:rPr lang="en-US" dirty="0"/>
              <a:t> </a:t>
            </a:r>
            <a:r>
              <a:rPr lang="en-US" sz="2000" dirty="0"/>
              <a:t>This WHILE loop, on the other hand </a:t>
            </a:r>
            <a:r>
              <a:rPr lang="en-US" sz="2000" b="1" i="1" dirty="0"/>
              <a:t>will never execute, not even once</a:t>
            </a:r>
            <a:r>
              <a:rPr lang="en-US" sz="2000" dirty="0"/>
              <a:t>:</a:t>
            </a:r>
            <a:endParaRPr lang="en-US" sz="2000" dirty="0"/>
          </a:p>
          <a:p>
            <a:pPr algn="just">
              <a:buFontTx/>
              <a:buChar char="•"/>
              <a:defRPr/>
            </a:pPr>
            <a:endParaRPr lang="en-US" dirty="0"/>
          </a:p>
          <a:p>
            <a:pPr algn="just">
              <a:defRPr/>
            </a:pPr>
            <a:r>
              <a:rPr lang="en-US" sz="2000" b="1" dirty="0">
                <a:solidFill>
                  <a:srgbClr val="0066FF"/>
                </a:solidFill>
                <a:latin typeface="Courier New" pitchFamily="49" charset="0"/>
                <a:cs typeface="Courier New" pitchFamily="49" charset="0"/>
              </a:rPr>
              <a:t>		  while </a:t>
            </a:r>
            <a:r>
              <a:rPr lang="en-US" sz="2000" dirty="0">
                <a:latin typeface="Courier New" pitchFamily="49" charset="0"/>
                <a:cs typeface="Courier New" pitchFamily="49" charset="0"/>
              </a:rPr>
              <a:t>(0)</a:t>
            </a:r>
            <a:endParaRPr lang="en-US" sz="2000" dirty="0">
              <a:latin typeface="Courier New" pitchFamily="49" charset="0"/>
              <a:cs typeface="Courier New" pitchFamily="49" charset="0"/>
            </a:endParaRPr>
          </a:p>
          <a:p>
            <a:pPr algn="just">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statements</a:t>
            </a:r>
            <a:endParaRPr lang="en-US" sz="2000" dirty="0">
              <a:latin typeface="Courier New" pitchFamily="49" charset="0"/>
              <a:cs typeface="Courier New" pitchFamily="49" charset="0"/>
            </a:endParaRPr>
          </a:p>
          <a:p>
            <a:pPr algn="just">
              <a:defRPr/>
            </a:pPr>
            <a:r>
              <a:rPr lang="en-US" sz="2000" b="1" dirty="0">
                <a:solidFill>
                  <a:srgbClr val="0066FF"/>
                </a:solidFill>
                <a:latin typeface="Courier New" pitchFamily="49" charset="0"/>
                <a:cs typeface="Courier New" pitchFamily="49" charset="0"/>
              </a:rPr>
              <a:t>		  end</a:t>
            </a:r>
          </a:p>
          <a:p>
            <a:pPr algn="just">
              <a:defRPr/>
            </a:pPr>
            <a:endParaRPr lang="en-US" sz="2000" b="1" dirty="0">
              <a:solidFill>
                <a:srgbClr val="0066FF"/>
              </a:solidFill>
              <a:latin typeface="Courier New" pitchFamily="49" charset="0"/>
              <a:cs typeface="Courier New" pitchFamily="49" charset="0"/>
            </a:endParaRPr>
          </a:p>
          <a:p>
            <a:pPr algn="just">
              <a:defRPr/>
            </a:pPr>
            <a:r>
              <a:rPr lang="en-US" sz="2000" dirty="0">
                <a:latin typeface="+mn-lt"/>
                <a:cs typeface="Courier New" pitchFamily="49" charset="0"/>
              </a:rPr>
              <a:t>Remember:  In order for the WHILE loop to execute, the test must evaluate to </a:t>
            </a:r>
            <a:r>
              <a:rPr lang="en-US" sz="2000" b="1" i="1" u="sng" dirty="0">
                <a:latin typeface="+mn-lt"/>
                <a:cs typeface="Courier New" pitchFamily="49" charset="0"/>
              </a:rPr>
              <a:t>true</a:t>
            </a:r>
            <a:r>
              <a:rPr lang="en-US" sz="2000" dirty="0">
                <a:latin typeface="+mn-lt"/>
                <a:cs typeface="Courier New" pitchFamily="49" charset="0"/>
              </a:rPr>
              <a:t> (at least once), and for it to stop executing, the test must at some point evaluate to </a:t>
            </a:r>
            <a:r>
              <a:rPr lang="en-US" sz="2000" b="1" i="1" u="sng" dirty="0">
                <a:latin typeface="+mn-lt"/>
                <a:cs typeface="Courier New" pitchFamily="49" charset="0"/>
              </a:rPr>
              <a:t>false</a:t>
            </a:r>
            <a:r>
              <a:rPr lang="en-US" sz="2000" dirty="0">
                <a:latin typeface="+mn-lt"/>
                <a:cs typeface="Courier New" pitchFamily="49" charset="0"/>
              </a:rPr>
              <a:t>.</a:t>
            </a:r>
            <a:endParaRPr lang="en-US" sz="2000" dirty="0">
              <a:latin typeface="+mn-lt"/>
              <a:cs typeface="Courier New" pitchFamily="49" charset="0"/>
            </a:endParaRPr>
          </a:p>
        </p:txBody>
      </p:sp>
    </p:spTree>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Text Box 2"/>
          <p:cNvSpPr txBox="1">
            <a:spLocks noChangeArrowheads="1"/>
          </p:cNvSpPr>
          <p:nvPr/>
        </p:nvSpPr>
        <p:spPr bwMode="auto">
          <a:xfrm>
            <a:off x="1454150" y="304800"/>
            <a:ext cx="6705600" cy="523875"/>
          </a:xfrm>
          <a:prstGeom prst="rect">
            <a:avLst/>
          </a:prstGeom>
          <a:noFill/>
          <a:ln w="9525">
            <a:noFill/>
            <a:miter lim="800000"/>
            <a:headEnd/>
            <a:tailEnd/>
          </a:ln>
        </p:spPr>
        <p:txBody>
          <a:bodyPr wrap="none">
            <a:spAutoFit/>
          </a:bodyPr>
          <a:lstStyle/>
          <a:p>
            <a:pPr algn="ctr"/>
            <a:r>
              <a:rPr lang="en-US" sz="2800" b="1"/>
              <a:t>ITERATION (WHILE loops)–the “test”</a:t>
            </a:r>
          </a:p>
        </p:txBody>
      </p:sp>
      <p:sp>
        <p:nvSpPr>
          <p:cNvPr id="9" name="Rectangle 5"/>
          <p:cNvSpPr>
            <a:spLocks noChangeArrowheads="1"/>
          </p:cNvSpPr>
          <p:nvPr/>
        </p:nvSpPr>
        <p:spPr bwMode="auto">
          <a:xfrm>
            <a:off x="1143000" y="1143000"/>
            <a:ext cx="7391400" cy="5140325"/>
          </a:xfrm>
          <a:prstGeom prst="rect">
            <a:avLst/>
          </a:prstGeom>
          <a:noFill/>
          <a:ln>
            <a:noFill/>
          </a:ln>
          <a:extLst>
            <a:ext uri="{909E8E84-426E-40DD-AFC4-6F175D3DCCD1}"/>
            <a:ext uri="{91240B29-F687-4F45-9708-019B960494DF}"/>
          </a:extLst>
        </p:spPr>
        <p:txBody>
          <a:bodyPr>
            <a:spAutoFit/>
          </a:bodyPr>
          <a:lstStyle/>
          <a:p>
            <a:pPr algn="just">
              <a:buFontTx/>
              <a:buChar char="•"/>
              <a:defRPr/>
            </a:pPr>
            <a:r>
              <a:rPr lang="en-US" dirty="0"/>
              <a:t> </a:t>
            </a:r>
            <a:r>
              <a:rPr lang="en-US" sz="2000" dirty="0"/>
              <a:t>Note also that if the test is </a:t>
            </a:r>
            <a:r>
              <a:rPr lang="en-US" sz="2000" b="1" i="1" dirty="0"/>
              <a:t>compound</a:t>
            </a:r>
            <a:r>
              <a:rPr lang="en-US" sz="2000" dirty="0"/>
              <a:t>, meaning, put together with a number of different logical connectives, then, the </a:t>
            </a:r>
            <a:r>
              <a:rPr lang="en-US" sz="2000" b="1" i="1" dirty="0"/>
              <a:t>entire test </a:t>
            </a:r>
            <a:r>
              <a:rPr lang="en-US" sz="2000" dirty="0"/>
              <a:t>must evaluate to true for the WHILE loop to execute (and, the entire test must evaluate to false for the WHILE loop to terminate!).  In the following example, </a:t>
            </a:r>
            <a:r>
              <a:rPr lang="en-US" sz="2000" b="1" i="1" dirty="0"/>
              <a:t>both pieces connected by  &amp;  must be true </a:t>
            </a:r>
            <a:r>
              <a:rPr lang="en-US" sz="2000" dirty="0"/>
              <a:t>in order for the entire test to evaluate true:</a:t>
            </a:r>
            <a:endParaRPr lang="en-US" sz="2000" dirty="0"/>
          </a:p>
          <a:p>
            <a:pPr algn="just">
              <a:buFontTx/>
              <a:buChar char="•"/>
              <a:defRPr/>
            </a:pPr>
            <a:endParaRPr lang="en-US" dirty="0"/>
          </a:p>
          <a:p>
            <a:pPr algn="just">
              <a:defRPr/>
            </a:pPr>
            <a:r>
              <a:rPr lang="en-US" sz="2000" b="1" dirty="0">
                <a:solidFill>
                  <a:srgbClr val="0066FF"/>
                </a:solidFill>
                <a:latin typeface="Courier New" pitchFamily="49" charset="0"/>
                <a:cs typeface="Courier New" pitchFamily="49" charset="0"/>
              </a:rPr>
              <a:t>		  while </a:t>
            </a:r>
            <a:r>
              <a:rPr lang="en-US" sz="2000" dirty="0">
                <a:latin typeface="Courier New" pitchFamily="49" charset="0"/>
                <a:cs typeface="Courier New" pitchFamily="49" charset="0"/>
              </a:rPr>
              <a:t>(x &lt; y &amp;&amp; y &gt; 7)</a:t>
            </a:r>
            <a:endParaRPr lang="en-US" sz="2000" dirty="0">
              <a:latin typeface="Courier New" pitchFamily="49" charset="0"/>
              <a:cs typeface="Courier New" pitchFamily="49" charset="0"/>
            </a:endParaRPr>
          </a:p>
          <a:p>
            <a:pPr algn="just">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statements</a:t>
            </a:r>
            <a:endParaRPr lang="en-US" sz="2000" dirty="0">
              <a:latin typeface="Courier New" pitchFamily="49" charset="0"/>
              <a:cs typeface="Courier New" pitchFamily="49" charset="0"/>
            </a:endParaRPr>
          </a:p>
          <a:p>
            <a:pPr algn="just">
              <a:defRPr/>
            </a:pPr>
            <a:r>
              <a:rPr lang="en-US" sz="2000" b="1" dirty="0">
                <a:solidFill>
                  <a:srgbClr val="0066FF"/>
                </a:solidFill>
                <a:latin typeface="Courier New" pitchFamily="49" charset="0"/>
                <a:cs typeface="Courier New" pitchFamily="49" charset="0"/>
              </a:rPr>
              <a:t>		  end</a:t>
            </a:r>
          </a:p>
          <a:p>
            <a:pPr algn="just">
              <a:defRPr/>
            </a:pPr>
            <a:endParaRPr lang="en-US" sz="2000" b="1" dirty="0">
              <a:solidFill>
                <a:srgbClr val="0066FF"/>
              </a:solidFill>
              <a:latin typeface="Courier New" pitchFamily="49" charset="0"/>
              <a:cs typeface="Courier New" pitchFamily="49" charset="0"/>
            </a:endParaRPr>
          </a:p>
          <a:p>
            <a:pPr algn="just">
              <a:defRPr/>
            </a:pPr>
            <a:r>
              <a:rPr lang="en-US" sz="2000" dirty="0">
                <a:latin typeface="+mn-lt"/>
                <a:cs typeface="Courier New" pitchFamily="49" charset="0"/>
              </a:rPr>
              <a:t>(HINT:  Remember the rule for AND:  “0 in, 0 out”?  Well here that means if </a:t>
            </a:r>
            <a:r>
              <a:rPr lang="en-US" sz="2000" b="1" i="1" dirty="0">
                <a:latin typeface="+mn-lt"/>
                <a:cs typeface="Courier New" pitchFamily="49" charset="0"/>
              </a:rPr>
              <a:t>either</a:t>
            </a:r>
            <a:r>
              <a:rPr lang="en-US" sz="2000" dirty="0">
                <a:latin typeface="+mn-lt"/>
                <a:cs typeface="Courier New" pitchFamily="49" charset="0"/>
              </a:rPr>
              <a:t> of the conditions connected by &amp;&amp;   evaluate false (value 0), then the whole test false.  So, what’s the only way the whole test can evaluate true?  Answer:  If </a:t>
            </a:r>
            <a:r>
              <a:rPr lang="en-US" sz="2000" b="1" i="1" dirty="0">
                <a:latin typeface="+mn-lt"/>
                <a:cs typeface="Courier New" pitchFamily="49" charset="0"/>
              </a:rPr>
              <a:t>both</a:t>
            </a:r>
            <a:r>
              <a:rPr lang="en-US" sz="2000" dirty="0">
                <a:latin typeface="+mn-lt"/>
                <a:cs typeface="Courier New" pitchFamily="49" charset="0"/>
              </a:rPr>
              <a:t> conditions evaluate to true, that is, both have the value 1).</a:t>
            </a:r>
            <a:endParaRPr lang="en-US" sz="2000" dirty="0">
              <a:latin typeface="+mn-lt"/>
              <a:cs typeface="Courier New" pitchFamily="49" charset="0"/>
            </a:endParaRPr>
          </a:p>
        </p:txBody>
      </p:sp>
    </p:spTree>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Text Box 2"/>
          <p:cNvSpPr txBox="1">
            <a:spLocks noChangeArrowheads="1"/>
          </p:cNvSpPr>
          <p:nvPr/>
        </p:nvSpPr>
        <p:spPr bwMode="auto">
          <a:xfrm>
            <a:off x="1454150" y="304800"/>
            <a:ext cx="6705600" cy="523875"/>
          </a:xfrm>
          <a:prstGeom prst="rect">
            <a:avLst/>
          </a:prstGeom>
          <a:noFill/>
          <a:ln w="9525">
            <a:noFill/>
            <a:miter lim="800000"/>
            <a:headEnd/>
            <a:tailEnd/>
          </a:ln>
        </p:spPr>
        <p:txBody>
          <a:bodyPr wrap="none">
            <a:spAutoFit/>
          </a:bodyPr>
          <a:lstStyle/>
          <a:p>
            <a:pPr algn="ctr"/>
            <a:r>
              <a:rPr lang="en-US" sz="2800" b="1"/>
              <a:t>ITERATION (WHILE loops)–the “test”</a:t>
            </a:r>
          </a:p>
        </p:txBody>
      </p:sp>
      <p:sp>
        <p:nvSpPr>
          <p:cNvPr id="9" name="Rectangle 5"/>
          <p:cNvSpPr>
            <a:spLocks noChangeArrowheads="1"/>
          </p:cNvSpPr>
          <p:nvPr/>
        </p:nvSpPr>
        <p:spPr bwMode="auto">
          <a:xfrm>
            <a:off x="1143000" y="1143000"/>
            <a:ext cx="7391400" cy="3846513"/>
          </a:xfrm>
          <a:prstGeom prst="rect">
            <a:avLst/>
          </a:prstGeom>
          <a:noFill/>
          <a:ln>
            <a:noFill/>
          </a:ln>
          <a:extLst>
            <a:ext uri="{909E8E84-426E-40DD-AFC4-6F175D3DCCD1}"/>
            <a:ext uri="{91240B29-F687-4F45-9708-019B960494DF}"/>
          </a:extLst>
        </p:spPr>
        <p:txBody>
          <a:bodyPr>
            <a:spAutoFit/>
          </a:bodyPr>
          <a:lstStyle/>
          <a:p>
            <a:pPr algn="just">
              <a:buFontTx/>
              <a:buChar char="•"/>
              <a:defRPr/>
            </a:pPr>
            <a:r>
              <a:rPr lang="en-US" sz="2000" dirty="0"/>
              <a:t>In this example, however, </a:t>
            </a:r>
            <a:r>
              <a:rPr lang="en-US" sz="2000" b="1" i="1" dirty="0"/>
              <a:t>either piece connected by  |  must be true </a:t>
            </a:r>
            <a:r>
              <a:rPr lang="en-US" sz="2000" dirty="0"/>
              <a:t>in order for the entire test to evaluate true:</a:t>
            </a:r>
            <a:endParaRPr lang="en-US" sz="2000" dirty="0"/>
          </a:p>
          <a:p>
            <a:pPr algn="just">
              <a:buFontTx/>
              <a:buChar char="•"/>
              <a:defRPr/>
            </a:pPr>
            <a:endParaRPr lang="en-US" dirty="0"/>
          </a:p>
          <a:p>
            <a:pPr algn="just">
              <a:defRPr/>
            </a:pPr>
            <a:r>
              <a:rPr lang="en-US" sz="2000" b="1" dirty="0">
                <a:solidFill>
                  <a:srgbClr val="0066FF"/>
                </a:solidFill>
                <a:latin typeface="Courier New" pitchFamily="49" charset="0"/>
                <a:cs typeface="Courier New" pitchFamily="49" charset="0"/>
              </a:rPr>
              <a:t>		  while </a:t>
            </a:r>
            <a:r>
              <a:rPr lang="en-US" sz="2000" dirty="0">
                <a:latin typeface="Courier New" pitchFamily="49" charset="0"/>
                <a:cs typeface="Courier New" pitchFamily="49" charset="0"/>
              </a:rPr>
              <a:t>(x &lt; y || y &gt; 7)</a:t>
            </a:r>
            <a:endParaRPr lang="en-US" sz="2000" dirty="0">
              <a:latin typeface="Courier New" pitchFamily="49" charset="0"/>
              <a:cs typeface="Courier New" pitchFamily="49" charset="0"/>
            </a:endParaRPr>
          </a:p>
          <a:p>
            <a:pPr algn="just">
              <a:defRPr/>
            </a:pPr>
            <a:r>
              <a:rPr lang="en-US" sz="2000" dirty="0">
                <a:latin typeface="Courier New" pitchFamily="49" charset="0"/>
                <a:cs typeface="Courier New" pitchFamily="49" charset="0"/>
              </a:rPr>
              <a:t>	          </a:t>
            </a:r>
            <a:r>
              <a:rPr lang="en-US" sz="2000" dirty="0">
                <a:latin typeface="Courier New" pitchFamily="49" charset="0"/>
                <a:cs typeface="Courier New" pitchFamily="49" charset="0"/>
              </a:rPr>
              <a:t>statements</a:t>
            </a:r>
            <a:endParaRPr lang="en-US" sz="2000" dirty="0">
              <a:latin typeface="Courier New" pitchFamily="49" charset="0"/>
              <a:cs typeface="Courier New" pitchFamily="49" charset="0"/>
            </a:endParaRPr>
          </a:p>
          <a:p>
            <a:pPr algn="just">
              <a:defRPr/>
            </a:pPr>
            <a:r>
              <a:rPr lang="en-US" sz="2000" b="1" dirty="0">
                <a:solidFill>
                  <a:srgbClr val="0066FF"/>
                </a:solidFill>
                <a:latin typeface="Courier New" pitchFamily="49" charset="0"/>
                <a:cs typeface="Courier New" pitchFamily="49" charset="0"/>
              </a:rPr>
              <a:t>		  end</a:t>
            </a:r>
          </a:p>
          <a:p>
            <a:pPr algn="just">
              <a:defRPr/>
            </a:pPr>
            <a:endParaRPr lang="en-US" sz="2000" b="1" dirty="0">
              <a:solidFill>
                <a:srgbClr val="0066FF"/>
              </a:solidFill>
              <a:latin typeface="Courier New" pitchFamily="49" charset="0"/>
              <a:cs typeface="Courier New" pitchFamily="49" charset="0"/>
            </a:endParaRPr>
          </a:p>
          <a:p>
            <a:pPr algn="just">
              <a:defRPr/>
            </a:pPr>
            <a:r>
              <a:rPr lang="en-US" sz="2000" dirty="0">
                <a:latin typeface="+mn-lt"/>
                <a:cs typeface="Courier New" pitchFamily="49" charset="0"/>
              </a:rPr>
              <a:t>(HINT:  Remember the rule for OR:  “1 in, 1 out”?  Well here that means if </a:t>
            </a:r>
            <a:r>
              <a:rPr lang="en-US" sz="2000" b="1" i="1" dirty="0">
                <a:latin typeface="+mn-lt"/>
                <a:cs typeface="Courier New" pitchFamily="49" charset="0"/>
              </a:rPr>
              <a:t>either</a:t>
            </a:r>
            <a:r>
              <a:rPr lang="en-US" sz="2000" dirty="0">
                <a:latin typeface="+mn-lt"/>
                <a:cs typeface="Courier New" pitchFamily="49" charset="0"/>
              </a:rPr>
              <a:t> of the conditions connected by  </a:t>
            </a:r>
            <a:r>
              <a:rPr lang="en-US" sz="2000" dirty="0">
                <a:latin typeface="Courier New" pitchFamily="49" charset="0"/>
                <a:cs typeface="Courier New" pitchFamily="49" charset="0"/>
              </a:rPr>
              <a:t>||</a:t>
            </a:r>
            <a:r>
              <a:rPr lang="en-US" sz="2000" dirty="0">
                <a:latin typeface="+mn-lt"/>
                <a:cs typeface="Courier New" pitchFamily="49" charset="0"/>
              </a:rPr>
              <a:t>  evaluate true, then the whole test is true.  So, what’s the only way the entire test can evaluate false?  Answer:  If </a:t>
            </a:r>
            <a:r>
              <a:rPr lang="en-US" sz="2000" b="1" i="1" dirty="0">
                <a:latin typeface="+mn-lt"/>
                <a:cs typeface="Courier New" pitchFamily="49" charset="0"/>
              </a:rPr>
              <a:t>both</a:t>
            </a:r>
            <a:r>
              <a:rPr lang="en-US" sz="2000" dirty="0">
                <a:latin typeface="+mn-lt"/>
                <a:cs typeface="Courier New" pitchFamily="49" charset="0"/>
              </a:rPr>
              <a:t> conditions evaluate false. )</a:t>
            </a:r>
            <a:endParaRPr lang="en-US" sz="2000" dirty="0">
              <a:latin typeface="+mn-lt"/>
              <a:cs typeface="Courier New" pitchFamily="49" charset="0"/>
            </a:endParaRPr>
          </a:p>
        </p:txBody>
      </p:sp>
    </p:spTree>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7" name="Rectangle 5"/>
          <p:cNvSpPr>
            <a:spLocks noChangeArrowheads="1"/>
          </p:cNvSpPr>
          <p:nvPr/>
        </p:nvSpPr>
        <p:spPr bwMode="auto">
          <a:xfrm>
            <a:off x="1441450" y="1276350"/>
            <a:ext cx="1987550" cy="460375"/>
          </a:xfrm>
          <a:prstGeom prst="rect">
            <a:avLst/>
          </a:prstGeom>
          <a:noFill/>
          <a:ln w="9525">
            <a:noFill/>
            <a:miter lim="800000"/>
            <a:headEnd/>
            <a:tailEnd/>
          </a:ln>
        </p:spPr>
        <p:txBody>
          <a:bodyPr>
            <a:spAutoFit/>
          </a:bodyPr>
          <a:lstStyle/>
          <a:p>
            <a:r>
              <a:rPr lang="en-US" b="1"/>
              <a:t>Example 39:</a:t>
            </a:r>
          </a:p>
        </p:txBody>
      </p:sp>
      <p:sp>
        <p:nvSpPr>
          <p:cNvPr id="280578" name="Text Box 5"/>
          <p:cNvSpPr txBox="1">
            <a:spLocks noChangeArrowheads="1"/>
          </p:cNvSpPr>
          <p:nvPr/>
        </p:nvSpPr>
        <p:spPr bwMode="auto">
          <a:xfrm>
            <a:off x="3803650" y="1322388"/>
            <a:ext cx="4186238" cy="1631950"/>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(counter &lt; 5)</a:t>
            </a:r>
          </a:p>
          <a:p>
            <a:r>
              <a:rPr lang="en-US" sz="2000">
                <a:latin typeface="Courier New" pitchFamily="49" charset="0"/>
                <a:cs typeface="Courier New" pitchFamily="49" charset="0"/>
              </a:rPr>
              <a:t>    counter</a:t>
            </a:r>
          </a:p>
          <a:p>
            <a:r>
              <a:rPr lang="en-US" sz="2000">
                <a:latin typeface="Courier New" pitchFamily="49" charset="0"/>
                <a:cs typeface="Courier New" pitchFamily="49" charset="0"/>
              </a:rPr>
              <a:t>    counter = counter + 1;</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p:txBody>
      </p:sp>
      <p:sp>
        <p:nvSpPr>
          <p:cNvPr id="280579" name="Rectangle 5"/>
          <p:cNvSpPr>
            <a:spLocks noChangeArrowheads="1"/>
          </p:cNvSpPr>
          <p:nvPr/>
        </p:nvSpPr>
        <p:spPr bwMode="auto">
          <a:xfrm>
            <a:off x="1433513" y="3252788"/>
            <a:ext cx="6248400" cy="830262"/>
          </a:xfrm>
          <a:prstGeom prst="rect">
            <a:avLst/>
          </a:prstGeom>
          <a:noFill/>
          <a:ln w="9525">
            <a:noFill/>
            <a:miter lim="800000"/>
            <a:headEnd/>
            <a:tailEnd/>
          </a:ln>
        </p:spPr>
        <p:txBody>
          <a:bodyPr>
            <a:spAutoFit/>
          </a:bodyPr>
          <a:lstStyle/>
          <a:p>
            <a:r>
              <a:rPr lang="en-US"/>
              <a:t>This will print out the value of counter, for each iteration of the loop:</a:t>
            </a:r>
          </a:p>
        </p:txBody>
      </p:sp>
      <p:sp>
        <p:nvSpPr>
          <p:cNvPr id="280580" name="TextBox 1"/>
          <p:cNvSpPr txBox="1">
            <a:spLocks noChangeArrowheads="1"/>
          </p:cNvSpPr>
          <p:nvPr/>
        </p:nvSpPr>
        <p:spPr bwMode="auto">
          <a:xfrm>
            <a:off x="3740150" y="4243388"/>
            <a:ext cx="2432050" cy="1323975"/>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counter </a:t>
            </a:r>
            <a:r>
              <a:rPr lang="pt-BR" sz="2000">
                <a:latin typeface="Courier New" pitchFamily="49" charset="0"/>
                <a:cs typeface="Courier New" pitchFamily="49" charset="0"/>
              </a:rPr>
              <a:t>=  1</a:t>
            </a:r>
          </a:p>
          <a:p>
            <a:r>
              <a:rPr lang="en-US" sz="2000">
                <a:latin typeface="Courier New" pitchFamily="49" charset="0"/>
                <a:cs typeface="Courier New" pitchFamily="49" charset="0"/>
              </a:rPr>
              <a:t>counter </a:t>
            </a:r>
            <a:r>
              <a:rPr lang="pt-BR" sz="2000">
                <a:latin typeface="Courier New" pitchFamily="49" charset="0"/>
                <a:cs typeface="Courier New" pitchFamily="49" charset="0"/>
              </a:rPr>
              <a:t>=  2</a:t>
            </a:r>
          </a:p>
          <a:p>
            <a:r>
              <a:rPr lang="en-US" sz="2000">
                <a:latin typeface="Courier New" pitchFamily="49" charset="0"/>
                <a:cs typeface="Courier New" pitchFamily="49" charset="0"/>
              </a:rPr>
              <a:t>counter </a:t>
            </a:r>
            <a:r>
              <a:rPr lang="pt-BR" sz="2000">
                <a:latin typeface="Courier New" pitchFamily="49" charset="0"/>
                <a:cs typeface="Courier New" pitchFamily="49" charset="0"/>
              </a:rPr>
              <a:t>=  3</a:t>
            </a:r>
          </a:p>
          <a:p>
            <a:r>
              <a:rPr lang="en-US" sz="2000">
                <a:latin typeface="Courier New" pitchFamily="49" charset="0"/>
                <a:cs typeface="Courier New" pitchFamily="49" charset="0"/>
              </a:rPr>
              <a:t>counter </a:t>
            </a:r>
            <a:r>
              <a:rPr lang="pt-BR" sz="2000">
                <a:latin typeface="Courier New" pitchFamily="49" charset="0"/>
                <a:cs typeface="Courier New" pitchFamily="49" charset="0"/>
              </a:rPr>
              <a:t>=  4</a:t>
            </a:r>
            <a:endParaRPr lang="en-US" sz="2000">
              <a:latin typeface="Courier New" pitchFamily="49" charset="0"/>
              <a:cs typeface="Courier New" pitchFamily="49" charset="0"/>
            </a:endParaRPr>
          </a:p>
        </p:txBody>
      </p:sp>
      <p:sp>
        <p:nvSpPr>
          <p:cNvPr id="280581"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80582" name="Rectangle 5"/>
          <p:cNvSpPr>
            <a:spLocks noChangeArrowheads="1"/>
          </p:cNvSpPr>
          <p:nvPr/>
        </p:nvSpPr>
        <p:spPr bwMode="auto">
          <a:xfrm>
            <a:off x="1092200" y="5915025"/>
            <a:ext cx="7366000" cy="400050"/>
          </a:xfrm>
          <a:prstGeom prst="rect">
            <a:avLst/>
          </a:prstGeom>
          <a:noFill/>
          <a:ln w="9525">
            <a:noFill/>
            <a:miter lim="800000"/>
            <a:headEnd/>
            <a:tailEnd/>
          </a:ln>
        </p:spPr>
        <p:txBody>
          <a:bodyPr>
            <a:spAutoFit/>
          </a:bodyPr>
          <a:lstStyle/>
          <a:p>
            <a:r>
              <a:rPr lang="en-US" sz="2000"/>
              <a:t>Aha!  No                                   printed out.  Why not?</a:t>
            </a:r>
          </a:p>
        </p:txBody>
      </p:sp>
      <p:sp>
        <p:nvSpPr>
          <p:cNvPr id="280583" name="TextBox 2"/>
          <p:cNvSpPr txBox="1">
            <a:spLocks noChangeArrowheads="1"/>
          </p:cNvSpPr>
          <p:nvPr/>
        </p:nvSpPr>
        <p:spPr bwMode="auto">
          <a:xfrm>
            <a:off x="2362200" y="5973763"/>
            <a:ext cx="2032000" cy="400050"/>
          </a:xfrm>
          <a:prstGeom prst="rect">
            <a:avLst/>
          </a:prstGeom>
          <a:noFill/>
          <a:ln w="9525">
            <a:noFill/>
            <a:miter lim="800000"/>
            <a:headEnd/>
            <a:tailEnd/>
          </a:ln>
        </p:spPr>
        <p:txBody>
          <a:bodyPr>
            <a:spAutoFit/>
          </a:bodyPr>
          <a:lstStyle/>
          <a:p>
            <a:r>
              <a:rPr lang="en-US" sz="2000">
                <a:latin typeface="Courier New" pitchFamily="49" charset="0"/>
                <a:cs typeface="Courier New" pitchFamily="49" charset="0"/>
              </a:rPr>
              <a:t>counter </a:t>
            </a:r>
            <a:r>
              <a:rPr lang="pt-BR" sz="2000">
                <a:latin typeface="Courier New" pitchFamily="49" charset="0"/>
                <a:cs typeface="Courier New" pitchFamily="49" charset="0"/>
              </a:rPr>
              <a:t>=  5</a:t>
            </a:r>
            <a:endParaRPr lang="en-US" sz="200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81602" name="Rectangle 5"/>
          <p:cNvSpPr>
            <a:spLocks noChangeArrowheads="1"/>
          </p:cNvSpPr>
          <p:nvPr/>
        </p:nvSpPr>
        <p:spPr bwMode="auto">
          <a:xfrm>
            <a:off x="1247775" y="1066800"/>
            <a:ext cx="6635750" cy="4894263"/>
          </a:xfrm>
          <a:prstGeom prst="rect">
            <a:avLst/>
          </a:prstGeom>
          <a:noFill/>
          <a:ln w="9525">
            <a:noFill/>
            <a:miter lim="800000"/>
            <a:headEnd/>
            <a:tailEnd/>
          </a:ln>
        </p:spPr>
        <p:txBody>
          <a:bodyPr>
            <a:spAutoFit/>
          </a:bodyPr>
          <a:lstStyle/>
          <a:p>
            <a:pPr algn="just"/>
            <a:r>
              <a:rPr lang="en-US" b="1"/>
              <a:t>Instructions:</a:t>
            </a:r>
          </a:p>
          <a:p>
            <a:pPr algn="just"/>
            <a:endParaRPr lang="en-US" b="1"/>
          </a:p>
          <a:p>
            <a:pPr algn="just"/>
            <a:r>
              <a:rPr lang="en-US"/>
              <a:t>For the remaining examples, please try to work out the answers without running the code in Matlab.  This is essential, as it will enable you to develop your “Matlab intuition” and also to visualize the sequence of a computation (thus developing your ability to think algorithmically).  Furthermore, you will not be allowed to use Matlab software on exams or quizzes and so it’s better to get the practice now rather than wait until later!  You may, however, use scratch paper to work out answers.</a:t>
            </a:r>
          </a:p>
        </p:txBody>
      </p:sp>
    </p:spTree>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5" name="Text Box 5"/>
          <p:cNvSpPr txBox="1">
            <a:spLocks noChangeArrowheads="1"/>
          </p:cNvSpPr>
          <p:nvPr/>
        </p:nvSpPr>
        <p:spPr bwMode="auto">
          <a:xfrm>
            <a:off x="3803650" y="1322388"/>
            <a:ext cx="4186238" cy="1631950"/>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(counter &lt; 5)</a:t>
            </a:r>
          </a:p>
          <a:p>
            <a:r>
              <a:rPr lang="en-US" sz="2000">
                <a:latin typeface="Courier New" pitchFamily="49" charset="0"/>
                <a:cs typeface="Courier New" pitchFamily="49" charset="0"/>
              </a:rPr>
              <a:t>    counter</a:t>
            </a:r>
          </a:p>
          <a:p>
            <a:r>
              <a:rPr lang="en-US" sz="2000">
                <a:latin typeface="Courier New" pitchFamily="49" charset="0"/>
                <a:cs typeface="Courier New" pitchFamily="49" charset="0"/>
              </a:rPr>
              <a:t>    counter = counter - 1;</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p:txBody>
      </p:sp>
      <p:sp>
        <p:nvSpPr>
          <p:cNvPr id="282626" name="Rectangle 5"/>
          <p:cNvSpPr>
            <a:spLocks noChangeArrowheads="1"/>
          </p:cNvSpPr>
          <p:nvPr/>
        </p:nvSpPr>
        <p:spPr bwMode="auto">
          <a:xfrm>
            <a:off x="1433513" y="3252788"/>
            <a:ext cx="6248400" cy="708025"/>
          </a:xfrm>
          <a:prstGeom prst="rect">
            <a:avLst/>
          </a:prstGeom>
          <a:noFill/>
          <a:ln w="9525">
            <a:noFill/>
            <a:miter lim="800000"/>
            <a:headEnd/>
            <a:tailEnd/>
          </a:ln>
        </p:spPr>
        <p:txBody>
          <a:bodyPr>
            <a:spAutoFit/>
          </a:bodyPr>
          <a:lstStyle/>
          <a:p>
            <a:r>
              <a:rPr lang="en-US" sz="2000"/>
              <a:t>What’s printed out when this WHILE loop is executed?</a:t>
            </a:r>
          </a:p>
        </p:txBody>
      </p:sp>
      <p:sp>
        <p:nvSpPr>
          <p:cNvPr id="282627"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82628" name="Rectangle 5"/>
          <p:cNvSpPr>
            <a:spLocks noChangeArrowheads="1"/>
          </p:cNvSpPr>
          <p:nvPr/>
        </p:nvSpPr>
        <p:spPr bwMode="auto">
          <a:xfrm>
            <a:off x="1441450" y="1276350"/>
            <a:ext cx="1987550" cy="460375"/>
          </a:xfrm>
          <a:prstGeom prst="rect">
            <a:avLst/>
          </a:prstGeom>
          <a:noFill/>
          <a:ln w="9525">
            <a:noFill/>
            <a:miter lim="800000"/>
            <a:headEnd/>
            <a:tailEnd/>
          </a:ln>
        </p:spPr>
        <p:txBody>
          <a:bodyPr>
            <a:spAutoFit/>
          </a:bodyPr>
          <a:lstStyle/>
          <a:p>
            <a:r>
              <a:rPr lang="en-US" b="1"/>
              <a:t>Example 40:</a:t>
            </a:r>
          </a:p>
        </p:txBody>
      </p:sp>
    </p:spTree>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Text Box 5"/>
          <p:cNvSpPr txBox="1">
            <a:spLocks noChangeArrowheads="1"/>
          </p:cNvSpPr>
          <p:nvPr/>
        </p:nvSpPr>
        <p:spPr bwMode="auto">
          <a:xfrm>
            <a:off x="3803650" y="1322388"/>
            <a:ext cx="4186238" cy="1631950"/>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(counter &lt; 5)</a:t>
            </a:r>
          </a:p>
          <a:p>
            <a:r>
              <a:rPr lang="en-US" sz="2000">
                <a:latin typeface="Courier New" pitchFamily="49" charset="0"/>
                <a:cs typeface="Courier New" pitchFamily="49" charset="0"/>
              </a:rPr>
              <a:t>    counter</a:t>
            </a:r>
          </a:p>
          <a:p>
            <a:r>
              <a:rPr lang="en-US" sz="2000">
                <a:latin typeface="Courier New" pitchFamily="49" charset="0"/>
                <a:cs typeface="Courier New" pitchFamily="49" charset="0"/>
              </a:rPr>
              <a:t>    counter = counter - 1;</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p:txBody>
      </p:sp>
      <p:sp>
        <p:nvSpPr>
          <p:cNvPr id="283650"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83651" name="Rectangle 5"/>
          <p:cNvSpPr>
            <a:spLocks noChangeArrowheads="1"/>
          </p:cNvSpPr>
          <p:nvPr/>
        </p:nvSpPr>
        <p:spPr bwMode="auto">
          <a:xfrm>
            <a:off x="1441450" y="1276350"/>
            <a:ext cx="1987550" cy="460375"/>
          </a:xfrm>
          <a:prstGeom prst="rect">
            <a:avLst/>
          </a:prstGeom>
          <a:noFill/>
          <a:ln w="9525">
            <a:noFill/>
            <a:miter lim="800000"/>
            <a:headEnd/>
            <a:tailEnd/>
          </a:ln>
        </p:spPr>
        <p:txBody>
          <a:bodyPr>
            <a:spAutoFit/>
          </a:bodyPr>
          <a:lstStyle/>
          <a:p>
            <a:r>
              <a:rPr lang="en-US" b="1"/>
              <a:t>Example 40:</a:t>
            </a:r>
          </a:p>
        </p:txBody>
      </p:sp>
      <p:sp>
        <p:nvSpPr>
          <p:cNvPr id="283652" name="Rectangle 5"/>
          <p:cNvSpPr>
            <a:spLocks noChangeArrowheads="1"/>
          </p:cNvSpPr>
          <p:nvPr/>
        </p:nvSpPr>
        <p:spPr bwMode="auto">
          <a:xfrm>
            <a:off x="1266825" y="3883025"/>
            <a:ext cx="6604000" cy="1938338"/>
          </a:xfrm>
          <a:prstGeom prst="rect">
            <a:avLst/>
          </a:prstGeom>
          <a:noFill/>
          <a:ln w="9525">
            <a:noFill/>
            <a:miter lim="800000"/>
            <a:headEnd/>
            <a:tailEnd/>
          </a:ln>
        </p:spPr>
        <p:txBody>
          <a:bodyPr>
            <a:spAutoFit/>
          </a:bodyPr>
          <a:lstStyle/>
          <a:p>
            <a:pPr algn="just"/>
            <a:r>
              <a:rPr lang="en-US" sz="2000" b="1">
                <a:solidFill>
                  <a:srgbClr val="FF0000"/>
                </a:solidFill>
              </a:rPr>
              <a:t>INFINITE LOOP!!!</a:t>
            </a:r>
          </a:p>
          <a:p>
            <a:pPr algn="just"/>
            <a:endParaRPr lang="en-US" sz="2000"/>
          </a:p>
          <a:p>
            <a:pPr algn="just"/>
            <a:endParaRPr lang="en-US" sz="2000" b="1">
              <a:solidFill>
                <a:srgbClr val="FF0000"/>
              </a:solidFill>
            </a:endParaRPr>
          </a:p>
          <a:p>
            <a:pPr algn="just"/>
            <a:r>
              <a:rPr lang="en-US" sz="2000" b="1">
                <a:solidFill>
                  <a:srgbClr val="FF0000"/>
                </a:solidFill>
              </a:rPr>
              <a:t>Actually, a </a:t>
            </a:r>
            <a:r>
              <a:rPr lang="en-US" sz="2000" b="1" u="sng">
                <a:solidFill>
                  <a:srgbClr val="FF0000"/>
                </a:solidFill>
              </a:rPr>
              <a:t>LOT</a:t>
            </a:r>
            <a:r>
              <a:rPr lang="en-US" sz="2000" b="1">
                <a:solidFill>
                  <a:srgbClr val="FF0000"/>
                </a:solidFill>
              </a:rPr>
              <a:t> is printed out.  An endless amount, so you have to stop execution with multiple presses of “CRTL-C” in Matlab’s command window.</a:t>
            </a:r>
          </a:p>
        </p:txBody>
      </p:sp>
      <p:pic>
        <p:nvPicPr>
          <p:cNvPr id="283653" name="Picture 2" descr="C:\Documents and Settings\joe\Local Settings\Temporary Internet Files\Content.IE5\QTUU7I53\MC900435931[1].wmf"/>
          <p:cNvPicPr>
            <a:picLocks noChangeAspect="1" noChangeArrowheads="1"/>
          </p:cNvPicPr>
          <p:nvPr/>
        </p:nvPicPr>
        <p:blipFill>
          <a:blip r:embed="rId2"/>
          <a:srcRect/>
          <a:stretch>
            <a:fillRect/>
          </a:stretch>
        </p:blipFill>
        <p:spPr bwMode="auto">
          <a:xfrm>
            <a:off x="4057650" y="3657600"/>
            <a:ext cx="1014413" cy="803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 Box 5"/>
          <p:cNvSpPr txBox="1">
            <a:spLocks noChangeArrowheads="1"/>
          </p:cNvSpPr>
          <p:nvPr/>
        </p:nvSpPr>
        <p:spPr bwMode="auto">
          <a:xfrm>
            <a:off x="533400" y="1185863"/>
            <a:ext cx="8229600" cy="4924425"/>
          </a:xfrm>
          <a:prstGeom prst="rect">
            <a:avLst/>
          </a:prstGeom>
          <a:noFill/>
          <a:ln w="9525">
            <a:noFill/>
            <a:miter lim="800000"/>
            <a:headEnd/>
            <a:tailEnd/>
          </a:ln>
        </p:spPr>
        <p:txBody>
          <a:bodyPr>
            <a:spAutoFit/>
          </a:bodyPr>
          <a:lstStyle/>
          <a:p>
            <a:pPr algn="just">
              <a:buFontTx/>
              <a:buChar char="•"/>
            </a:pPr>
            <a:r>
              <a:rPr lang="en-US"/>
              <a:t> </a:t>
            </a:r>
            <a:r>
              <a:rPr lang="en-US" b="1"/>
              <a:t>Rules of Arithmetic Operator Precedence</a:t>
            </a:r>
            <a:r>
              <a:rPr lang="en-US"/>
              <a:t>:</a:t>
            </a:r>
          </a:p>
          <a:p>
            <a:pPr lvl="1" algn="just">
              <a:buFontTx/>
              <a:buChar char="•"/>
            </a:pPr>
            <a:r>
              <a:rPr lang="en-US"/>
              <a:t> The preceding arithmetic examples raise a question:  In what order are the arithmetic operations performed in an assignment statement?</a:t>
            </a:r>
          </a:p>
          <a:p>
            <a:pPr lvl="1" algn="just">
              <a:buFontTx/>
              <a:buChar char="•"/>
            </a:pPr>
            <a:r>
              <a:rPr lang="en-US"/>
              <a:t> Like in algebra:  Anything in parentheses first, followed by exponentiation, followed by multiplication/division, followed by addition/subtraction</a:t>
            </a:r>
          </a:p>
          <a:p>
            <a:pPr lvl="1" algn="just">
              <a:buFontTx/>
              <a:buChar char="•"/>
            </a:pPr>
            <a:endParaRPr lang="en-US" sz="1400"/>
          </a:p>
          <a:p>
            <a:pPr lvl="1" algn="just"/>
            <a:r>
              <a:rPr lang="en-US"/>
              <a:t>Examples:</a:t>
            </a: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var3 = var2 + var1 * var4   var3 = (var2 + var1) * var4 </a:t>
            </a: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p:txBody>
      </p:sp>
      <p:sp>
        <p:nvSpPr>
          <p:cNvPr id="37890" name="Text Box 2"/>
          <p:cNvSpPr txBox="1">
            <a:spLocks noChangeArrowheads="1"/>
          </p:cNvSpPr>
          <p:nvPr/>
        </p:nvSpPr>
        <p:spPr bwMode="auto">
          <a:xfrm>
            <a:off x="2106613" y="304800"/>
            <a:ext cx="4903787" cy="523875"/>
          </a:xfrm>
          <a:prstGeom prst="rect">
            <a:avLst/>
          </a:prstGeom>
          <a:noFill/>
          <a:ln w="9525">
            <a:noFill/>
            <a:miter lim="800000"/>
            <a:headEnd/>
            <a:tailEnd/>
          </a:ln>
        </p:spPr>
        <p:txBody>
          <a:bodyPr wrap="none">
            <a:spAutoFit/>
          </a:bodyPr>
          <a:lstStyle/>
          <a:p>
            <a:pPr algn="ctr"/>
            <a:r>
              <a:rPr lang="en-US" sz="2800" b="1"/>
              <a:t>ASSIGNMENT:  VARIABLES</a:t>
            </a:r>
          </a:p>
        </p:txBody>
      </p:sp>
      <p:sp>
        <p:nvSpPr>
          <p:cNvPr id="6" name="Left Brace 5"/>
          <p:cNvSpPr/>
          <p:nvPr/>
        </p:nvSpPr>
        <p:spPr>
          <a:xfrm rot="16200000">
            <a:off x="3616325" y="4457700"/>
            <a:ext cx="381000" cy="137160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8" name="Left Brace 7"/>
          <p:cNvSpPr/>
          <p:nvPr/>
        </p:nvSpPr>
        <p:spPr>
          <a:xfrm rot="16200000">
            <a:off x="3068638" y="4203700"/>
            <a:ext cx="381000" cy="248920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9" name="Left Brace 8"/>
          <p:cNvSpPr/>
          <p:nvPr/>
        </p:nvSpPr>
        <p:spPr>
          <a:xfrm rot="16200000">
            <a:off x="6592888" y="4306887"/>
            <a:ext cx="381000" cy="1673225"/>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0" name="Left Brace 9"/>
          <p:cNvSpPr/>
          <p:nvPr/>
        </p:nvSpPr>
        <p:spPr>
          <a:xfrm rot="16200000">
            <a:off x="7113588" y="4141787"/>
            <a:ext cx="381000" cy="2613025"/>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3" name="Rectangle 5"/>
          <p:cNvSpPr>
            <a:spLocks noChangeArrowheads="1"/>
          </p:cNvSpPr>
          <p:nvPr/>
        </p:nvSpPr>
        <p:spPr bwMode="auto">
          <a:xfrm>
            <a:off x="533400" y="1276350"/>
            <a:ext cx="1987550" cy="460375"/>
          </a:xfrm>
          <a:prstGeom prst="rect">
            <a:avLst/>
          </a:prstGeom>
          <a:noFill/>
          <a:ln w="9525">
            <a:noFill/>
            <a:miter lim="800000"/>
            <a:headEnd/>
            <a:tailEnd/>
          </a:ln>
        </p:spPr>
        <p:txBody>
          <a:bodyPr>
            <a:spAutoFit/>
          </a:bodyPr>
          <a:lstStyle/>
          <a:p>
            <a:r>
              <a:rPr lang="en-US" b="1"/>
              <a:t>Example 41:</a:t>
            </a:r>
          </a:p>
        </p:txBody>
      </p:sp>
      <p:sp>
        <p:nvSpPr>
          <p:cNvPr id="284674" name="Text Box 5"/>
          <p:cNvSpPr txBox="1">
            <a:spLocks noChangeArrowheads="1"/>
          </p:cNvSpPr>
          <p:nvPr/>
        </p:nvSpPr>
        <p:spPr bwMode="auto">
          <a:xfrm>
            <a:off x="2895600" y="1322388"/>
            <a:ext cx="4186238" cy="1631950"/>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(counter &gt; 5)</a:t>
            </a:r>
          </a:p>
          <a:p>
            <a:r>
              <a:rPr lang="en-US" sz="2000">
                <a:latin typeface="Courier New" pitchFamily="49" charset="0"/>
                <a:cs typeface="Courier New" pitchFamily="49" charset="0"/>
              </a:rPr>
              <a:t>    counter</a:t>
            </a:r>
          </a:p>
          <a:p>
            <a:r>
              <a:rPr lang="en-US" sz="2000">
                <a:latin typeface="Courier New" pitchFamily="49" charset="0"/>
                <a:cs typeface="Courier New" pitchFamily="49" charset="0"/>
              </a:rPr>
              <a:t>    counter = counter + 1;</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p:txBody>
      </p:sp>
      <p:sp>
        <p:nvSpPr>
          <p:cNvPr id="284675" name="Rectangle 5"/>
          <p:cNvSpPr>
            <a:spLocks noChangeArrowheads="1"/>
          </p:cNvSpPr>
          <p:nvPr/>
        </p:nvSpPr>
        <p:spPr bwMode="auto">
          <a:xfrm>
            <a:off x="1752600" y="3559175"/>
            <a:ext cx="6248400" cy="708025"/>
          </a:xfrm>
          <a:prstGeom prst="rect">
            <a:avLst/>
          </a:prstGeom>
          <a:noFill/>
          <a:ln w="9525">
            <a:noFill/>
            <a:miter lim="800000"/>
            <a:headEnd/>
            <a:tailEnd/>
          </a:ln>
        </p:spPr>
        <p:txBody>
          <a:bodyPr>
            <a:spAutoFit/>
          </a:bodyPr>
          <a:lstStyle/>
          <a:p>
            <a:r>
              <a:rPr lang="en-US" sz="2000"/>
              <a:t>What’s printed out when this WHILE loop is executed?</a:t>
            </a:r>
          </a:p>
        </p:txBody>
      </p:sp>
      <p:sp>
        <p:nvSpPr>
          <p:cNvPr id="284676"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Rectangle 5"/>
          <p:cNvSpPr>
            <a:spLocks noChangeArrowheads="1"/>
          </p:cNvSpPr>
          <p:nvPr/>
        </p:nvSpPr>
        <p:spPr bwMode="auto">
          <a:xfrm>
            <a:off x="533400" y="1276350"/>
            <a:ext cx="1987550" cy="460375"/>
          </a:xfrm>
          <a:prstGeom prst="rect">
            <a:avLst/>
          </a:prstGeom>
          <a:noFill/>
          <a:ln w="9525">
            <a:noFill/>
            <a:miter lim="800000"/>
            <a:headEnd/>
            <a:tailEnd/>
          </a:ln>
        </p:spPr>
        <p:txBody>
          <a:bodyPr>
            <a:spAutoFit/>
          </a:bodyPr>
          <a:lstStyle/>
          <a:p>
            <a:r>
              <a:rPr lang="en-US" b="1"/>
              <a:t>Example 41:</a:t>
            </a:r>
          </a:p>
        </p:txBody>
      </p:sp>
      <p:sp>
        <p:nvSpPr>
          <p:cNvPr id="285698" name="Text Box 5"/>
          <p:cNvSpPr txBox="1">
            <a:spLocks noChangeArrowheads="1"/>
          </p:cNvSpPr>
          <p:nvPr/>
        </p:nvSpPr>
        <p:spPr bwMode="auto">
          <a:xfrm>
            <a:off x="2895600" y="1322388"/>
            <a:ext cx="4186238" cy="1631950"/>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(counter &gt; 5)</a:t>
            </a:r>
          </a:p>
          <a:p>
            <a:r>
              <a:rPr lang="en-US" sz="2000">
                <a:latin typeface="Courier New" pitchFamily="49" charset="0"/>
                <a:cs typeface="Courier New" pitchFamily="49" charset="0"/>
              </a:rPr>
              <a:t>    counter</a:t>
            </a:r>
          </a:p>
          <a:p>
            <a:r>
              <a:rPr lang="en-US" sz="2000">
                <a:latin typeface="Courier New" pitchFamily="49" charset="0"/>
                <a:cs typeface="Courier New" pitchFamily="49" charset="0"/>
              </a:rPr>
              <a:t>    counter = counter + 1;</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p:txBody>
      </p:sp>
      <p:sp>
        <p:nvSpPr>
          <p:cNvPr id="285699" name="Rectangle 5"/>
          <p:cNvSpPr>
            <a:spLocks noChangeArrowheads="1"/>
          </p:cNvSpPr>
          <p:nvPr/>
        </p:nvSpPr>
        <p:spPr bwMode="auto">
          <a:xfrm>
            <a:off x="1752600" y="3559175"/>
            <a:ext cx="6248400" cy="1631950"/>
          </a:xfrm>
          <a:prstGeom prst="rect">
            <a:avLst/>
          </a:prstGeom>
          <a:noFill/>
          <a:ln w="9525">
            <a:noFill/>
            <a:miter lim="800000"/>
            <a:headEnd/>
            <a:tailEnd/>
          </a:ln>
        </p:spPr>
        <p:txBody>
          <a:bodyPr>
            <a:spAutoFit/>
          </a:bodyPr>
          <a:lstStyle/>
          <a:p>
            <a:r>
              <a:rPr lang="en-US" sz="2000" b="1">
                <a:solidFill>
                  <a:srgbClr val="FF0000"/>
                </a:solidFill>
              </a:rPr>
              <a:t>NOTHING!!</a:t>
            </a:r>
          </a:p>
          <a:p>
            <a:endParaRPr lang="en-US" sz="2000" b="1">
              <a:solidFill>
                <a:srgbClr val="FF0000"/>
              </a:solidFill>
            </a:endParaRPr>
          </a:p>
          <a:p>
            <a:r>
              <a:rPr lang="en-US" sz="2000" b="1">
                <a:solidFill>
                  <a:srgbClr val="FF0000"/>
                </a:solidFill>
              </a:rPr>
              <a:t>The WHILE loop never executes because counter is assigned the value 1, and when the WHILE loop test occurs, it fails the very first time.</a:t>
            </a:r>
          </a:p>
        </p:txBody>
      </p:sp>
      <p:sp>
        <p:nvSpPr>
          <p:cNvPr id="285700"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1" name="Text Box 5"/>
          <p:cNvSpPr txBox="1">
            <a:spLocks noChangeArrowheads="1"/>
          </p:cNvSpPr>
          <p:nvPr/>
        </p:nvSpPr>
        <p:spPr bwMode="auto">
          <a:xfrm>
            <a:off x="2895600" y="1322388"/>
            <a:ext cx="4492625" cy="2246312"/>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a:latin typeface="Courier New" pitchFamily="49" charset="0"/>
                <a:cs typeface="Courier New" pitchFamily="49" charset="0"/>
              </a:rPr>
              <a:t>a = 0;</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(counter &lt; 5 &amp;&amp; a &lt; 5)</a:t>
            </a:r>
          </a:p>
          <a:p>
            <a:r>
              <a:rPr lang="en-US" sz="2000">
                <a:latin typeface="Courier New" pitchFamily="49" charset="0"/>
                <a:cs typeface="Courier New" pitchFamily="49" charset="0"/>
              </a:rPr>
              <a:t>    counter</a:t>
            </a:r>
          </a:p>
          <a:p>
            <a:r>
              <a:rPr lang="en-US" sz="2000">
                <a:latin typeface="Courier New" pitchFamily="49" charset="0"/>
                <a:cs typeface="Courier New" pitchFamily="49" charset="0"/>
              </a:rPr>
              <a:t>    counter = counter + 1;</a:t>
            </a:r>
          </a:p>
          <a:p>
            <a:r>
              <a:rPr lang="en-US" sz="2000">
                <a:latin typeface="Courier New" pitchFamily="49" charset="0"/>
                <a:cs typeface="Courier New" pitchFamily="49" charset="0"/>
              </a:rPr>
              <a:t>    a = a + 2;</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p:txBody>
      </p:sp>
      <p:sp>
        <p:nvSpPr>
          <p:cNvPr id="286722" name="Rectangle 5"/>
          <p:cNvSpPr>
            <a:spLocks noChangeArrowheads="1"/>
          </p:cNvSpPr>
          <p:nvPr/>
        </p:nvSpPr>
        <p:spPr bwMode="auto">
          <a:xfrm>
            <a:off x="1752600" y="3962400"/>
            <a:ext cx="6248400" cy="708025"/>
          </a:xfrm>
          <a:prstGeom prst="rect">
            <a:avLst/>
          </a:prstGeom>
          <a:noFill/>
          <a:ln w="9525">
            <a:noFill/>
            <a:miter lim="800000"/>
            <a:headEnd/>
            <a:tailEnd/>
          </a:ln>
        </p:spPr>
        <p:txBody>
          <a:bodyPr>
            <a:spAutoFit/>
          </a:bodyPr>
          <a:lstStyle/>
          <a:p>
            <a:r>
              <a:rPr lang="en-US" sz="2000"/>
              <a:t>What’s printed out when this WHILE loop is executed?</a:t>
            </a:r>
          </a:p>
        </p:txBody>
      </p:sp>
      <p:sp>
        <p:nvSpPr>
          <p:cNvPr id="286723"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86724" name="Rectangle 5"/>
          <p:cNvSpPr>
            <a:spLocks noChangeArrowheads="1"/>
          </p:cNvSpPr>
          <p:nvPr/>
        </p:nvSpPr>
        <p:spPr bwMode="auto">
          <a:xfrm>
            <a:off x="533400" y="1276350"/>
            <a:ext cx="1987550" cy="460375"/>
          </a:xfrm>
          <a:prstGeom prst="rect">
            <a:avLst/>
          </a:prstGeom>
          <a:noFill/>
          <a:ln w="9525">
            <a:noFill/>
            <a:miter lim="800000"/>
            <a:headEnd/>
            <a:tailEnd/>
          </a:ln>
        </p:spPr>
        <p:txBody>
          <a:bodyPr>
            <a:spAutoFit/>
          </a:bodyPr>
          <a:lstStyle/>
          <a:p>
            <a:r>
              <a:rPr lang="en-US" b="1"/>
              <a:t>Example 42:</a:t>
            </a:r>
          </a:p>
        </p:txBody>
      </p:sp>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Text Box 5"/>
          <p:cNvSpPr txBox="1">
            <a:spLocks noChangeArrowheads="1"/>
          </p:cNvSpPr>
          <p:nvPr/>
        </p:nvSpPr>
        <p:spPr bwMode="auto">
          <a:xfrm>
            <a:off x="2895600" y="1322388"/>
            <a:ext cx="4492625" cy="2246312"/>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a:latin typeface="Courier New" pitchFamily="49" charset="0"/>
                <a:cs typeface="Courier New" pitchFamily="49" charset="0"/>
              </a:rPr>
              <a:t>a = 0;</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(counter &lt; 5 &amp;&amp; a &lt; 5)</a:t>
            </a:r>
          </a:p>
          <a:p>
            <a:r>
              <a:rPr lang="en-US" sz="2000">
                <a:latin typeface="Courier New" pitchFamily="49" charset="0"/>
                <a:cs typeface="Courier New" pitchFamily="49" charset="0"/>
              </a:rPr>
              <a:t>    counter</a:t>
            </a:r>
          </a:p>
          <a:p>
            <a:r>
              <a:rPr lang="en-US" sz="2000">
                <a:latin typeface="Courier New" pitchFamily="49" charset="0"/>
                <a:cs typeface="Courier New" pitchFamily="49" charset="0"/>
              </a:rPr>
              <a:t>    counter = counter + 1;</a:t>
            </a:r>
          </a:p>
          <a:p>
            <a:r>
              <a:rPr lang="en-US" sz="2000">
                <a:latin typeface="Courier New" pitchFamily="49" charset="0"/>
                <a:cs typeface="Courier New" pitchFamily="49" charset="0"/>
              </a:rPr>
              <a:t>    a = a + 2;</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p:txBody>
      </p:sp>
      <p:sp>
        <p:nvSpPr>
          <p:cNvPr id="287746" name="Rectangle 5"/>
          <p:cNvSpPr>
            <a:spLocks noChangeArrowheads="1"/>
          </p:cNvSpPr>
          <p:nvPr/>
        </p:nvSpPr>
        <p:spPr bwMode="auto">
          <a:xfrm>
            <a:off x="1752600" y="3962400"/>
            <a:ext cx="6248400" cy="1016000"/>
          </a:xfrm>
          <a:prstGeom prst="rect">
            <a:avLst/>
          </a:prstGeom>
          <a:noFill/>
          <a:ln w="9525">
            <a:noFill/>
            <a:miter lim="800000"/>
            <a:headEnd/>
            <a:tailEnd/>
          </a:ln>
        </p:spPr>
        <p:txBody>
          <a:bodyPr>
            <a:spAutoFit/>
          </a:bodyPr>
          <a:lstStyle/>
          <a:p>
            <a:r>
              <a:rPr lang="en-US" sz="2000" b="1">
                <a:solidFill>
                  <a:srgbClr val="FF0000"/>
                </a:solidFill>
                <a:latin typeface="Courier New" pitchFamily="49" charset="0"/>
                <a:cs typeface="Courier New" pitchFamily="49" charset="0"/>
              </a:rPr>
              <a:t>counter =       1</a:t>
            </a:r>
          </a:p>
          <a:p>
            <a:r>
              <a:rPr lang="en-US" sz="2000" b="1">
                <a:solidFill>
                  <a:srgbClr val="FF0000"/>
                </a:solidFill>
                <a:latin typeface="Courier New" pitchFamily="49" charset="0"/>
                <a:cs typeface="Courier New" pitchFamily="49" charset="0"/>
              </a:rPr>
              <a:t>counter =       2</a:t>
            </a:r>
          </a:p>
          <a:p>
            <a:r>
              <a:rPr lang="en-US" sz="2000" b="1">
                <a:solidFill>
                  <a:srgbClr val="FF0000"/>
                </a:solidFill>
                <a:latin typeface="Courier New" pitchFamily="49" charset="0"/>
                <a:cs typeface="Courier New" pitchFamily="49" charset="0"/>
              </a:rPr>
              <a:t>counter =       3</a:t>
            </a:r>
          </a:p>
        </p:txBody>
      </p:sp>
      <p:sp>
        <p:nvSpPr>
          <p:cNvPr id="287747"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87748" name="Rectangle 5"/>
          <p:cNvSpPr>
            <a:spLocks noChangeArrowheads="1"/>
          </p:cNvSpPr>
          <p:nvPr/>
        </p:nvSpPr>
        <p:spPr bwMode="auto">
          <a:xfrm>
            <a:off x="533400" y="1276350"/>
            <a:ext cx="1987550" cy="460375"/>
          </a:xfrm>
          <a:prstGeom prst="rect">
            <a:avLst/>
          </a:prstGeom>
          <a:noFill/>
          <a:ln w="9525">
            <a:noFill/>
            <a:miter lim="800000"/>
            <a:headEnd/>
            <a:tailEnd/>
          </a:ln>
        </p:spPr>
        <p:txBody>
          <a:bodyPr>
            <a:spAutoFit/>
          </a:bodyPr>
          <a:lstStyle/>
          <a:p>
            <a:r>
              <a:rPr lang="en-US" b="1"/>
              <a:t>Example 42:</a:t>
            </a:r>
          </a:p>
        </p:txBody>
      </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69" name="Text Box 5"/>
          <p:cNvSpPr txBox="1">
            <a:spLocks noChangeArrowheads="1"/>
          </p:cNvSpPr>
          <p:nvPr/>
        </p:nvSpPr>
        <p:spPr bwMode="auto">
          <a:xfrm>
            <a:off x="2895600" y="1322388"/>
            <a:ext cx="4492625" cy="2246312"/>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a:latin typeface="Courier New" pitchFamily="49" charset="0"/>
                <a:cs typeface="Courier New" pitchFamily="49" charset="0"/>
              </a:rPr>
              <a:t>a = 0;</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(counter &lt; 5 || a &lt; 5)</a:t>
            </a:r>
          </a:p>
          <a:p>
            <a:r>
              <a:rPr lang="en-US" sz="2000">
                <a:latin typeface="Courier New" pitchFamily="49" charset="0"/>
                <a:cs typeface="Courier New" pitchFamily="49" charset="0"/>
              </a:rPr>
              <a:t>    counter</a:t>
            </a:r>
          </a:p>
          <a:p>
            <a:r>
              <a:rPr lang="en-US" sz="2000">
                <a:latin typeface="Courier New" pitchFamily="49" charset="0"/>
                <a:cs typeface="Courier New" pitchFamily="49" charset="0"/>
              </a:rPr>
              <a:t>    counter = counter + 1;</a:t>
            </a:r>
          </a:p>
          <a:p>
            <a:r>
              <a:rPr lang="en-US" sz="2000">
                <a:latin typeface="Courier New" pitchFamily="49" charset="0"/>
                <a:cs typeface="Courier New" pitchFamily="49" charset="0"/>
              </a:rPr>
              <a:t>    a = a + 2;</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p:txBody>
      </p:sp>
      <p:sp>
        <p:nvSpPr>
          <p:cNvPr id="288770" name="Rectangle 5"/>
          <p:cNvSpPr>
            <a:spLocks noChangeArrowheads="1"/>
          </p:cNvSpPr>
          <p:nvPr/>
        </p:nvSpPr>
        <p:spPr bwMode="auto">
          <a:xfrm>
            <a:off x="1752600" y="3962400"/>
            <a:ext cx="6248400" cy="708025"/>
          </a:xfrm>
          <a:prstGeom prst="rect">
            <a:avLst/>
          </a:prstGeom>
          <a:noFill/>
          <a:ln w="9525">
            <a:noFill/>
            <a:miter lim="800000"/>
            <a:headEnd/>
            <a:tailEnd/>
          </a:ln>
        </p:spPr>
        <p:txBody>
          <a:bodyPr>
            <a:spAutoFit/>
          </a:bodyPr>
          <a:lstStyle/>
          <a:p>
            <a:r>
              <a:rPr lang="en-US" sz="2000"/>
              <a:t>What’s printed out when this WHILE loop is executed?</a:t>
            </a:r>
          </a:p>
        </p:txBody>
      </p:sp>
      <p:sp>
        <p:nvSpPr>
          <p:cNvPr id="288771"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88772" name="Rectangle 5"/>
          <p:cNvSpPr>
            <a:spLocks noChangeArrowheads="1"/>
          </p:cNvSpPr>
          <p:nvPr/>
        </p:nvSpPr>
        <p:spPr bwMode="auto">
          <a:xfrm>
            <a:off x="533400" y="1276350"/>
            <a:ext cx="1987550" cy="460375"/>
          </a:xfrm>
          <a:prstGeom prst="rect">
            <a:avLst/>
          </a:prstGeom>
          <a:noFill/>
          <a:ln w="9525">
            <a:noFill/>
            <a:miter lim="800000"/>
            <a:headEnd/>
            <a:tailEnd/>
          </a:ln>
        </p:spPr>
        <p:txBody>
          <a:bodyPr>
            <a:spAutoFit/>
          </a:bodyPr>
          <a:lstStyle/>
          <a:p>
            <a:r>
              <a:rPr lang="en-US" b="1"/>
              <a:t>Example 43:</a:t>
            </a:r>
          </a:p>
        </p:txBody>
      </p:sp>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Text Box 5"/>
          <p:cNvSpPr txBox="1">
            <a:spLocks noChangeArrowheads="1"/>
          </p:cNvSpPr>
          <p:nvPr/>
        </p:nvSpPr>
        <p:spPr bwMode="auto">
          <a:xfrm>
            <a:off x="2895600" y="1322388"/>
            <a:ext cx="4492625" cy="2246312"/>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a:latin typeface="Courier New" pitchFamily="49" charset="0"/>
                <a:cs typeface="Courier New" pitchFamily="49" charset="0"/>
              </a:rPr>
              <a:t>a = 0;</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(counter &lt; 5 || a &lt; 5)</a:t>
            </a:r>
          </a:p>
          <a:p>
            <a:r>
              <a:rPr lang="en-US" sz="2000">
                <a:latin typeface="Courier New" pitchFamily="49" charset="0"/>
                <a:cs typeface="Courier New" pitchFamily="49" charset="0"/>
              </a:rPr>
              <a:t>    counter</a:t>
            </a:r>
          </a:p>
          <a:p>
            <a:r>
              <a:rPr lang="en-US" sz="2000">
                <a:latin typeface="Courier New" pitchFamily="49" charset="0"/>
                <a:cs typeface="Courier New" pitchFamily="49" charset="0"/>
              </a:rPr>
              <a:t>    counter = counter + 1;</a:t>
            </a:r>
          </a:p>
          <a:p>
            <a:r>
              <a:rPr lang="en-US" sz="2000">
                <a:latin typeface="Courier New" pitchFamily="49" charset="0"/>
                <a:cs typeface="Courier New" pitchFamily="49" charset="0"/>
              </a:rPr>
              <a:t>    a = a + 2;</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p:txBody>
      </p:sp>
      <p:sp>
        <p:nvSpPr>
          <p:cNvPr id="289794" name="Rectangle 5"/>
          <p:cNvSpPr>
            <a:spLocks noChangeArrowheads="1"/>
          </p:cNvSpPr>
          <p:nvPr/>
        </p:nvSpPr>
        <p:spPr bwMode="auto">
          <a:xfrm>
            <a:off x="1752600" y="3962400"/>
            <a:ext cx="6248400" cy="1323975"/>
          </a:xfrm>
          <a:prstGeom prst="rect">
            <a:avLst/>
          </a:prstGeom>
          <a:noFill/>
          <a:ln w="9525">
            <a:noFill/>
            <a:miter lim="800000"/>
            <a:headEnd/>
            <a:tailEnd/>
          </a:ln>
        </p:spPr>
        <p:txBody>
          <a:bodyPr>
            <a:spAutoFit/>
          </a:bodyPr>
          <a:lstStyle/>
          <a:p>
            <a:r>
              <a:rPr lang="en-US" sz="2000" b="1">
                <a:solidFill>
                  <a:srgbClr val="FF0000"/>
                </a:solidFill>
                <a:latin typeface="Courier New" pitchFamily="49" charset="0"/>
                <a:cs typeface="Courier New" pitchFamily="49" charset="0"/>
              </a:rPr>
              <a:t>counter =       1</a:t>
            </a:r>
          </a:p>
          <a:p>
            <a:r>
              <a:rPr lang="en-US" sz="2000" b="1">
                <a:solidFill>
                  <a:srgbClr val="FF0000"/>
                </a:solidFill>
                <a:latin typeface="Courier New" pitchFamily="49" charset="0"/>
                <a:cs typeface="Courier New" pitchFamily="49" charset="0"/>
              </a:rPr>
              <a:t>counter =       2</a:t>
            </a:r>
          </a:p>
          <a:p>
            <a:r>
              <a:rPr lang="en-US" sz="2000" b="1">
                <a:solidFill>
                  <a:srgbClr val="FF0000"/>
                </a:solidFill>
                <a:latin typeface="Courier New" pitchFamily="49" charset="0"/>
                <a:cs typeface="Courier New" pitchFamily="49" charset="0"/>
              </a:rPr>
              <a:t>counter =       3</a:t>
            </a:r>
          </a:p>
          <a:p>
            <a:r>
              <a:rPr lang="en-US" sz="2000" b="1">
                <a:solidFill>
                  <a:srgbClr val="FF0000"/>
                </a:solidFill>
                <a:latin typeface="Courier New" pitchFamily="49" charset="0"/>
                <a:cs typeface="Courier New" pitchFamily="49" charset="0"/>
              </a:rPr>
              <a:t>counter =       4</a:t>
            </a:r>
          </a:p>
        </p:txBody>
      </p:sp>
      <p:sp>
        <p:nvSpPr>
          <p:cNvPr id="289795"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89796" name="Rectangle 5"/>
          <p:cNvSpPr>
            <a:spLocks noChangeArrowheads="1"/>
          </p:cNvSpPr>
          <p:nvPr/>
        </p:nvSpPr>
        <p:spPr bwMode="auto">
          <a:xfrm>
            <a:off x="533400" y="1276350"/>
            <a:ext cx="1987550" cy="460375"/>
          </a:xfrm>
          <a:prstGeom prst="rect">
            <a:avLst/>
          </a:prstGeom>
          <a:noFill/>
          <a:ln w="9525">
            <a:noFill/>
            <a:miter lim="800000"/>
            <a:headEnd/>
            <a:tailEnd/>
          </a:ln>
        </p:spPr>
        <p:txBody>
          <a:bodyPr>
            <a:spAutoFit/>
          </a:bodyPr>
          <a:lstStyle/>
          <a:p>
            <a:r>
              <a:rPr lang="en-US" b="1"/>
              <a:t>Example 43:</a:t>
            </a:r>
          </a:p>
        </p:txBody>
      </p:sp>
    </p:spTree>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Text Box 5"/>
          <p:cNvSpPr txBox="1">
            <a:spLocks noChangeArrowheads="1"/>
          </p:cNvSpPr>
          <p:nvPr/>
        </p:nvSpPr>
        <p:spPr bwMode="auto">
          <a:xfrm>
            <a:off x="2895600" y="1322388"/>
            <a:ext cx="4492625" cy="2862262"/>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a:latin typeface="Courier New" pitchFamily="49" charset="0"/>
                <a:cs typeface="Courier New" pitchFamily="49" charset="0"/>
              </a:rPr>
              <a:t>a = 0;</a:t>
            </a:r>
          </a:p>
          <a:p>
            <a:r>
              <a:rPr lang="en-US" sz="2000">
                <a:latin typeface="Courier New" pitchFamily="49" charset="0"/>
                <a:cs typeface="Courier New" pitchFamily="49" charset="0"/>
              </a:rPr>
              <a:t>b = 4;</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(counter &lt; 5 || b &lt; a)</a:t>
            </a:r>
          </a:p>
          <a:p>
            <a:r>
              <a:rPr lang="en-US" sz="2000">
                <a:latin typeface="Courier New" pitchFamily="49" charset="0"/>
                <a:cs typeface="Courier New" pitchFamily="49" charset="0"/>
              </a:rPr>
              <a:t>    counter</a:t>
            </a:r>
          </a:p>
          <a:p>
            <a:r>
              <a:rPr lang="en-US" sz="2000">
                <a:latin typeface="Courier New" pitchFamily="49" charset="0"/>
                <a:cs typeface="Courier New" pitchFamily="49" charset="0"/>
              </a:rPr>
              <a:t>    counter = counter + 1;</a:t>
            </a:r>
          </a:p>
          <a:p>
            <a:r>
              <a:rPr lang="en-US" sz="2000">
                <a:latin typeface="Courier New" pitchFamily="49" charset="0"/>
                <a:cs typeface="Courier New" pitchFamily="49" charset="0"/>
              </a:rPr>
              <a:t>    b = b – a;</a:t>
            </a:r>
          </a:p>
          <a:p>
            <a:r>
              <a:rPr lang="en-US" sz="2000">
                <a:latin typeface="Courier New" pitchFamily="49" charset="0"/>
                <a:cs typeface="Courier New" pitchFamily="49" charset="0"/>
              </a:rPr>
              <a:t>    a = a + 1;</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p:txBody>
      </p:sp>
      <p:sp>
        <p:nvSpPr>
          <p:cNvPr id="290818" name="Rectangle 5"/>
          <p:cNvSpPr>
            <a:spLocks noChangeArrowheads="1"/>
          </p:cNvSpPr>
          <p:nvPr/>
        </p:nvSpPr>
        <p:spPr bwMode="auto">
          <a:xfrm>
            <a:off x="1752600" y="4495800"/>
            <a:ext cx="6248400" cy="708025"/>
          </a:xfrm>
          <a:prstGeom prst="rect">
            <a:avLst/>
          </a:prstGeom>
          <a:noFill/>
          <a:ln w="9525">
            <a:noFill/>
            <a:miter lim="800000"/>
            <a:headEnd/>
            <a:tailEnd/>
          </a:ln>
        </p:spPr>
        <p:txBody>
          <a:bodyPr>
            <a:spAutoFit/>
          </a:bodyPr>
          <a:lstStyle/>
          <a:p>
            <a:r>
              <a:rPr lang="en-US" sz="2000"/>
              <a:t>What’s printed out when this WHILE loop is executed?</a:t>
            </a:r>
          </a:p>
        </p:txBody>
      </p:sp>
      <p:sp>
        <p:nvSpPr>
          <p:cNvPr id="290819"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90820" name="TextBox 5"/>
          <p:cNvSpPr txBox="1">
            <a:spLocks noChangeArrowheads="1"/>
          </p:cNvSpPr>
          <p:nvPr/>
        </p:nvSpPr>
        <p:spPr bwMode="auto">
          <a:xfrm rot="-2228201">
            <a:off x="898525" y="2625725"/>
            <a:ext cx="1535113" cy="461963"/>
          </a:xfrm>
          <a:prstGeom prst="rect">
            <a:avLst/>
          </a:prstGeom>
          <a:noFill/>
          <a:ln w="9525">
            <a:noFill/>
            <a:miter lim="800000"/>
            <a:headEnd/>
            <a:tailEnd/>
          </a:ln>
        </p:spPr>
        <p:txBody>
          <a:bodyPr wrap="none">
            <a:spAutoFit/>
          </a:bodyPr>
          <a:lstStyle/>
          <a:p>
            <a:r>
              <a:rPr lang="en-US" b="1">
                <a:solidFill>
                  <a:srgbClr val="FF0000"/>
                </a:solidFill>
              </a:rPr>
              <a:t>TRICKY!!</a:t>
            </a:r>
          </a:p>
        </p:txBody>
      </p:sp>
      <p:sp>
        <p:nvSpPr>
          <p:cNvPr id="290821" name="Rectangle 5"/>
          <p:cNvSpPr>
            <a:spLocks noChangeArrowheads="1"/>
          </p:cNvSpPr>
          <p:nvPr/>
        </p:nvSpPr>
        <p:spPr bwMode="auto">
          <a:xfrm>
            <a:off x="533400" y="1276350"/>
            <a:ext cx="1987550" cy="460375"/>
          </a:xfrm>
          <a:prstGeom prst="rect">
            <a:avLst/>
          </a:prstGeom>
          <a:noFill/>
          <a:ln w="9525">
            <a:noFill/>
            <a:miter lim="800000"/>
            <a:headEnd/>
            <a:tailEnd/>
          </a:ln>
        </p:spPr>
        <p:txBody>
          <a:bodyPr>
            <a:spAutoFit/>
          </a:bodyPr>
          <a:lstStyle/>
          <a:p>
            <a:r>
              <a:rPr lang="en-US" b="1"/>
              <a:t>Example 44:</a:t>
            </a:r>
          </a:p>
        </p:txBody>
      </p:sp>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Text Box 5"/>
          <p:cNvSpPr txBox="1">
            <a:spLocks noChangeArrowheads="1"/>
          </p:cNvSpPr>
          <p:nvPr/>
        </p:nvSpPr>
        <p:spPr bwMode="auto">
          <a:xfrm>
            <a:off x="2895600" y="1322388"/>
            <a:ext cx="4492625" cy="2862262"/>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a:latin typeface="Courier New" pitchFamily="49" charset="0"/>
                <a:cs typeface="Courier New" pitchFamily="49" charset="0"/>
              </a:rPr>
              <a:t>a = 0;</a:t>
            </a:r>
          </a:p>
          <a:p>
            <a:r>
              <a:rPr lang="en-US" sz="2000">
                <a:latin typeface="Courier New" pitchFamily="49" charset="0"/>
                <a:cs typeface="Courier New" pitchFamily="49" charset="0"/>
              </a:rPr>
              <a:t>b = 4;</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(counter &lt; 5 || b &lt; a)</a:t>
            </a:r>
          </a:p>
          <a:p>
            <a:r>
              <a:rPr lang="en-US" sz="2000">
                <a:latin typeface="Courier New" pitchFamily="49" charset="0"/>
                <a:cs typeface="Courier New" pitchFamily="49" charset="0"/>
              </a:rPr>
              <a:t>    counter</a:t>
            </a:r>
          </a:p>
          <a:p>
            <a:r>
              <a:rPr lang="en-US" sz="2000">
                <a:latin typeface="Courier New" pitchFamily="49" charset="0"/>
                <a:cs typeface="Courier New" pitchFamily="49" charset="0"/>
              </a:rPr>
              <a:t>    counter = counter + 1;</a:t>
            </a:r>
          </a:p>
          <a:p>
            <a:r>
              <a:rPr lang="en-US" sz="2000">
                <a:latin typeface="Courier New" pitchFamily="49" charset="0"/>
                <a:cs typeface="Courier New" pitchFamily="49" charset="0"/>
              </a:rPr>
              <a:t>    b = b – a;</a:t>
            </a:r>
          </a:p>
          <a:p>
            <a:r>
              <a:rPr lang="en-US" sz="2000">
                <a:latin typeface="Courier New" pitchFamily="49" charset="0"/>
                <a:cs typeface="Courier New" pitchFamily="49" charset="0"/>
              </a:rPr>
              <a:t>    a = a + 1;</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p:txBody>
      </p:sp>
      <p:sp>
        <p:nvSpPr>
          <p:cNvPr id="291842" name="Rectangle 5"/>
          <p:cNvSpPr>
            <a:spLocks noChangeArrowheads="1"/>
          </p:cNvSpPr>
          <p:nvPr/>
        </p:nvSpPr>
        <p:spPr bwMode="auto">
          <a:xfrm>
            <a:off x="1266825" y="4495800"/>
            <a:ext cx="6604000" cy="1938338"/>
          </a:xfrm>
          <a:prstGeom prst="rect">
            <a:avLst/>
          </a:prstGeom>
          <a:noFill/>
          <a:ln w="9525">
            <a:noFill/>
            <a:miter lim="800000"/>
            <a:headEnd/>
            <a:tailEnd/>
          </a:ln>
        </p:spPr>
        <p:txBody>
          <a:bodyPr>
            <a:spAutoFit/>
          </a:bodyPr>
          <a:lstStyle/>
          <a:p>
            <a:pPr algn="just"/>
            <a:r>
              <a:rPr lang="en-US" sz="2000" b="1">
                <a:solidFill>
                  <a:srgbClr val="FF0000"/>
                </a:solidFill>
              </a:rPr>
              <a:t>INFINITE LOOP!!!</a:t>
            </a:r>
          </a:p>
          <a:p>
            <a:pPr algn="just"/>
            <a:endParaRPr lang="en-US" sz="2000"/>
          </a:p>
          <a:p>
            <a:pPr algn="just"/>
            <a:endParaRPr lang="en-US" sz="2000" b="1">
              <a:solidFill>
                <a:srgbClr val="FF0000"/>
              </a:solidFill>
            </a:endParaRPr>
          </a:p>
          <a:p>
            <a:pPr algn="just"/>
            <a:r>
              <a:rPr lang="en-US" sz="2000" b="1">
                <a:solidFill>
                  <a:srgbClr val="FF0000"/>
                </a:solidFill>
              </a:rPr>
              <a:t>Actually, a </a:t>
            </a:r>
            <a:r>
              <a:rPr lang="en-US" sz="2000" b="1" u="sng">
                <a:solidFill>
                  <a:srgbClr val="FF0000"/>
                </a:solidFill>
              </a:rPr>
              <a:t>LOT</a:t>
            </a:r>
            <a:r>
              <a:rPr lang="en-US" sz="2000" b="1">
                <a:solidFill>
                  <a:srgbClr val="FF0000"/>
                </a:solidFill>
              </a:rPr>
              <a:t> is printed out.  An endless amount, so you have to stop execution with multiple presses of “CRTL-C” in Matlab’s command window.</a:t>
            </a:r>
          </a:p>
        </p:txBody>
      </p:sp>
      <p:sp>
        <p:nvSpPr>
          <p:cNvPr id="291843"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91844" name="TextBox 5"/>
          <p:cNvSpPr txBox="1">
            <a:spLocks noChangeArrowheads="1"/>
          </p:cNvSpPr>
          <p:nvPr/>
        </p:nvSpPr>
        <p:spPr bwMode="auto">
          <a:xfrm rot="-2228201">
            <a:off x="898525" y="2625725"/>
            <a:ext cx="1535113" cy="461963"/>
          </a:xfrm>
          <a:prstGeom prst="rect">
            <a:avLst/>
          </a:prstGeom>
          <a:noFill/>
          <a:ln w="9525">
            <a:noFill/>
            <a:miter lim="800000"/>
            <a:headEnd/>
            <a:tailEnd/>
          </a:ln>
        </p:spPr>
        <p:txBody>
          <a:bodyPr wrap="none">
            <a:spAutoFit/>
          </a:bodyPr>
          <a:lstStyle/>
          <a:p>
            <a:r>
              <a:rPr lang="en-US" b="1">
                <a:solidFill>
                  <a:srgbClr val="FF0000"/>
                </a:solidFill>
              </a:rPr>
              <a:t>TRICKY!!</a:t>
            </a:r>
          </a:p>
        </p:txBody>
      </p:sp>
      <p:sp>
        <p:nvSpPr>
          <p:cNvPr id="291845" name="Rectangle 5"/>
          <p:cNvSpPr>
            <a:spLocks noChangeArrowheads="1"/>
          </p:cNvSpPr>
          <p:nvPr/>
        </p:nvSpPr>
        <p:spPr bwMode="auto">
          <a:xfrm>
            <a:off x="533400" y="1276350"/>
            <a:ext cx="1987550" cy="460375"/>
          </a:xfrm>
          <a:prstGeom prst="rect">
            <a:avLst/>
          </a:prstGeom>
          <a:noFill/>
          <a:ln w="9525">
            <a:noFill/>
            <a:miter lim="800000"/>
            <a:headEnd/>
            <a:tailEnd/>
          </a:ln>
        </p:spPr>
        <p:txBody>
          <a:bodyPr>
            <a:spAutoFit/>
          </a:bodyPr>
          <a:lstStyle/>
          <a:p>
            <a:r>
              <a:rPr lang="en-US" b="1"/>
              <a:t>Example 44:</a:t>
            </a:r>
          </a:p>
        </p:txBody>
      </p:sp>
      <p:pic>
        <p:nvPicPr>
          <p:cNvPr id="291846" name="Picture 2" descr="C:\Documents and Settings\joe\Local Settings\Temporary Internet Files\Content.IE5\QTUU7I53\MC900435931[1].wmf"/>
          <p:cNvPicPr>
            <a:picLocks noChangeAspect="1" noChangeArrowheads="1"/>
          </p:cNvPicPr>
          <p:nvPr/>
        </p:nvPicPr>
        <p:blipFill>
          <a:blip r:embed="rId2"/>
          <a:srcRect/>
          <a:stretch>
            <a:fillRect/>
          </a:stretch>
        </p:blipFill>
        <p:spPr bwMode="auto">
          <a:xfrm>
            <a:off x="4057650" y="4270375"/>
            <a:ext cx="1014413" cy="803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5" name="Text Box 5"/>
          <p:cNvSpPr txBox="1">
            <a:spLocks noChangeArrowheads="1"/>
          </p:cNvSpPr>
          <p:nvPr/>
        </p:nvSpPr>
        <p:spPr bwMode="auto">
          <a:xfrm>
            <a:off x="2895600" y="1322388"/>
            <a:ext cx="4186238" cy="1939925"/>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a:latin typeface="Courier New" pitchFamily="49" charset="0"/>
                <a:cs typeface="Courier New" pitchFamily="49" charset="0"/>
              </a:rPr>
              <a:t>A = [1:5];</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(A(counter) &lt; 5)</a:t>
            </a:r>
          </a:p>
          <a:p>
            <a:r>
              <a:rPr lang="en-US" sz="2000">
                <a:latin typeface="Courier New" pitchFamily="49" charset="0"/>
                <a:cs typeface="Courier New" pitchFamily="49" charset="0"/>
              </a:rPr>
              <a:t>    counter</a:t>
            </a:r>
          </a:p>
          <a:p>
            <a:r>
              <a:rPr lang="en-US" sz="2000">
                <a:latin typeface="Courier New" pitchFamily="49" charset="0"/>
                <a:cs typeface="Courier New" pitchFamily="49" charset="0"/>
              </a:rPr>
              <a:t>    counter = counter + 1;</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p:txBody>
      </p:sp>
      <p:sp>
        <p:nvSpPr>
          <p:cNvPr id="292866" name="Rectangle 5"/>
          <p:cNvSpPr>
            <a:spLocks noChangeArrowheads="1"/>
          </p:cNvSpPr>
          <p:nvPr/>
        </p:nvSpPr>
        <p:spPr bwMode="auto">
          <a:xfrm>
            <a:off x="1752600" y="4495800"/>
            <a:ext cx="6248400" cy="708025"/>
          </a:xfrm>
          <a:prstGeom prst="rect">
            <a:avLst/>
          </a:prstGeom>
          <a:noFill/>
          <a:ln w="9525">
            <a:noFill/>
            <a:miter lim="800000"/>
            <a:headEnd/>
            <a:tailEnd/>
          </a:ln>
        </p:spPr>
        <p:txBody>
          <a:bodyPr>
            <a:spAutoFit/>
          </a:bodyPr>
          <a:lstStyle/>
          <a:p>
            <a:r>
              <a:rPr lang="en-US" sz="2000"/>
              <a:t>What’s printed out when this WHILE loop is executed?</a:t>
            </a:r>
          </a:p>
        </p:txBody>
      </p:sp>
      <p:sp>
        <p:nvSpPr>
          <p:cNvPr id="292867"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92868" name="Rectangle 5"/>
          <p:cNvSpPr>
            <a:spLocks noChangeArrowheads="1"/>
          </p:cNvSpPr>
          <p:nvPr/>
        </p:nvSpPr>
        <p:spPr bwMode="auto">
          <a:xfrm>
            <a:off x="533400" y="1276350"/>
            <a:ext cx="1987550" cy="460375"/>
          </a:xfrm>
          <a:prstGeom prst="rect">
            <a:avLst/>
          </a:prstGeom>
          <a:noFill/>
          <a:ln w="9525">
            <a:noFill/>
            <a:miter lim="800000"/>
            <a:headEnd/>
            <a:tailEnd/>
          </a:ln>
        </p:spPr>
        <p:txBody>
          <a:bodyPr>
            <a:spAutoFit/>
          </a:bodyPr>
          <a:lstStyle/>
          <a:p>
            <a:r>
              <a:rPr lang="en-US" b="1"/>
              <a:t>Example 45:</a:t>
            </a:r>
          </a:p>
        </p:txBody>
      </p:sp>
    </p:spTree>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Text Box 5"/>
          <p:cNvSpPr txBox="1">
            <a:spLocks noChangeArrowheads="1"/>
          </p:cNvSpPr>
          <p:nvPr/>
        </p:nvSpPr>
        <p:spPr bwMode="auto">
          <a:xfrm>
            <a:off x="2895600" y="1322388"/>
            <a:ext cx="4186238" cy="1939925"/>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a:latin typeface="Courier New" pitchFamily="49" charset="0"/>
                <a:cs typeface="Courier New" pitchFamily="49" charset="0"/>
              </a:rPr>
              <a:t>A = [1:5];</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(A(counter) &lt; 5)</a:t>
            </a:r>
          </a:p>
          <a:p>
            <a:r>
              <a:rPr lang="en-US" sz="2000">
                <a:latin typeface="Courier New" pitchFamily="49" charset="0"/>
                <a:cs typeface="Courier New" pitchFamily="49" charset="0"/>
              </a:rPr>
              <a:t>    counter</a:t>
            </a:r>
          </a:p>
          <a:p>
            <a:r>
              <a:rPr lang="en-US" sz="2000">
                <a:latin typeface="Courier New" pitchFamily="49" charset="0"/>
                <a:cs typeface="Courier New" pitchFamily="49" charset="0"/>
              </a:rPr>
              <a:t>    counter = counter + 1;</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p:txBody>
      </p:sp>
      <p:sp>
        <p:nvSpPr>
          <p:cNvPr id="293890" name="Rectangle 5"/>
          <p:cNvSpPr>
            <a:spLocks noChangeArrowheads="1"/>
          </p:cNvSpPr>
          <p:nvPr/>
        </p:nvSpPr>
        <p:spPr bwMode="auto">
          <a:xfrm>
            <a:off x="1752600" y="4495800"/>
            <a:ext cx="6248400" cy="1323975"/>
          </a:xfrm>
          <a:prstGeom prst="rect">
            <a:avLst/>
          </a:prstGeom>
          <a:noFill/>
          <a:ln w="9525">
            <a:noFill/>
            <a:miter lim="800000"/>
            <a:headEnd/>
            <a:tailEnd/>
          </a:ln>
        </p:spPr>
        <p:txBody>
          <a:bodyPr>
            <a:spAutoFit/>
          </a:bodyPr>
          <a:lstStyle/>
          <a:p>
            <a:r>
              <a:rPr lang="en-US" sz="2000" b="1">
                <a:solidFill>
                  <a:srgbClr val="FF0000"/>
                </a:solidFill>
                <a:latin typeface="Courier New" pitchFamily="49" charset="0"/>
                <a:cs typeface="Courier New" pitchFamily="49" charset="0"/>
              </a:rPr>
              <a:t>counter =      1</a:t>
            </a:r>
          </a:p>
          <a:p>
            <a:r>
              <a:rPr lang="en-US" sz="2000" b="1">
                <a:solidFill>
                  <a:srgbClr val="FF0000"/>
                </a:solidFill>
                <a:latin typeface="Courier New" pitchFamily="49" charset="0"/>
                <a:cs typeface="Courier New" pitchFamily="49" charset="0"/>
              </a:rPr>
              <a:t>counter =      2</a:t>
            </a:r>
          </a:p>
          <a:p>
            <a:r>
              <a:rPr lang="en-US" sz="2000" b="1">
                <a:solidFill>
                  <a:srgbClr val="FF0000"/>
                </a:solidFill>
                <a:latin typeface="Courier New" pitchFamily="49" charset="0"/>
                <a:cs typeface="Courier New" pitchFamily="49" charset="0"/>
              </a:rPr>
              <a:t>counter =      3</a:t>
            </a:r>
          </a:p>
          <a:p>
            <a:r>
              <a:rPr lang="en-US" sz="2000" b="1">
                <a:solidFill>
                  <a:srgbClr val="FF0000"/>
                </a:solidFill>
                <a:latin typeface="Courier New" pitchFamily="49" charset="0"/>
                <a:cs typeface="Courier New" pitchFamily="49" charset="0"/>
              </a:rPr>
              <a:t>counter =      4</a:t>
            </a:r>
          </a:p>
        </p:txBody>
      </p:sp>
      <p:sp>
        <p:nvSpPr>
          <p:cNvPr id="293891"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93892" name="Rectangle 5"/>
          <p:cNvSpPr>
            <a:spLocks noChangeArrowheads="1"/>
          </p:cNvSpPr>
          <p:nvPr/>
        </p:nvSpPr>
        <p:spPr bwMode="auto">
          <a:xfrm>
            <a:off x="533400" y="1276350"/>
            <a:ext cx="1987550" cy="460375"/>
          </a:xfrm>
          <a:prstGeom prst="rect">
            <a:avLst/>
          </a:prstGeom>
          <a:noFill/>
          <a:ln w="9525">
            <a:noFill/>
            <a:miter lim="800000"/>
            <a:headEnd/>
            <a:tailEnd/>
          </a:ln>
        </p:spPr>
        <p:txBody>
          <a:bodyPr>
            <a:spAutoFit/>
          </a:bodyPr>
          <a:lstStyle/>
          <a:p>
            <a:r>
              <a:rPr lang="en-US" b="1"/>
              <a:t>Example 45:</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 Box 5"/>
          <p:cNvSpPr txBox="1">
            <a:spLocks noChangeArrowheads="1"/>
          </p:cNvSpPr>
          <p:nvPr/>
        </p:nvSpPr>
        <p:spPr bwMode="auto">
          <a:xfrm>
            <a:off x="533400" y="1185863"/>
            <a:ext cx="7162800" cy="5478462"/>
          </a:xfrm>
          <a:prstGeom prst="rect">
            <a:avLst/>
          </a:prstGeom>
          <a:noFill/>
          <a:ln w="9525">
            <a:noFill/>
            <a:miter lim="800000"/>
            <a:headEnd/>
            <a:tailEnd/>
          </a:ln>
        </p:spPr>
        <p:txBody>
          <a:bodyPr>
            <a:spAutoFit/>
          </a:bodyPr>
          <a:lstStyle/>
          <a:p>
            <a:pPr algn="just">
              <a:buFontTx/>
              <a:buChar char="•"/>
            </a:pPr>
            <a:r>
              <a:rPr lang="en-US"/>
              <a:t> </a:t>
            </a:r>
            <a:r>
              <a:rPr lang="en-US" b="1"/>
              <a:t>Rules of Arithmetic Operator Precedence </a:t>
            </a:r>
            <a:r>
              <a:rPr lang="en-US"/>
              <a:t>:</a:t>
            </a:r>
          </a:p>
          <a:p>
            <a:pPr lvl="1" algn="just"/>
            <a:endParaRPr lang="en-US" sz="1400"/>
          </a:p>
          <a:p>
            <a:pPr lvl="1" algn="just"/>
            <a:r>
              <a:rPr lang="en-US"/>
              <a:t>Examples:</a:t>
            </a: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			var3 = var2 + var1 * var4</a:t>
            </a: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			var3 = (var2 + var1) * var4 </a:t>
            </a: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			var3 = var2 / var1 * var4</a:t>
            </a: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					??? </a:t>
            </a:r>
          </a:p>
        </p:txBody>
      </p:sp>
      <p:sp>
        <p:nvSpPr>
          <p:cNvPr id="38914" name="Text Box 2"/>
          <p:cNvSpPr txBox="1">
            <a:spLocks noChangeArrowheads="1"/>
          </p:cNvSpPr>
          <p:nvPr/>
        </p:nvSpPr>
        <p:spPr bwMode="auto">
          <a:xfrm>
            <a:off x="2106613" y="304800"/>
            <a:ext cx="4903787" cy="523875"/>
          </a:xfrm>
          <a:prstGeom prst="rect">
            <a:avLst/>
          </a:prstGeom>
          <a:noFill/>
          <a:ln w="9525">
            <a:noFill/>
            <a:miter lim="800000"/>
            <a:headEnd/>
            <a:tailEnd/>
          </a:ln>
        </p:spPr>
        <p:txBody>
          <a:bodyPr wrap="none">
            <a:spAutoFit/>
          </a:bodyPr>
          <a:lstStyle/>
          <a:p>
            <a:pPr algn="ctr"/>
            <a:r>
              <a:rPr lang="en-US" sz="2800" b="1"/>
              <a:t>ASSIGNMENT:  VARIABLES</a:t>
            </a:r>
          </a:p>
        </p:txBody>
      </p:sp>
      <p:sp>
        <p:nvSpPr>
          <p:cNvPr id="6" name="Left Brace 5"/>
          <p:cNvSpPr/>
          <p:nvPr/>
        </p:nvSpPr>
        <p:spPr>
          <a:xfrm rot="16200000">
            <a:off x="5823744" y="2210594"/>
            <a:ext cx="381000" cy="1490662"/>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8" name="Left Brace 7"/>
          <p:cNvSpPr/>
          <p:nvPr/>
        </p:nvSpPr>
        <p:spPr>
          <a:xfrm rot="16200000">
            <a:off x="5335588" y="2016125"/>
            <a:ext cx="381000" cy="248920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9" name="Left Brace 8"/>
          <p:cNvSpPr/>
          <p:nvPr/>
        </p:nvSpPr>
        <p:spPr>
          <a:xfrm rot="16200000">
            <a:off x="5036344" y="3791744"/>
            <a:ext cx="381000" cy="1671638"/>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0" name="Left Brace 9"/>
          <p:cNvSpPr/>
          <p:nvPr/>
        </p:nvSpPr>
        <p:spPr>
          <a:xfrm rot="16200000">
            <a:off x="5557044" y="3626644"/>
            <a:ext cx="381000" cy="2611438"/>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38919" name="TextBox 1"/>
          <p:cNvSpPr txBox="1">
            <a:spLocks noChangeArrowheads="1"/>
          </p:cNvSpPr>
          <p:nvPr/>
        </p:nvSpPr>
        <p:spPr bwMode="auto">
          <a:xfrm>
            <a:off x="914400" y="5410200"/>
            <a:ext cx="2133600" cy="923925"/>
          </a:xfrm>
          <a:prstGeom prst="rect">
            <a:avLst/>
          </a:prstGeom>
          <a:noFill/>
          <a:ln w="9525">
            <a:noFill/>
            <a:miter lim="800000"/>
            <a:headEnd/>
            <a:tailEnd/>
          </a:ln>
        </p:spPr>
        <p:txBody>
          <a:bodyPr>
            <a:spAutoFit/>
          </a:bodyPr>
          <a:lstStyle/>
          <a:p>
            <a:pPr algn="ctr"/>
            <a:r>
              <a:rPr lang="en-US" sz="1800">
                <a:solidFill>
                  <a:srgbClr val="FF0000"/>
                </a:solidFill>
              </a:rPr>
              <a:t>But what if the operators are of equal precedence?</a:t>
            </a:r>
          </a:p>
        </p:txBody>
      </p:sp>
      <p:sp>
        <p:nvSpPr>
          <p:cNvPr id="38920" name="TextBox 10"/>
          <p:cNvSpPr txBox="1">
            <a:spLocks noChangeArrowheads="1"/>
          </p:cNvSpPr>
          <p:nvPr/>
        </p:nvSpPr>
        <p:spPr bwMode="auto">
          <a:xfrm>
            <a:off x="6858000" y="2667000"/>
            <a:ext cx="987425" cy="338138"/>
          </a:xfrm>
          <a:prstGeom prst="rect">
            <a:avLst/>
          </a:prstGeom>
          <a:noFill/>
          <a:ln w="9525">
            <a:noFill/>
            <a:miter lim="800000"/>
            <a:headEnd/>
            <a:tailEnd/>
          </a:ln>
        </p:spPr>
        <p:txBody>
          <a:bodyPr wrap="none">
            <a:spAutoFit/>
          </a:bodyPr>
          <a:lstStyle/>
          <a:p>
            <a:r>
              <a:rPr lang="en-US" sz="1600">
                <a:solidFill>
                  <a:srgbClr val="FF0000"/>
                </a:solidFill>
              </a:rPr>
              <a:t>First . . . </a:t>
            </a:r>
          </a:p>
        </p:txBody>
      </p:sp>
      <p:sp>
        <p:nvSpPr>
          <p:cNvPr id="38921" name="TextBox 11"/>
          <p:cNvSpPr txBox="1">
            <a:spLocks noChangeArrowheads="1"/>
          </p:cNvSpPr>
          <p:nvPr/>
        </p:nvSpPr>
        <p:spPr bwMode="auto">
          <a:xfrm>
            <a:off x="6858000" y="2971800"/>
            <a:ext cx="936625" cy="338138"/>
          </a:xfrm>
          <a:prstGeom prst="rect">
            <a:avLst/>
          </a:prstGeom>
          <a:noFill/>
          <a:ln w="9525">
            <a:noFill/>
            <a:miter lim="800000"/>
            <a:headEnd/>
            <a:tailEnd/>
          </a:ln>
        </p:spPr>
        <p:txBody>
          <a:bodyPr wrap="none">
            <a:spAutoFit/>
          </a:bodyPr>
          <a:lstStyle/>
          <a:p>
            <a:r>
              <a:rPr lang="en-US" sz="1600">
                <a:solidFill>
                  <a:srgbClr val="FF0000"/>
                </a:solidFill>
              </a:rPr>
              <a:t>Second </a:t>
            </a:r>
          </a:p>
        </p:txBody>
      </p:sp>
      <p:sp>
        <p:nvSpPr>
          <p:cNvPr id="38922" name="TextBox 12"/>
          <p:cNvSpPr txBox="1">
            <a:spLocks noChangeArrowheads="1"/>
          </p:cNvSpPr>
          <p:nvPr/>
        </p:nvSpPr>
        <p:spPr bwMode="auto">
          <a:xfrm>
            <a:off x="7232650" y="4327525"/>
            <a:ext cx="989013" cy="338138"/>
          </a:xfrm>
          <a:prstGeom prst="rect">
            <a:avLst/>
          </a:prstGeom>
          <a:noFill/>
          <a:ln w="9525">
            <a:noFill/>
            <a:miter lim="800000"/>
            <a:headEnd/>
            <a:tailEnd/>
          </a:ln>
        </p:spPr>
        <p:txBody>
          <a:bodyPr wrap="none">
            <a:spAutoFit/>
          </a:bodyPr>
          <a:lstStyle/>
          <a:p>
            <a:r>
              <a:rPr lang="en-US" sz="1600">
                <a:solidFill>
                  <a:srgbClr val="FF0000"/>
                </a:solidFill>
              </a:rPr>
              <a:t>First . . . </a:t>
            </a:r>
          </a:p>
        </p:txBody>
      </p:sp>
      <p:sp>
        <p:nvSpPr>
          <p:cNvPr id="38923" name="TextBox 13"/>
          <p:cNvSpPr txBox="1">
            <a:spLocks noChangeArrowheads="1"/>
          </p:cNvSpPr>
          <p:nvPr/>
        </p:nvSpPr>
        <p:spPr bwMode="auto">
          <a:xfrm>
            <a:off x="7232650" y="4632325"/>
            <a:ext cx="936625" cy="338138"/>
          </a:xfrm>
          <a:prstGeom prst="rect">
            <a:avLst/>
          </a:prstGeom>
          <a:noFill/>
          <a:ln w="9525">
            <a:noFill/>
            <a:miter lim="800000"/>
            <a:headEnd/>
            <a:tailEnd/>
          </a:ln>
        </p:spPr>
        <p:txBody>
          <a:bodyPr wrap="none">
            <a:spAutoFit/>
          </a:bodyPr>
          <a:lstStyle/>
          <a:p>
            <a:r>
              <a:rPr lang="en-US" sz="1600">
                <a:solidFill>
                  <a:srgbClr val="FF0000"/>
                </a:solidFill>
              </a:rPr>
              <a:t>Second </a:t>
            </a:r>
          </a:p>
        </p:txBody>
      </p:sp>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Text Box 5"/>
          <p:cNvSpPr txBox="1">
            <a:spLocks noChangeArrowheads="1"/>
          </p:cNvSpPr>
          <p:nvPr/>
        </p:nvSpPr>
        <p:spPr bwMode="auto">
          <a:xfrm>
            <a:off x="2895600" y="1322388"/>
            <a:ext cx="4186238" cy="1939925"/>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a:latin typeface="Courier New" pitchFamily="49" charset="0"/>
                <a:cs typeface="Courier New" pitchFamily="49" charset="0"/>
              </a:rPr>
              <a:t>A = [1:5];</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(A(counter) &lt;= 5)</a:t>
            </a:r>
          </a:p>
          <a:p>
            <a:r>
              <a:rPr lang="en-US" sz="2000">
                <a:latin typeface="Courier New" pitchFamily="49" charset="0"/>
                <a:cs typeface="Courier New" pitchFamily="49" charset="0"/>
              </a:rPr>
              <a:t>    counter</a:t>
            </a:r>
          </a:p>
          <a:p>
            <a:r>
              <a:rPr lang="en-US" sz="2000">
                <a:latin typeface="Courier New" pitchFamily="49" charset="0"/>
                <a:cs typeface="Courier New" pitchFamily="49" charset="0"/>
              </a:rPr>
              <a:t>    counter = counter + 1;</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p:txBody>
      </p:sp>
      <p:sp>
        <p:nvSpPr>
          <p:cNvPr id="294914" name="Rectangle 5"/>
          <p:cNvSpPr>
            <a:spLocks noChangeArrowheads="1"/>
          </p:cNvSpPr>
          <p:nvPr/>
        </p:nvSpPr>
        <p:spPr bwMode="auto">
          <a:xfrm>
            <a:off x="1752600" y="4495800"/>
            <a:ext cx="6248400" cy="1323975"/>
          </a:xfrm>
          <a:prstGeom prst="rect">
            <a:avLst/>
          </a:prstGeom>
          <a:noFill/>
          <a:ln w="9525">
            <a:noFill/>
            <a:miter lim="800000"/>
            <a:headEnd/>
            <a:tailEnd/>
          </a:ln>
        </p:spPr>
        <p:txBody>
          <a:bodyPr>
            <a:spAutoFit/>
          </a:bodyPr>
          <a:lstStyle/>
          <a:p>
            <a:r>
              <a:rPr lang="en-US" sz="2000"/>
              <a:t>What’s happens when this WHILE loop is executed?</a:t>
            </a:r>
          </a:p>
          <a:p>
            <a:r>
              <a:rPr lang="en-US" sz="2000" b="1"/>
              <a:t>WHY</a:t>
            </a:r>
            <a:r>
              <a:rPr lang="en-US" sz="2000"/>
              <a:t>?</a:t>
            </a:r>
          </a:p>
          <a:p>
            <a:endParaRPr lang="en-US" sz="2000"/>
          </a:p>
          <a:p>
            <a:r>
              <a:rPr lang="en-US" sz="2000"/>
              <a:t>(HINT:  See red arrow, above)</a:t>
            </a:r>
          </a:p>
        </p:txBody>
      </p:sp>
      <p:sp>
        <p:nvSpPr>
          <p:cNvPr id="294915"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94916" name="TextBox 5"/>
          <p:cNvSpPr txBox="1">
            <a:spLocks noChangeArrowheads="1"/>
          </p:cNvSpPr>
          <p:nvPr/>
        </p:nvSpPr>
        <p:spPr bwMode="auto">
          <a:xfrm rot="-2228201">
            <a:off x="898525" y="2625725"/>
            <a:ext cx="1535113" cy="461963"/>
          </a:xfrm>
          <a:prstGeom prst="rect">
            <a:avLst/>
          </a:prstGeom>
          <a:noFill/>
          <a:ln w="9525">
            <a:noFill/>
            <a:miter lim="800000"/>
            <a:headEnd/>
            <a:tailEnd/>
          </a:ln>
        </p:spPr>
        <p:txBody>
          <a:bodyPr wrap="none">
            <a:spAutoFit/>
          </a:bodyPr>
          <a:lstStyle/>
          <a:p>
            <a:r>
              <a:rPr lang="en-US" b="1">
                <a:solidFill>
                  <a:srgbClr val="FF0000"/>
                </a:solidFill>
              </a:rPr>
              <a:t>TRICKY!!</a:t>
            </a:r>
          </a:p>
        </p:txBody>
      </p:sp>
      <p:cxnSp>
        <p:nvCxnSpPr>
          <p:cNvPr id="3" name="Straight Arrow Connector 2"/>
          <p:cNvCxnSpPr/>
          <p:nvPr/>
        </p:nvCxnSpPr>
        <p:spPr>
          <a:xfrm flipH="1">
            <a:off x="5943600" y="1355725"/>
            <a:ext cx="209550" cy="625475"/>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294918" name="Rectangle 5"/>
          <p:cNvSpPr>
            <a:spLocks noChangeArrowheads="1"/>
          </p:cNvSpPr>
          <p:nvPr/>
        </p:nvSpPr>
        <p:spPr bwMode="auto">
          <a:xfrm>
            <a:off x="533400" y="1276350"/>
            <a:ext cx="1987550" cy="460375"/>
          </a:xfrm>
          <a:prstGeom prst="rect">
            <a:avLst/>
          </a:prstGeom>
          <a:noFill/>
          <a:ln w="9525">
            <a:noFill/>
            <a:miter lim="800000"/>
            <a:headEnd/>
            <a:tailEnd/>
          </a:ln>
        </p:spPr>
        <p:txBody>
          <a:bodyPr>
            <a:spAutoFit/>
          </a:bodyPr>
          <a:lstStyle/>
          <a:p>
            <a:r>
              <a:rPr lang="en-US" b="1"/>
              <a:t>Example 46:</a:t>
            </a:r>
          </a:p>
        </p:txBody>
      </p:sp>
    </p:spTree>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Text Box 5"/>
          <p:cNvSpPr txBox="1">
            <a:spLocks noChangeArrowheads="1"/>
          </p:cNvSpPr>
          <p:nvPr/>
        </p:nvSpPr>
        <p:spPr bwMode="auto">
          <a:xfrm>
            <a:off x="2895600" y="1322388"/>
            <a:ext cx="4186238" cy="1939925"/>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a:latin typeface="Courier New" pitchFamily="49" charset="0"/>
                <a:cs typeface="Courier New" pitchFamily="49" charset="0"/>
              </a:rPr>
              <a:t>A = [1:5];</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(A(counter) &lt;= 5)</a:t>
            </a:r>
          </a:p>
          <a:p>
            <a:r>
              <a:rPr lang="en-US" sz="2000">
                <a:latin typeface="Courier New" pitchFamily="49" charset="0"/>
                <a:cs typeface="Courier New" pitchFamily="49" charset="0"/>
              </a:rPr>
              <a:t>    counter</a:t>
            </a:r>
          </a:p>
          <a:p>
            <a:r>
              <a:rPr lang="en-US" sz="2000">
                <a:latin typeface="Courier New" pitchFamily="49" charset="0"/>
                <a:cs typeface="Courier New" pitchFamily="49" charset="0"/>
              </a:rPr>
              <a:t>    counter = counter + 1;</a:t>
            </a:r>
          </a:p>
          <a:p>
            <a:r>
              <a:rPr lang="en-US" sz="2000" b="1">
                <a:solidFill>
                  <a:srgbClr val="0066FF"/>
                </a:solidFill>
                <a:latin typeface="Courier New" pitchFamily="49" charset="0"/>
                <a:cs typeface="Courier New" pitchFamily="49" charset="0"/>
              </a:rPr>
              <a:t>end</a:t>
            </a:r>
            <a:endParaRPr lang="en-US" sz="2000" b="1">
              <a:latin typeface="Courier New" pitchFamily="49" charset="0"/>
              <a:cs typeface="Courier New" pitchFamily="49" charset="0"/>
            </a:endParaRPr>
          </a:p>
        </p:txBody>
      </p:sp>
      <p:sp>
        <p:nvSpPr>
          <p:cNvPr id="295938" name="Rectangle 5"/>
          <p:cNvSpPr>
            <a:spLocks noChangeArrowheads="1"/>
          </p:cNvSpPr>
          <p:nvPr/>
        </p:nvSpPr>
        <p:spPr bwMode="auto">
          <a:xfrm>
            <a:off x="1752600" y="4495800"/>
            <a:ext cx="6248400" cy="1323975"/>
          </a:xfrm>
          <a:prstGeom prst="rect">
            <a:avLst/>
          </a:prstGeom>
          <a:noFill/>
          <a:ln w="9525">
            <a:noFill/>
            <a:miter lim="800000"/>
            <a:headEnd/>
            <a:tailEnd/>
          </a:ln>
        </p:spPr>
        <p:txBody>
          <a:bodyPr>
            <a:spAutoFit/>
          </a:bodyPr>
          <a:lstStyle/>
          <a:p>
            <a:r>
              <a:rPr lang="en-US" sz="2000" b="1">
                <a:solidFill>
                  <a:srgbClr val="FF0000"/>
                </a:solidFill>
                <a:latin typeface="Courier New" pitchFamily="49" charset="0"/>
                <a:cs typeface="Courier New" pitchFamily="49" charset="0"/>
              </a:rPr>
              <a:t>??? Index exceeds matrix dimensions.</a:t>
            </a:r>
          </a:p>
          <a:p>
            <a:endParaRPr lang="en-US" sz="2000" b="1">
              <a:solidFill>
                <a:srgbClr val="FF0000"/>
              </a:solidFill>
              <a:latin typeface="Courier New" pitchFamily="49" charset="0"/>
              <a:cs typeface="Courier New" pitchFamily="49" charset="0"/>
            </a:endParaRPr>
          </a:p>
          <a:p>
            <a:r>
              <a:rPr lang="en-US" sz="2000" b="1">
                <a:solidFill>
                  <a:srgbClr val="FF0000"/>
                </a:solidFill>
                <a:latin typeface="Courier New" pitchFamily="49" charset="0"/>
                <a:cs typeface="Courier New" pitchFamily="49" charset="0"/>
              </a:rPr>
              <a:t>Error in ==&gt; Untitled at 4</a:t>
            </a:r>
          </a:p>
          <a:p>
            <a:r>
              <a:rPr lang="en-US" sz="2000" b="1">
                <a:solidFill>
                  <a:srgbClr val="FF0000"/>
                </a:solidFill>
                <a:latin typeface="Courier New" pitchFamily="49" charset="0"/>
                <a:cs typeface="Courier New" pitchFamily="49" charset="0"/>
              </a:rPr>
              <a:t>while (A(counter) &lt;= 5)</a:t>
            </a:r>
          </a:p>
        </p:txBody>
      </p:sp>
      <p:sp>
        <p:nvSpPr>
          <p:cNvPr id="295939"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95940" name="TextBox 5"/>
          <p:cNvSpPr txBox="1">
            <a:spLocks noChangeArrowheads="1"/>
          </p:cNvSpPr>
          <p:nvPr/>
        </p:nvSpPr>
        <p:spPr bwMode="auto">
          <a:xfrm rot="-2228201">
            <a:off x="898525" y="2625725"/>
            <a:ext cx="1535113" cy="461963"/>
          </a:xfrm>
          <a:prstGeom prst="rect">
            <a:avLst/>
          </a:prstGeom>
          <a:noFill/>
          <a:ln w="9525">
            <a:noFill/>
            <a:miter lim="800000"/>
            <a:headEnd/>
            <a:tailEnd/>
          </a:ln>
        </p:spPr>
        <p:txBody>
          <a:bodyPr wrap="none">
            <a:spAutoFit/>
          </a:bodyPr>
          <a:lstStyle/>
          <a:p>
            <a:r>
              <a:rPr lang="en-US" b="1">
                <a:solidFill>
                  <a:srgbClr val="FF0000"/>
                </a:solidFill>
              </a:rPr>
              <a:t>TRICKY!!</a:t>
            </a:r>
          </a:p>
        </p:txBody>
      </p:sp>
      <p:cxnSp>
        <p:nvCxnSpPr>
          <p:cNvPr id="3" name="Straight Arrow Connector 2"/>
          <p:cNvCxnSpPr/>
          <p:nvPr/>
        </p:nvCxnSpPr>
        <p:spPr>
          <a:xfrm flipH="1">
            <a:off x="5943600" y="1355725"/>
            <a:ext cx="209550" cy="625475"/>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295942" name="Rectangle 5"/>
          <p:cNvSpPr>
            <a:spLocks noChangeArrowheads="1"/>
          </p:cNvSpPr>
          <p:nvPr/>
        </p:nvSpPr>
        <p:spPr bwMode="auto">
          <a:xfrm>
            <a:off x="533400" y="1276350"/>
            <a:ext cx="1987550" cy="460375"/>
          </a:xfrm>
          <a:prstGeom prst="rect">
            <a:avLst/>
          </a:prstGeom>
          <a:noFill/>
          <a:ln w="9525">
            <a:noFill/>
            <a:miter lim="800000"/>
            <a:headEnd/>
            <a:tailEnd/>
          </a:ln>
        </p:spPr>
        <p:txBody>
          <a:bodyPr>
            <a:spAutoFit/>
          </a:bodyPr>
          <a:lstStyle/>
          <a:p>
            <a:r>
              <a:rPr lang="en-US" b="1"/>
              <a:t>Example 46:</a:t>
            </a:r>
          </a:p>
        </p:txBody>
      </p:sp>
    </p:spTree>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Text Box 5"/>
          <p:cNvSpPr txBox="1">
            <a:spLocks noChangeArrowheads="1"/>
          </p:cNvSpPr>
          <p:nvPr/>
        </p:nvSpPr>
        <p:spPr bwMode="auto">
          <a:xfrm>
            <a:off x="2895600" y="1322388"/>
            <a:ext cx="5570538" cy="2246312"/>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a:latin typeface="Courier New" pitchFamily="49" charset="0"/>
                <a:cs typeface="Courier New" pitchFamily="49" charset="0"/>
              </a:rPr>
              <a:t>A = [1:10];</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(A(counter) &lt; 10)</a:t>
            </a:r>
          </a:p>
          <a:p>
            <a:r>
              <a:rPr lang="en-US" sz="2000">
                <a:latin typeface="Courier New" pitchFamily="49" charset="0"/>
                <a:cs typeface="Courier New" pitchFamily="49" charset="0"/>
              </a:rPr>
              <a:t>    counter = counter + 1;</a:t>
            </a:r>
          </a:p>
          <a:p>
            <a:r>
              <a:rPr lang="en-US" sz="2000">
                <a:latin typeface="Courier New" pitchFamily="49" charset="0"/>
                <a:cs typeface="Courier New" pitchFamily="49" charset="0"/>
              </a:rPr>
              <a:t>    A(counter+1) = A(counter) + 1; </a:t>
            </a:r>
          </a:p>
          <a:p>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A</a:t>
            </a:r>
          </a:p>
        </p:txBody>
      </p:sp>
      <p:sp>
        <p:nvSpPr>
          <p:cNvPr id="296962" name="Rectangle 5"/>
          <p:cNvSpPr>
            <a:spLocks noChangeArrowheads="1"/>
          </p:cNvSpPr>
          <p:nvPr/>
        </p:nvSpPr>
        <p:spPr bwMode="auto">
          <a:xfrm>
            <a:off x="1752600" y="4495800"/>
            <a:ext cx="6248400" cy="708025"/>
          </a:xfrm>
          <a:prstGeom prst="rect">
            <a:avLst/>
          </a:prstGeom>
          <a:noFill/>
          <a:ln w="9525">
            <a:noFill/>
            <a:miter lim="800000"/>
            <a:headEnd/>
            <a:tailEnd/>
          </a:ln>
        </p:spPr>
        <p:txBody>
          <a:bodyPr>
            <a:spAutoFit/>
          </a:bodyPr>
          <a:lstStyle/>
          <a:p>
            <a:r>
              <a:rPr lang="en-US" sz="2000"/>
              <a:t>What’s printed out by the above code? (Note that the WHILE loop itself prints out nothing)</a:t>
            </a:r>
          </a:p>
        </p:txBody>
      </p:sp>
      <p:sp>
        <p:nvSpPr>
          <p:cNvPr id="296963"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96964" name="TextBox 5"/>
          <p:cNvSpPr txBox="1">
            <a:spLocks noChangeArrowheads="1"/>
          </p:cNvSpPr>
          <p:nvPr/>
        </p:nvSpPr>
        <p:spPr bwMode="auto">
          <a:xfrm rot="-2228201">
            <a:off x="898525" y="2441575"/>
            <a:ext cx="1535113" cy="830263"/>
          </a:xfrm>
          <a:prstGeom prst="rect">
            <a:avLst/>
          </a:prstGeom>
          <a:noFill/>
          <a:ln w="9525">
            <a:noFill/>
            <a:miter lim="800000"/>
            <a:headEnd/>
            <a:tailEnd/>
          </a:ln>
        </p:spPr>
        <p:txBody>
          <a:bodyPr wrap="none">
            <a:spAutoFit/>
          </a:bodyPr>
          <a:lstStyle/>
          <a:p>
            <a:pPr algn="ctr"/>
            <a:r>
              <a:rPr lang="en-US" b="1">
                <a:solidFill>
                  <a:srgbClr val="FF0000"/>
                </a:solidFill>
              </a:rPr>
              <a:t>VERY</a:t>
            </a:r>
          </a:p>
          <a:p>
            <a:pPr algn="ctr"/>
            <a:r>
              <a:rPr lang="en-US" b="1">
                <a:solidFill>
                  <a:srgbClr val="FF0000"/>
                </a:solidFill>
              </a:rPr>
              <a:t>TRICKY!!</a:t>
            </a:r>
          </a:p>
        </p:txBody>
      </p:sp>
      <p:sp>
        <p:nvSpPr>
          <p:cNvPr id="296965" name="Rectangle 5"/>
          <p:cNvSpPr>
            <a:spLocks noChangeArrowheads="1"/>
          </p:cNvSpPr>
          <p:nvPr/>
        </p:nvSpPr>
        <p:spPr bwMode="auto">
          <a:xfrm>
            <a:off x="533400" y="1276350"/>
            <a:ext cx="1987550" cy="460375"/>
          </a:xfrm>
          <a:prstGeom prst="rect">
            <a:avLst/>
          </a:prstGeom>
          <a:noFill/>
          <a:ln w="9525">
            <a:noFill/>
            <a:miter lim="800000"/>
            <a:headEnd/>
            <a:tailEnd/>
          </a:ln>
        </p:spPr>
        <p:txBody>
          <a:bodyPr>
            <a:spAutoFit/>
          </a:bodyPr>
          <a:lstStyle/>
          <a:p>
            <a:r>
              <a:rPr lang="en-US" b="1"/>
              <a:t>Example 47:</a:t>
            </a:r>
          </a:p>
        </p:txBody>
      </p:sp>
    </p:spTree>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Text Box 5"/>
          <p:cNvSpPr txBox="1">
            <a:spLocks noChangeArrowheads="1"/>
          </p:cNvSpPr>
          <p:nvPr/>
        </p:nvSpPr>
        <p:spPr bwMode="auto">
          <a:xfrm>
            <a:off x="2895600" y="1322388"/>
            <a:ext cx="5570538" cy="2246312"/>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1;</a:t>
            </a:r>
          </a:p>
          <a:p>
            <a:r>
              <a:rPr lang="en-US" sz="2000">
                <a:latin typeface="Courier New" pitchFamily="49" charset="0"/>
                <a:cs typeface="Courier New" pitchFamily="49" charset="0"/>
              </a:rPr>
              <a:t>A = [1:10];</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(A(counter) &lt; 10)</a:t>
            </a:r>
          </a:p>
          <a:p>
            <a:r>
              <a:rPr lang="en-US" sz="2000">
                <a:latin typeface="Courier New" pitchFamily="49" charset="0"/>
                <a:cs typeface="Courier New" pitchFamily="49" charset="0"/>
              </a:rPr>
              <a:t>    counter = counter + 1;</a:t>
            </a:r>
          </a:p>
          <a:p>
            <a:r>
              <a:rPr lang="en-US" sz="2000">
                <a:latin typeface="Courier New" pitchFamily="49" charset="0"/>
                <a:cs typeface="Courier New" pitchFamily="49" charset="0"/>
              </a:rPr>
              <a:t>    A(counter+1) = A(counter) + 1; </a:t>
            </a:r>
          </a:p>
          <a:p>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A</a:t>
            </a:r>
          </a:p>
        </p:txBody>
      </p:sp>
      <p:sp>
        <p:nvSpPr>
          <p:cNvPr id="297986" name="Rectangle 5"/>
          <p:cNvSpPr>
            <a:spLocks noChangeArrowheads="1"/>
          </p:cNvSpPr>
          <p:nvPr/>
        </p:nvSpPr>
        <p:spPr bwMode="auto">
          <a:xfrm>
            <a:off x="533400" y="4495800"/>
            <a:ext cx="8077200" cy="1016000"/>
          </a:xfrm>
          <a:prstGeom prst="rect">
            <a:avLst/>
          </a:prstGeom>
          <a:noFill/>
          <a:ln w="9525">
            <a:noFill/>
            <a:miter lim="800000"/>
            <a:headEnd/>
            <a:tailEnd/>
          </a:ln>
        </p:spPr>
        <p:txBody>
          <a:bodyPr>
            <a:spAutoFit/>
          </a:bodyPr>
          <a:lstStyle/>
          <a:p>
            <a:r>
              <a:rPr lang="pt-BR" sz="2000" b="1">
                <a:solidFill>
                  <a:srgbClr val="FF0000"/>
                </a:solidFill>
                <a:latin typeface="Courier New" pitchFamily="49" charset="0"/>
                <a:cs typeface="Courier New" pitchFamily="49" charset="0"/>
              </a:rPr>
              <a:t>A =</a:t>
            </a:r>
          </a:p>
          <a:p>
            <a:endParaRPr lang="pt-BR" sz="2000" b="1">
              <a:solidFill>
                <a:srgbClr val="FF0000"/>
              </a:solidFill>
              <a:latin typeface="Courier New" pitchFamily="49" charset="0"/>
              <a:cs typeface="Courier New" pitchFamily="49" charset="0"/>
            </a:endParaRPr>
          </a:p>
          <a:p>
            <a:r>
              <a:rPr lang="pt-BR" sz="2000" b="1">
                <a:solidFill>
                  <a:srgbClr val="FF0000"/>
                </a:solidFill>
                <a:latin typeface="Courier New" pitchFamily="49" charset="0"/>
                <a:cs typeface="Courier New" pitchFamily="49" charset="0"/>
              </a:rPr>
              <a:t>     1   2   3   4   5   6   7   8   9  10  11</a:t>
            </a:r>
            <a:endParaRPr lang="en-US" sz="2000" b="1">
              <a:solidFill>
                <a:srgbClr val="FF0000"/>
              </a:solidFill>
              <a:latin typeface="Courier New" pitchFamily="49" charset="0"/>
              <a:cs typeface="Courier New" pitchFamily="49" charset="0"/>
            </a:endParaRPr>
          </a:p>
        </p:txBody>
      </p:sp>
      <p:sp>
        <p:nvSpPr>
          <p:cNvPr id="297987"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97988" name="TextBox 5"/>
          <p:cNvSpPr txBox="1">
            <a:spLocks noChangeArrowheads="1"/>
          </p:cNvSpPr>
          <p:nvPr/>
        </p:nvSpPr>
        <p:spPr bwMode="auto">
          <a:xfrm rot="-2228201">
            <a:off x="898525" y="2441575"/>
            <a:ext cx="1535113" cy="830263"/>
          </a:xfrm>
          <a:prstGeom prst="rect">
            <a:avLst/>
          </a:prstGeom>
          <a:noFill/>
          <a:ln w="9525">
            <a:noFill/>
            <a:miter lim="800000"/>
            <a:headEnd/>
            <a:tailEnd/>
          </a:ln>
        </p:spPr>
        <p:txBody>
          <a:bodyPr wrap="none">
            <a:spAutoFit/>
          </a:bodyPr>
          <a:lstStyle/>
          <a:p>
            <a:pPr algn="ctr"/>
            <a:r>
              <a:rPr lang="en-US" b="1">
                <a:solidFill>
                  <a:srgbClr val="FF0000"/>
                </a:solidFill>
              </a:rPr>
              <a:t>VERY</a:t>
            </a:r>
          </a:p>
          <a:p>
            <a:pPr algn="ctr"/>
            <a:r>
              <a:rPr lang="en-US" b="1">
                <a:solidFill>
                  <a:srgbClr val="FF0000"/>
                </a:solidFill>
              </a:rPr>
              <a:t>TRICKY!!</a:t>
            </a:r>
          </a:p>
        </p:txBody>
      </p:sp>
      <p:sp>
        <p:nvSpPr>
          <p:cNvPr id="297989" name="Rectangle 5"/>
          <p:cNvSpPr>
            <a:spLocks noChangeArrowheads="1"/>
          </p:cNvSpPr>
          <p:nvPr/>
        </p:nvSpPr>
        <p:spPr bwMode="auto">
          <a:xfrm>
            <a:off x="533400" y="1276350"/>
            <a:ext cx="1987550" cy="460375"/>
          </a:xfrm>
          <a:prstGeom prst="rect">
            <a:avLst/>
          </a:prstGeom>
          <a:noFill/>
          <a:ln w="9525">
            <a:noFill/>
            <a:miter lim="800000"/>
            <a:headEnd/>
            <a:tailEnd/>
          </a:ln>
        </p:spPr>
        <p:txBody>
          <a:bodyPr>
            <a:spAutoFit/>
          </a:bodyPr>
          <a:lstStyle/>
          <a:p>
            <a:r>
              <a:rPr lang="en-US" b="1"/>
              <a:t>Example 47:</a:t>
            </a:r>
          </a:p>
        </p:txBody>
      </p:sp>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Text Box 5"/>
          <p:cNvSpPr txBox="1">
            <a:spLocks noChangeArrowheads="1"/>
          </p:cNvSpPr>
          <p:nvPr/>
        </p:nvSpPr>
        <p:spPr bwMode="auto">
          <a:xfrm>
            <a:off x="2895600" y="1322388"/>
            <a:ext cx="5570538" cy="2246312"/>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5;</a:t>
            </a:r>
          </a:p>
          <a:p>
            <a:r>
              <a:rPr lang="en-US" sz="2000">
                <a:latin typeface="Courier New" pitchFamily="49" charset="0"/>
                <a:cs typeface="Courier New" pitchFamily="49" charset="0"/>
              </a:rPr>
              <a:t>A = [1:5];</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(counter &gt; 0)</a:t>
            </a:r>
          </a:p>
          <a:p>
            <a:r>
              <a:rPr lang="en-US" sz="2000">
                <a:latin typeface="Courier New" pitchFamily="49" charset="0"/>
                <a:cs typeface="Courier New" pitchFamily="49" charset="0"/>
              </a:rPr>
              <a:t>    A(counter+1) = A(counter) - 1; </a:t>
            </a:r>
          </a:p>
          <a:p>
            <a:r>
              <a:rPr lang="en-US" sz="2000">
                <a:latin typeface="Courier New" pitchFamily="49" charset="0"/>
                <a:cs typeface="Courier New" pitchFamily="49" charset="0"/>
              </a:rPr>
              <a:t>    counter = counter - 1;</a:t>
            </a:r>
          </a:p>
          <a:p>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A</a:t>
            </a:r>
          </a:p>
        </p:txBody>
      </p:sp>
      <p:sp>
        <p:nvSpPr>
          <p:cNvPr id="299010" name="Rectangle 5"/>
          <p:cNvSpPr>
            <a:spLocks noChangeArrowheads="1"/>
          </p:cNvSpPr>
          <p:nvPr/>
        </p:nvSpPr>
        <p:spPr bwMode="auto">
          <a:xfrm>
            <a:off x="1752600" y="4495800"/>
            <a:ext cx="6248400" cy="708025"/>
          </a:xfrm>
          <a:prstGeom prst="rect">
            <a:avLst/>
          </a:prstGeom>
          <a:noFill/>
          <a:ln w="9525">
            <a:noFill/>
            <a:miter lim="800000"/>
            <a:headEnd/>
            <a:tailEnd/>
          </a:ln>
        </p:spPr>
        <p:txBody>
          <a:bodyPr>
            <a:spAutoFit/>
          </a:bodyPr>
          <a:lstStyle/>
          <a:p>
            <a:r>
              <a:rPr lang="en-US" sz="2000"/>
              <a:t>What’s printed out by the above code? (Note that the WHILE loop itself prints out nothing)</a:t>
            </a:r>
          </a:p>
        </p:txBody>
      </p:sp>
      <p:sp>
        <p:nvSpPr>
          <p:cNvPr id="299011"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299012" name="TextBox 5"/>
          <p:cNvSpPr txBox="1">
            <a:spLocks noChangeArrowheads="1"/>
          </p:cNvSpPr>
          <p:nvPr/>
        </p:nvSpPr>
        <p:spPr bwMode="auto">
          <a:xfrm rot="-2228201">
            <a:off x="898525" y="2441575"/>
            <a:ext cx="1535113" cy="830263"/>
          </a:xfrm>
          <a:prstGeom prst="rect">
            <a:avLst/>
          </a:prstGeom>
          <a:noFill/>
          <a:ln w="9525">
            <a:noFill/>
            <a:miter lim="800000"/>
            <a:headEnd/>
            <a:tailEnd/>
          </a:ln>
        </p:spPr>
        <p:txBody>
          <a:bodyPr wrap="none">
            <a:spAutoFit/>
          </a:bodyPr>
          <a:lstStyle/>
          <a:p>
            <a:pPr algn="ctr"/>
            <a:r>
              <a:rPr lang="en-US" b="1">
                <a:solidFill>
                  <a:srgbClr val="FF0000"/>
                </a:solidFill>
              </a:rPr>
              <a:t>OMG</a:t>
            </a:r>
          </a:p>
          <a:p>
            <a:pPr algn="ctr"/>
            <a:r>
              <a:rPr lang="en-US" b="1">
                <a:solidFill>
                  <a:srgbClr val="FF0000"/>
                </a:solidFill>
              </a:rPr>
              <a:t>TRICKY!!</a:t>
            </a:r>
          </a:p>
        </p:txBody>
      </p:sp>
      <p:sp>
        <p:nvSpPr>
          <p:cNvPr id="299013" name="Rectangle 5"/>
          <p:cNvSpPr>
            <a:spLocks noChangeArrowheads="1"/>
          </p:cNvSpPr>
          <p:nvPr/>
        </p:nvSpPr>
        <p:spPr bwMode="auto">
          <a:xfrm>
            <a:off x="533400" y="1276350"/>
            <a:ext cx="1987550" cy="460375"/>
          </a:xfrm>
          <a:prstGeom prst="rect">
            <a:avLst/>
          </a:prstGeom>
          <a:noFill/>
          <a:ln w="9525">
            <a:noFill/>
            <a:miter lim="800000"/>
            <a:headEnd/>
            <a:tailEnd/>
          </a:ln>
        </p:spPr>
        <p:txBody>
          <a:bodyPr>
            <a:spAutoFit/>
          </a:bodyPr>
          <a:lstStyle/>
          <a:p>
            <a:r>
              <a:rPr lang="en-US" b="1"/>
              <a:t>Example 48:</a:t>
            </a:r>
          </a:p>
        </p:txBody>
      </p:sp>
    </p:spTree>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Text Box 5"/>
          <p:cNvSpPr txBox="1">
            <a:spLocks noChangeArrowheads="1"/>
          </p:cNvSpPr>
          <p:nvPr/>
        </p:nvSpPr>
        <p:spPr bwMode="auto">
          <a:xfrm>
            <a:off x="2895600" y="1276350"/>
            <a:ext cx="5570538" cy="2246313"/>
          </a:xfrm>
          <a:prstGeom prst="rect">
            <a:avLst/>
          </a:prstGeom>
          <a:noFill/>
          <a:ln w="9525">
            <a:noFill/>
            <a:miter lim="800000"/>
            <a:headEnd/>
            <a:tailEnd/>
          </a:ln>
        </p:spPr>
        <p:txBody>
          <a:bodyPr wrap="none">
            <a:spAutoFit/>
          </a:bodyPr>
          <a:lstStyle/>
          <a:p>
            <a:r>
              <a:rPr lang="en-US" sz="2000">
                <a:latin typeface="Courier New" pitchFamily="49" charset="0"/>
                <a:cs typeface="Courier New" pitchFamily="49" charset="0"/>
              </a:rPr>
              <a:t>counter = 5;</a:t>
            </a:r>
          </a:p>
          <a:p>
            <a:r>
              <a:rPr lang="en-US" sz="2000">
                <a:latin typeface="Courier New" pitchFamily="49" charset="0"/>
                <a:cs typeface="Courier New" pitchFamily="49" charset="0"/>
              </a:rPr>
              <a:t>A = [1:5];</a:t>
            </a:r>
          </a:p>
          <a:p>
            <a:r>
              <a:rPr lang="en-US" sz="2000" b="1">
                <a:solidFill>
                  <a:srgbClr val="0066FF"/>
                </a:solidFill>
                <a:latin typeface="Courier New" pitchFamily="49" charset="0"/>
                <a:cs typeface="Courier New" pitchFamily="49" charset="0"/>
              </a:rPr>
              <a:t>while </a:t>
            </a:r>
            <a:r>
              <a:rPr lang="en-US" sz="2000">
                <a:latin typeface="Courier New" pitchFamily="49" charset="0"/>
                <a:cs typeface="Courier New" pitchFamily="49" charset="0"/>
              </a:rPr>
              <a:t>(counter &gt; 0)</a:t>
            </a:r>
          </a:p>
          <a:p>
            <a:r>
              <a:rPr lang="en-US" sz="2000">
                <a:latin typeface="Courier New" pitchFamily="49" charset="0"/>
                <a:cs typeface="Courier New" pitchFamily="49" charset="0"/>
              </a:rPr>
              <a:t>    A(counter+1) = A(counter) - 1; </a:t>
            </a:r>
          </a:p>
          <a:p>
            <a:r>
              <a:rPr lang="en-US" sz="2000">
                <a:latin typeface="Courier New" pitchFamily="49" charset="0"/>
                <a:cs typeface="Courier New" pitchFamily="49" charset="0"/>
              </a:rPr>
              <a:t>    counter = counter - 1;</a:t>
            </a:r>
          </a:p>
          <a:p>
            <a:r>
              <a:rPr lang="en-US" sz="2000" b="1">
                <a:solidFill>
                  <a:srgbClr val="0066FF"/>
                </a:solidFill>
                <a:latin typeface="Courier New" pitchFamily="49" charset="0"/>
                <a:cs typeface="Courier New" pitchFamily="49" charset="0"/>
              </a:rPr>
              <a:t>end</a:t>
            </a:r>
          </a:p>
          <a:p>
            <a:r>
              <a:rPr lang="en-US" sz="2000">
                <a:latin typeface="Courier New" pitchFamily="49" charset="0"/>
                <a:cs typeface="Courier New" pitchFamily="49" charset="0"/>
              </a:rPr>
              <a:t>A</a:t>
            </a:r>
          </a:p>
        </p:txBody>
      </p:sp>
      <p:sp>
        <p:nvSpPr>
          <p:cNvPr id="300034" name="Rectangle 5"/>
          <p:cNvSpPr>
            <a:spLocks noChangeArrowheads="1"/>
          </p:cNvSpPr>
          <p:nvPr/>
        </p:nvSpPr>
        <p:spPr bwMode="auto">
          <a:xfrm>
            <a:off x="1752600" y="4495800"/>
            <a:ext cx="6248400" cy="1016000"/>
          </a:xfrm>
          <a:prstGeom prst="rect">
            <a:avLst/>
          </a:prstGeom>
          <a:noFill/>
          <a:ln w="9525">
            <a:noFill/>
            <a:miter lim="800000"/>
            <a:headEnd/>
            <a:tailEnd/>
          </a:ln>
        </p:spPr>
        <p:txBody>
          <a:bodyPr>
            <a:spAutoFit/>
          </a:bodyPr>
          <a:lstStyle/>
          <a:p>
            <a:r>
              <a:rPr lang="pt-BR" sz="2000" b="1">
                <a:solidFill>
                  <a:srgbClr val="FF0000"/>
                </a:solidFill>
                <a:latin typeface="Courier New" pitchFamily="49" charset="0"/>
                <a:cs typeface="Courier New" pitchFamily="49" charset="0"/>
              </a:rPr>
              <a:t>A =</a:t>
            </a:r>
          </a:p>
          <a:p>
            <a:endParaRPr lang="pt-BR" sz="2000" b="1">
              <a:solidFill>
                <a:srgbClr val="FF0000"/>
              </a:solidFill>
              <a:latin typeface="Courier New" pitchFamily="49" charset="0"/>
              <a:cs typeface="Courier New" pitchFamily="49" charset="0"/>
            </a:endParaRPr>
          </a:p>
          <a:p>
            <a:r>
              <a:rPr lang="pt-BR" sz="2000" b="1">
                <a:solidFill>
                  <a:srgbClr val="FF0000"/>
                </a:solidFill>
                <a:latin typeface="Courier New" pitchFamily="49" charset="0"/>
                <a:cs typeface="Courier New" pitchFamily="49" charset="0"/>
              </a:rPr>
              <a:t>     1     0     1     2     3     4</a:t>
            </a:r>
            <a:endParaRPr lang="en-US" sz="2000" b="1">
              <a:solidFill>
                <a:srgbClr val="FF0000"/>
              </a:solidFill>
              <a:latin typeface="Courier New" pitchFamily="49" charset="0"/>
              <a:cs typeface="Courier New" pitchFamily="49" charset="0"/>
            </a:endParaRPr>
          </a:p>
        </p:txBody>
      </p:sp>
      <p:sp>
        <p:nvSpPr>
          <p:cNvPr id="300035" name="Text Box 2"/>
          <p:cNvSpPr txBox="1">
            <a:spLocks noChangeArrowheads="1"/>
          </p:cNvSpPr>
          <p:nvPr/>
        </p:nvSpPr>
        <p:spPr bwMode="auto">
          <a:xfrm>
            <a:off x="1255713" y="304800"/>
            <a:ext cx="7102475" cy="523875"/>
          </a:xfrm>
          <a:prstGeom prst="rect">
            <a:avLst/>
          </a:prstGeom>
          <a:noFill/>
          <a:ln w="9525">
            <a:noFill/>
            <a:miter lim="800000"/>
            <a:headEnd/>
            <a:tailEnd/>
          </a:ln>
        </p:spPr>
        <p:txBody>
          <a:bodyPr wrap="none">
            <a:spAutoFit/>
          </a:bodyPr>
          <a:lstStyle/>
          <a:p>
            <a:pPr algn="ctr"/>
            <a:r>
              <a:rPr lang="en-US" sz="2800" b="1"/>
              <a:t>ITERATION (WHILE loops)–YOUR TURN!</a:t>
            </a:r>
          </a:p>
        </p:txBody>
      </p:sp>
      <p:sp>
        <p:nvSpPr>
          <p:cNvPr id="300036" name="TextBox 5"/>
          <p:cNvSpPr txBox="1">
            <a:spLocks noChangeArrowheads="1"/>
          </p:cNvSpPr>
          <p:nvPr/>
        </p:nvSpPr>
        <p:spPr bwMode="auto">
          <a:xfrm rot="-2228201">
            <a:off x="898525" y="2441575"/>
            <a:ext cx="1535113" cy="830263"/>
          </a:xfrm>
          <a:prstGeom prst="rect">
            <a:avLst/>
          </a:prstGeom>
          <a:noFill/>
          <a:ln w="9525">
            <a:noFill/>
            <a:miter lim="800000"/>
            <a:headEnd/>
            <a:tailEnd/>
          </a:ln>
        </p:spPr>
        <p:txBody>
          <a:bodyPr wrap="none">
            <a:spAutoFit/>
          </a:bodyPr>
          <a:lstStyle/>
          <a:p>
            <a:pPr algn="ctr"/>
            <a:r>
              <a:rPr lang="en-US" b="1">
                <a:solidFill>
                  <a:srgbClr val="FF0000"/>
                </a:solidFill>
              </a:rPr>
              <a:t>OMG</a:t>
            </a:r>
          </a:p>
          <a:p>
            <a:pPr algn="ctr"/>
            <a:r>
              <a:rPr lang="en-US" b="1">
                <a:solidFill>
                  <a:srgbClr val="FF0000"/>
                </a:solidFill>
              </a:rPr>
              <a:t>TRICKY!!</a:t>
            </a:r>
          </a:p>
        </p:txBody>
      </p:sp>
      <p:sp>
        <p:nvSpPr>
          <p:cNvPr id="300037" name="Rectangle 5"/>
          <p:cNvSpPr>
            <a:spLocks noChangeArrowheads="1"/>
          </p:cNvSpPr>
          <p:nvPr/>
        </p:nvSpPr>
        <p:spPr bwMode="auto">
          <a:xfrm>
            <a:off x="533400" y="1276350"/>
            <a:ext cx="1987550" cy="460375"/>
          </a:xfrm>
          <a:prstGeom prst="rect">
            <a:avLst/>
          </a:prstGeom>
          <a:noFill/>
          <a:ln w="9525">
            <a:noFill/>
            <a:miter lim="800000"/>
            <a:headEnd/>
            <a:tailEnd/>
          </a:ln>
        </p:spPr>
        <p:txBody>
          <a:bodyPr>
            <a:spAutoFit/>
          </a:bodyPr>
          <a:lstStyle/>
          <a:p>
            <a:r>
              <a:rPr lang="en-US" b="1"/>
              <a:t>Example 48:</a:t>
            </a:r>
          </a:p>
        </p:txBody>
      </p:sp>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Text Box 2"/>
          <p:cNvSpPr txBox="1">
            <a:spLocks noChangeArrowheads="1"/>
          </p:cNvSpPr>
          <p:nvPr/>
        </p:nvSpPr>
        <p:spPr bwMode="auto">
          <a:xfrm>
            <a:off x="2243138" y="304800"/>
            <a:ext cx="4645025" cy="523875"/>
          </a:xfrm>
          <a:prstGeom prst="rect">
            <a:avLst/>
          </a:prstGeom>
          <a:noFill/>
          <a:ln w="9525">
            <a:noFill/>
            <a:miter lim="800000"/>
            <a:headEnd/>
            <a:tailEnd/>
          </a:ln>
        </p:spPr>
        <p:txBody>
          <a:bodyPr wrap="none">
            <a:spAutoFit/>
          </a:bodyPr>
          <a:lstStyle/>
          <a:p>
            <a:pPr algn="ctr"/>
            <a:r>
              <a:rPr lang="en-US" sz="2800" b="1"/>
              <a:t>ITERATION (WHILE loops)</a:t>
            </a:r>
          </a:p>
        </p:txBody>
      </p:sp>
      <p:sp>
        <p:nvSpPr>
          <p:cNvPr id="301058" name="Rectangle 5"/>
          <p:cNvSpPr>
            <a:spLocks noChangeArrowheads="1"/>
          </p:cNvSpPr>
          <p:nvPr/>
        </p:nvSpPr>
        <p:spPr bwMode="auto">
          <a:xfrm>
            <a:off x="976313" y="2044700"/>
            <a:ext cx="7188200" cy="3416300"/>
          </a:xfrm>
          <a:prstGeom prst="rect">
            <a:avLst/>
          </a:prstGeom>
          <a:noFill/>
          <a:ln w="9525">
            <a:noFill/>
            <a:miter lim="800000"/>
            <a:headEnd/>
            <a:tailEnd/>
          </a:ln>
        </p:spPr>
        <p:txBody>
          <a:bodyPr>
            <a:spAutoFit/>
          </a:bodyPr>
          <a:lstStyle/>
          <a:p>
            <a:pPr algn="just"/>
            <a:r>
              <a:rPr lang="en-US"/>
              <a:t>Again, </a:t>
            </a:r>
            <a:r>
              <a:rPr lang="en-US" b="1" i="1"/>
              <a:t>study</a:t>
            </a:r>
            <a:r>
              <a:rPr lang="en-US"/>
              <a:t> the preceding WHILE loop examples and problems VERY CAREFULLY to ensure that you understand completely what each loop is doing AND WHY!  Also make sure that you know how the “test” works – and why it might sometimes fail and result in an infinite loop.</a:t>
            </a:r>
          </a:p>
          <a:p>
            <a:pPr algn="just"/>
            <a:endParaRPr lang="en-US"/>
          </a:p>
          <a:p>
            <a:pPr algn="just"/>
            <a:r>
              <a:rPr lang="en-US"/>
              <a:t>These problems are VERY REPRESENTATIVE of those you might encounter in the future . . .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 Box 5"/>
          <p:cNvSpPr txBox="1">
            <a:spLocks noChangeArrowheads="1"/>
          </p:cNvSpPr>
          <p:nvPr/>
        </p:nvSpPr>
        <p:spPr bwMode="auto">
          <a:xfrm>
            <a:off x="533400" y="1185863"/>
            <a:ext cx="7162800" cy="5202237"/>
          </a:xfrm>
          <a:prstGeom prst="rect">
            <a:avLst/>
          </a:prstGeom>
          <a:noFill/>
          <a:ln w="9525">
            <a:noFill/>
            <a:miter lim="800000"/>
            <a:headEnd/>
            <a:tailEnd/>
          </a:ln>
        </p:spPr>
        <p:txBody>
          <a:bodyPr>
            <a:spAutoFit/>
          </a:bodyPr>
          <a:lstStyle/>
          <a:p>
            <a:pPr algn="just">
              <a:buFontTx/>
              <a:buChar char="•"/>
            </a:pPr>
            <a:r>
              <a:rPr lang="en-US"/>
              <a:t> </a:t>
            </a:r>
            <a:r>
              <a:rPr lang="en-US" b="1"/>
              <a:t>Rules of Arithmetic Operator Precedence </a:t>
            </a:r>
            <a:r>
              <a:rPr lang="en-US"/>
              <a:t>:</a:t>
            </a:r>
          </a:p>
          <a:p>
            <a:pPr lvl="1" algn="just"/>
            <a:endParaRPr lang="en-US" sz="1400"/>
          </a:p>
          <a:p>
            <a:pPr lvl="1" algn="just"/>
            <a:r>
              <a:rPr lang="en-US"/>
              <a:t>Examples:</a:t>
            </a: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			var3 = var2 + var1 * var4</a:t>
            </a: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			var3 = (var2 + var1) * var4 </a:t>
            </a: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			var3 = var2 / var1 * var4</a:t>
            </a:r>
          </a:p>
          <a:p>
            <a:pPr lvl="1" algn="just"/>
            <a:r>
              <a:rPr lang="en-US" sz="1800">
                <a:latin typeface="Courier New" pitchFamily="49" charset="0"/>
                <a:cs typeface="Courier New" pitchFamily="49" charset="0"/>
              </a:rPr>
              <a:t> </a:t>
            </a:r>
          </a:p>
        </p:txBody>
      </p:sp>
      <p:sp>
        <p:nvSpPr>
          <p:cNvPr id="39938" name="Text Box 2"/>
          <p:cNvSpPr txBox="1">
            <a:spLocks noChangeArrowheads="1"/>
          </p:cNvSpPr>
          <p:nvPr/>
        </p:nvSpPr>
        <p:spPr bwMode="auto">
          <a:xfrm>
            <a:off x="2106613" y="304800"/>
            <a:ext cx="4903787" cy="523875"/>
          </a:xfrm>
          <a:prstGeom prst="rect">
            <a:avLst/>
          </a:prstGeom>
          <a:noFill/>
          <a:ln w="9525">
            <a:noFill/>
            <a:miter lim="800000"/>
            <a:headEnd/>
            <a:tailEnd/>
          </a:ln>
        </p:spPr>
        <p:txBody>
          <a:bodyPr wrap="none">
            <a:spAutoFit/>
          </a:bodyPr>
          <a:lstStyle/>
          <a:p>
            <a:pPr algn="ctr"/>
            <a:r>
              <a:rPr lang="en-US" sz="2800" b="1"/>
              <a:t>ASSIGNMENT:  VARIABLES</a:t>
            </a:r>
          </a:p>
        </p:txBody>
      </p:sp>
      <p:sp>
        <p:nvSpPr>
          <p:cNvPr id="6" name="Left Brace 5"/>
          <p:cNvSpPr/>
          <p:nvPr/>
        </p:nvSpPr>
        <p:spPr>
          <a:xfrm rot="16200000">
            <a:off x="5823744" y="2210594"/>
            <a:ext cx="381000" cy="1490662"/>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8" name="Left Brace 7"/>
          <p:cNvSpPr/>
          <p:nvPr/>
        </p:nvSpPr>
        <p:spPr>
          <a:xfrm rot="16200000">
            <a:off x="5335588" y="2016125"/>
            <a:ext cx="381000" cy="248920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9" name="Left Brace 8"/>
          <p:cNvSpPr/>
          <p:nvPr/>
        </p:nvSpPr>
        <p:spPr>
          <a:xfrm rot="16200000">
            <a:off x="5036344" y="3791744"/>
            <a:ext cx="381000" cy="1671638"/>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0" name="Left Brace 9"/>
          <p:cNvSpPr/>
          <p:nvPr/>
        </p:nvSpPr>
        <p:spPr>
          <a:xfrm rot="16200000">
            <a:off x="5557044" y="3626644"/>
            <a:ext cx="381000" cy="2611438"/>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1" name="Left Brace 10"/>
          <p:cNvSpPr/>
          <p:nvPr/>
        </p:nvSpPr>
        <p:spPr>
          <a:xfrm rot="16200000">
            <a:off x="4887913" y="5345112"/>
            <a:ext cx="381000" cy="1577975"/>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2" name="Left Brace 11"/>
          <p:cNvSpPr/>
          <p:nvPr/>
        </p:nvSpPr>
        <p:spPr>
          <a:xfrm rot="16200000">
            <a:off x="5364957" y="5223668"/>
            <a:ext cx="381000" cy="2430463"/>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39945" name="TextBox 1"/>
          <p:cNvSpPr txBox="1">
            <a:spLocks noChangeArrowheads="1"/>
          </p:cNvSpPr>
          <p:nvPr/>
        </p:nvSpPr>
        <p:spPr bwMode="auto">
          <a:xfrm>
            <a:off x="50800" y="5435600"/>
            <a:ext cx="3225800" cy="923925"/>
          </a:xfrm>
          <a:prstGeom prst="rect">
            <a:avLst/>
          </a:prstGeom>
          <a:noFill/>
          <a:ln w="9525">
            <a:noFill/>
            <a:miter lim="800000"/>
            <a:headEnd/>
            <a:tailEnd/>
          </a:ln>
        </p:spPr>
        <p:txBody>
          <a:bodyPr>
            <a:spAutoFit/>
          </a:bodyPr>
          <a:lstStyle/>
          <a:p>
            <a:pPr algn="ctr"/>
            <a:r>
              <a:rPr lang="en-US" sz="1800">
                <a:solidFill>
                  <a:srgbClr val="FF0000"/>
                </a:solidFill>
              </a:rPr>
              <a:t>When operators are of</a:t>
            </a:r>
          </a:p>
          <a:p>
            <a:pPr algn="ctr"/>
            <a:r>
              <a:rPr lang="en-US" sz="1800">
                <a:solidFill>
                  <a:srgbClr val="FF0000"/>
                </a:solidFill>
              </a:rPr>
              <a:t>equal precedence,</a:t>
            </a:r>
          </a:p>
          <a:p>
            <a:pPr algn="ctr"/>
            <a:r>
              <a:rPr lang="en-US" sz="1800">
                <a:solidFill>
                  <a:srgbClr val="FF0000"/>
                </a:solidFill>
              </a:rPr>
              <a:t>associate </a:t>
            </a:r>
            <a:r>
              <a:rPr lang="en-US" sz="1800" b="1">
                <a:solidFill>
                  <a:srgbClr val="FF0000"/>
                </a:solidFill>
              </a:rPr>
              <a:t>LEFT TO RIGHT:</a:t>
            </a:r>
          </a:p>
        </p:txBody>
      </p:sp>
      <p:sp>
        <p:nvSpPr>
          <p:cNvPr id="39946" name="TextBox 2"/>
          <p:cNvSpPr txBox="1">
            <a:spLocks noChangeArrowheads="1"/>
          </p:cNvSpPr>
          <p:nvPr/>
        </p:nvSpPr>
        <p:spPr bwMode="auto">
          <a:xfrm>
            <a:off x="6858000" y="2667000"/>
            <a:ext cx="987425" cy="338138"/>
          </a:xfrm>
          <a:prstGeom prst="rect">
            <a:avLst/>
          </a:prstGeom>
          <a:noFill/>
          <a:ln w="9525">
            <a:noFill/>
            <a:miter lim="800000"/>
            <a:headEnd/>
            <a:tailEnd/>
          </a:ln>
        </p:spPr>
        <p:txBody>
          <a:bodyPr wrap="none">
            <a:spAutoFit/>
          </a:bodyPr>
          <a:lstStyle/>
          <a:p>
            <a:r>
              <a:rPr lang="en-US" sz="1600">
                <a:solidFill>
                  <a:srgbClr val="FF0000"/>
                </a:solidFill>
              </a:rPr>
              <a:t>First . . . </a:t>
            </a:r>
          </a:p>
        </p:txBody>
      </p:sp>
      <p:sp>
        <p:nvSpPr>
          <p:cNvPr id="39947" name="TextBox 12"/>
          <p:cNvSpPr txBox="1">
            <a:spLocks noChangeArrowheads="1"/>
          </p:cNvSpPr>
          <p:nvPr/>
        </p:nvSpPr>
        <p:spPr bwMode="auto">
          <a:xfrm>
            <a:off x="6858000" y="2971800"/>
            <a:ext cx="936625" cy="338138"/>
          </a:xfrm>
          <a:prstGeom prst="rect">
            <a:avLst/>
          </a:prstGeom>
          <a:noFill/>
          <a:ln w="9525">
            <a:noFill/>
            <a:miter lim="800000"/>
            <a:headEnd/>
            <a:tailEnd/>
          </a:ln>
        </p:spPr>
        <p:txBody>
          <a:bodyPr wrap="none">
            <a:spAutoFit/>
          </a:bodyPr>
          <a:lstStyle/>
          <a:p>
            <a:r>
              <a:rPr lang="en-US" sz="1600">
                <a:solidFill>
                  <a:srgbClr val="FF0000"/>
                </a:solidFill>
              </a:rPr>
              <a:t>Second </a:t>
            </a:r>
          </a:p>
        </p:txBody>
      </p:sp>
      <p:sp>
        <p:nvSpPr>
          <p:cNvPr id="39948" name="TextBox 13"/>
          <p:cNvSpPr txBox="1">
            <a:spLocks noChangeArrowheads="1"/>
          </p:cNvSpPr>
          <p:nvPr/>
        </p:nvSpPr>
        <p:spPr bwMode="auto">
          <a:xfrm>
            <a:off x="7232650" y="4327525"/>
            <a:ext cx="989013" cy="338138"/>
          </a:xfrm>
          <a:prstGeom prst="rect">
            <a:avLst/>
          </a:prstGeom>
          <a:noFill/>
          <a:ln w="9525">
            <a:noFill/>
            <a:miter lim="800000"/>
            <a:headEnd/>
            <a:tailEnd/>
          </a:ln>
        </p:spPr>
        <p:txBody>
          <a:bodyPr wrap="none">
            <a:spAutoFit/>
          </a:bodyPr>
          <a:lstStyle/>
          <a:p>
            <a:r>
              <a:rPr lang="en-US" sz="1600">
                <a:solidFill>
                  <a:srgbClr val="FF0000"/>
                </a:solidFill>
              </a:rPr>
              <a:t>First . . . </a:t>
            </a:r>
          </a:p>
        </p:txBody>
      </p:sp>
      <p:sp>
        <p:nvSpPr>
          <p:cNvPr id="39949" name="TextBox 14"/>
          <p:cNvSpPr txBox="1">
            <a:spLocks noChangeArrowheads="1"/>
          </p:cNvSpPr>
          <p:nvPr/>
        </p:nvSpPr>
        <p:spPr bwMode="auto">
          <a:xfrm>
            <a:off x="7232650" y="4632325"/>
            <a:ext cx="936625" cy="338138"/>
          </a:xfrm>
          <a:prstGeom prst="rect">
            <a:avLst/>
          </a:prstGeom>
          <a:noFill/>
          <a:ln w="9525">
            <a:noFill/>
            <a:miter lim="800000"/>
            <a:headEnd/>
            <a:tailEnd/>
          </a:ln>
        </p:spPr>
        <p:txBody>
          <a:bodyPr wrap="none">
            <a:spAutoFit/>
          </a:bodyPr>
          <a:lstStyle/>
          <a:p>
            <a:r>
              <a:rPr lang="en-US" sz="1600">
                <a:solidFill>
                  <a:srgbClr val="FF0000"/>
                </a:solidFill>
              </a:rPr>
              <a:t>Second </a:t>
            </a:r>
          </a:p>
        </p:txBody>
      </p:sp>
      <p:sp>
        <p:nvSpPr>
          <p:cNvPr id="39950" name="TextBox 15"/>
          <p:cNvSpPr txBox="1">
            <a:spLocks noChangeArrowheads="1"/>
          </p:cNvSpPr>
          <p:nvPr/>
        </p:nvSpPr>
        <p:spPr bwMode="auto">
          <a:xfrm>
            <a:off x="7027863" y="5848350"/>
            <a:ext cx="989012" cy="338138"/>
          </a:xfrm>
          <a:prstGeom prst="rect">
            <a:avLst/>
          </a:prstGeom>
          <a:noFill/>
          <a:ln w="9525">
            <a:noFill/>
            <a:miter lim="800000"/>
            <a:headEnd/>
            <a:tailEnd/>
          </a:ln>
        </p:spPr>
        <p:txBody>
          <a:bodyPr wrap="none">
            <a:spAutoFit/>
          </a:bodyPr>
          <a:lstStyle/>
          <a:p>
            <a:r>
              <a:rPr lang="en-US" sz="1600">
                <a:solidFill>
                  <a:srgbClr val="FF0000"/>
                </a:solidFill>
              </a:rPr>
              <a:t>First . . . </a:t>
            </a:r>
          </a:p>
        </p:txBody>
      </p:sp>
      <p:sp>
        <p:nvSpPr>
          <p:cNvPr id="39951" name="TextBox 16"/>
          <p:cNvSpPr txBox="1">
            <a:spLocks noChangeArrowheads="1"/>
          </p:cNvSpPr>
          <p:nvPr/>
        </p:nvSpPr>
        <p:spPr bwMode="auto">
          <a:xfrm>
            <a:off x="7027863" y="6153150"/>
            <a:ext cx="936625" cy="338138"/>
          </a:xfrm>
          <a:prstGeom prst="rect">
            <a:avLst/>
          </a:prstGeom>
          <a:noFill/>
          <a:ln w="9525">
            <a:noFill/>
            <a:miter lim="800000"/>
            <a:headEnd/>
            <a:tailEnd/>
          </a:ln>
        </p:spPr>
        <p:txBody>
          <a:bodyPr wrap="none">
            <a:spAutoFit/>
          </a:bodyPr>
          <a:lstStyle/>
          <a:p>
            <a:r>
              <a:rPr lang="en-US" sz="1600">
                <a:solidFill>
                  <a:srgbClr val="FF0000"/>
                </a:solidFill>
              </a:rPr>
              <a:t>Second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ext Box 5"/>
          <p:cNvSpPr txBox="1">
            <a:spLocks noChangeArrowheads="1"/>
          </p:cNvSpPr>
          <p:nvPr/>
        </p:nvSpPr>
        <p:spPr bwMode="auto">
          <a:xfrm>
            <a:off x="533400" y="1185863"/>
            <a:ext cx="8229600" cy="5078412"/>
          </a:xfrm>
          <a:prstGeom prst="rect">
            <a:avLst/>
          </a:prstGeom>
          <a:noFill/>
          <a:ln w="9525">
            <a:noFill/>
            <a:miter lim="800000"/>
            <a:headEnd/>
            <a:tailEnd/>
          </a:ln>
        </p:spPr>
        <p:txBody>
          <a:bodyPr>
            <a:spAutoFit/>
          </a:bodyPr>
          <a:lstStyle/>
          <a:p>
            <a:pPr algn="just">
              <a:buFontTx/>
              <a:buChar char="•"/>
            </a:pPr>
            <a:r>
              <a:rPr lang="en-US"/>
              <a:t> </a:t>
            </a:r>
            <a:r>
              <a:rPr lang="en-US" b="1"/>
              <a:t>Rules of Arithmetic Operator Precedence </a:t>
            </a:r>
            <a:r>
              <a:rPr lang="en-US"/>
              <a:t>:</a:t>
            </a:r>
          </a:p>
          <a:p>
            <a:pPr algn="just"/>
            <a:endParaRPr lang="en-US"/>
          </a:p>
          <a:p>
            <a:pPr algn="just"/>
            <a:r>
              <a:rPr lang="en-US"/>
              <a:t>Examples:</a:t>
            </a:r>
            <a:r>
              <a:rPr lang="en-US" sz="1800">
                <a:latin typeface="Courier New" pitchFamily="49" charset="0"/>
                <a:cs typeface="Courier New" pitchFamily="49" charset="0"/>
              </a:rPr>
              <a:t>	var3 = var2 / var1 / var4 / var5 / var6</a:t>
            </a: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					???</a:t>
            </a: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		var3 = var2 * var1 - var4 / var5 + var6</a:t>
            </a: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					???</a:t>
            </a: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		var3 = var2 / var1 * var4 / var5 ^ var6</a:t>
            </a: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					??? </a:t>
            </a:r>
          </a:p>
        </p:txBody>
      </p:sp>
      <p:sp>
        <p:nvSpPr>
          <p:cNvPr id="40962" name="Text Box 2"/>
          <p:cNvSpPr txBox="1">
            <a:spLocks noChangeArrowheads="1"/>
          </p:cNvSpPr>
          <p:nvPr/>
        </p:nvSpPr>
        <p:spPr bwMode="auto">
          <a:xfrm>
            <a:off x="2106613" y="304800"/>
            <a:ext cx="4903787" cy="523875"/>
          </a:xfrm>
          <a:prstGeom prst="rect">
            <a:avLst/>
          </a:prstGeom>
          <a:noFill/>
          <a:ln w="9525">
            <a:noFill/>
            <a:miter lim="800000"/>
            <a:headEnd/>
            <a:tailEnd/>
          </a:ln>
        </p:spPr>
        <p:txBody>
          <a:bodyPr wrap="none">
            <a:spAutoFit/>
          </a:bodyPr>
          <a:lstStyle/>
          <a:p>
            <a:pPr algn="ctr"/>
            <a:r>
              <a:rPr lang="en-US" sz="2800" b="1"/>
              <a:t>ASSIGNMENT:  VARIABLES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 Box 5"/>
          <p:cNvSpPr txBox="1">
            <a:spLocks noChangeArrowheads="1"/>
          </p:cNvSpPr>
          <p:nvPr/>
        </p:nvSpPr>
        <p:spPr bwMode="auto">
          <a:xfrm>
            <a:off x="533400" y="1185863"/>
            <a:ext cx="8229600" cy="4524375"/>
          </a:xfrm>
          <a:prstGeom prst="rect">
            <a:avLst/>
          </a:prstGeom>
          <a:noFill/>
          <a:ln w="9525">
            <a:noFill/>
            <a:miter lim="800000"/>
            <a:headEnd/>
            <a:tailEnd/>
          </a:ln>
        </p:spPr>
        <p:txBody>
          <a:bodyPr>
            <a:spAutoFit/>
          </a:bodyPr>
          <a:lstStyle/>
          <a:p>
            <a:pPr algn="just">
              <a:buFontTx/>
              <a:buChar char="•"/>
            </a:pPr>
            <a:r>
              <a:rPr lang="en-US"/>
              <a:t> </a:t>
            </a:r>
            <a:r>
              <a:rPr lang="en-US" b="1"/>
              <a:t>Rules of Arithmetic Operator Precedence </a:t>
            </a:r>
            <a:r>
              <a:rPr lang="en-US"/>
              <a:t>:</a:t>
            </a:r>
          </a:p>
          <a:p>
            <a:pPr algn="just"/>
            <a:endParaRPr lang="en-US"/>
          </a:p>
          <a:p>
            <a:pPr algn="just"/>
            <a:r>
              <a:rPr lang="en-US"/>
              <a:t>Examples:</a:t>
            </a:r>
            <a:r>
              <a:rPr lang="en-US" sz="1800">
                <a:latin typeface="Courier New" pitchFamily="49" charset="0"/>
                <a:cs typeface="Courier New" pitchFamily="49" charset="0"/>
              </a:rPr>
              <a:t>	var3 = var2 / var1 / var4 / var5 / var6</a:t>
            </a: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					</a:t>
            </a: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		var3 = var2 * var1 - var4 / var5 + var6</a:t>
            </a: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					</a:t>
            </a: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endParaRPr lang="en-US" sz="1800">
              <a:latin typeface="Courier New" pitchFamily="49" charset="0"/>
              <a:cs typeface="Courier New" pitchFamily="49" charset="0"/>
            </a:endParaRPr>
          </a:p>
          <a:p>
            <a:pPr lvl="1" algn="just"/>
            <a:r>
              <a:rPr lang="en-US" sz="1800">
                <a:latin typeface="Courier New" pitchFamily="49" charset="0"/>
                <a:cs typeface="Courier New" pitchFamily="49" charset="0"/>
              </a:rPr>
              <a:t>		var3 = var2 / var1 * var4 / var5 ^ var6</a:t>
            </a:r>
          </a:p>
        </p:txBody>
      </p:sp>
      <p:sp>
        <p:nvSpPr>
          <p:cNvPr id="41986" name="Text Box 2"/>
          <p:cNvSpPr txBox="1">
            <a:spLocks noChangeArrowheads="1"/>
          </p:cNvSpPr>
          <p:nvPr/>
        </p:nvSpPr>
        <p:spPr bwMode="auto">
          <a:xfrm>
            <a:off x="2106613" y="304800"/>
            <a:ext cx="4903787" cy="523875"/>
          </a:xfrm>
          <a:prstGeom prst="rect">
            <a:avLst/>
          </a:prstGeom>
          <a:noFill/>
          <a:ln w="9525">
            <a:noFill/>
            <a:miter lim="800000"/>
            <a:headEnd/>
            <a:tailEnd/>
          </a:ln>
        </p:spPr>
        <p:txBody>
          <a:bodyPr wrap="none">
            <a:spAutoFit/>
          </a:bodyPr>
          <a:lstStyle/>
          <a:p>
            <a:pPr algn="ctr"/>
            <a:r>
              <a:rPr lang="en-US" sz="2800" b="1"/>
              <a:t>ASSIGNMENT:  VARIABLES</a:t>
            </a:r>
          </a:p>
        </p:txBody>
      </p:sp>
      <p:sp>
        <p:nvSpPr>
          <p:cNvPr id="5" name="Left Brace 4"/>
          <p:cNvSpPr/>
          <p:nvPr/>
        </p:nvSpPr>
        <p:spPr>
          <a:xfrm rot="16200000">
            <a:off x="3959226" y="1719262"/>
            <a:ext cx="381000" cy="1520825"/>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6" name="Left Brace 5"/>
          <p:cNvSpPr/>
          <p:nvPr/>
        </p:nvSpPr>
        <p:spPr>
          <a:xfrm rot="16200000">
            <a:off x="4425157" y="1512094"/>
            <a:ext cx="381000" cy="2459037"/>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7" name="Left Brace 6"/>
          <p:cNvSpPr/>
          <p:nvPr/>
        </p:nvSpPr>
        <p:spPr>
          <a:xfrm rot="16200000">
            <a:off x="4910138" y="1298575"/>
            <a:ext cx="381000" cy="342900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8" name="Left Brace 7"/>
          <p:cNvSpPr/>
          <p:nvPr/>
        </p:nvSpPr>
        <p:spPr>
          <a:xfrm rot="16200000">
            <a:off x="5367338" y="1069975"/>
            <a:ext cx="381000" cy="434340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9" name="Left Brace 8"/>
          <p:cNvSpPr/>
          <p:nvPr/>
        </p:nvSpPr>
        <p:spPr>
          <a:xfrm rot="16200000">
            <a:off x="3984626" y="3392487"/>
            <a:ext cx="381000" cy="1520825"/>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0" name="Left Brace 9"/>
          <p:cNvSpPr/>
          <p:nvPr/>
        </p:nvSpPr>
        <p:spPr>
          <a:xfrm rot="16200000">
            <a:off x="5878513" y="3621087"/>
            <a:ext cx="381000" cy="1520825"/>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1" name="Left Brace 10"/>
          <p:cNvSpPr/>
          <p:nvPr/>
        </p:nvSpPr>
        <p:spPr>
          <a:xfrm rot="16200000">
            <a:off x="4938713" y="2971800"/>
            <a:ext cx="381000" cy="342900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2" name="Left Brace 11"/>
          <p:cNvSpPr/>
          <p:nvPr/>
        </p:nvSpPr>
        <p:spPr>
          <a:xfrm rot="16200000">
            <a:off x="5395913" y="2819400"/>
            <a:ext cx="381000" cy="434340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3" name="Left Brace 12"/>
          <p:cNvSpPr/>
          <p:nvPr/>
        </p:nvSpPr>
        <p:spPr>
          <a:xfrm rot="16200000">
            <a:off x="6835776" y="4992687"/>
            <a:ext cx="381000" cy="1520825"/>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4" name="Left Brace 13"/>
          <p:cNvSpPr/>
          <p:nvPr/>
        </p:nvSpPr>
        <p:spPr>
          <a:xfrm rot="16200000">
            <a:off x="3969544" y="5222081"/>
            <a:ext cx="381000" cy="1519238"/>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5" name="Left Brace 14"/>
          <p:cNvSpPr/>
          <p:nvPr/>
        </p:nvSpPr>
        <p:spPr>
          <a:xfrm rot="16200000">
            <a:off x="4439444" y="5056981"/>
            <a:ext cx="381000" cy="2459038"/>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6" name="Left Brace 15"/>
          <p:cNvSpPr/>
          <p:nvPr/>
        </p:nvSpPr>
        <p:spPr>
          <a:xfrm rot="16200000">
            <a:off x="5410200" y="4419600"/>
            <a:ext cx="381000" cy="434340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2"/>
          <p:cNvSpPr txBox="1">
            <a:spLocks noChangeArrowheads="1"/>
          </p:cNvSpPr>
          <p:nvPr/>
        </p:nvSpPr>
        <p:spPr bwMode="auto">
          <a:xfrm>
            <a:off x="2122488" y="304800"/>
            <a:ext cx="4872037" cy="523875"/>
          </a:xfrm>
          <a:prstGeom prst="rect">
            <a:avLst/>
          </a:prstGeom>
          <a:noFill/>
          <a:ln w="9525">
            <a:noFill/>
            <a:miter lim="800000"/>
            <a:headEnd/>
            <a:tailEnd/>
          </a:ln>
        </p:spPr>
        <p:txBody>
          <a:bodyPr wrap="none">
            <a:spAutoFit/>
          </a:bodyPr>
          <a:lstStyle/>
          <a:p>
            <a:pPr algn="ctr"/>
            <a:r>
              <a:rPr lang="en-US" sz="2800" b="1"/>
              <a:t>APPEARANCE OF OUTPUT</a:t>
            </a:r>
          </a:p>
        </p:txBody>
      </p:sp>
      <p:sp>
        <p:nvSpPr>
          <p:cNvPr id="43010" name="Text Box 3"/>
          <p:cNvSpPr txBox="1">
            <a:spLocks noChangeArrowheads="1"/>
          </p:cNvSpPr>
          <p:nvPr/>
        </p:nvSpPr>
        <p:spPr bwMode="auto">
          <a:xfrm>
            <a:off x="914400" y="1219200"/>
            <a:ext cx="7315200" cy="5232400"/>
          </a:xfrm>
          <a:prstGeom prst="rect">
            <a:avLst/>
          </a:prstGeom>
          <a:noFill/>
          <a:ln w="9525">
            <a:noFill/>
            <a:miter lim="800000"/>
            <a:headEnd/>
            <a:tailEnd/>
          </a:ln>
        </p:spPr>
        <p:txBody>
          <a:bodyPr>
            <a:spAutoFit/>
          </a:bodyPr>
          <a:lstStyle/>
          <a:p>
            <a:pPr algn="just">
              <a:buFontTx/>
              <a:buChar char="•"/>
            </a:pPr>
            <a:r>
              <a:rPr lang="en-US"/>
              <a:t> We can change the way numbers are printed to the screen by using Matlab’s “format” command, followed by the appropriate directive, “short” or “long” (the format directive is </a:t>
            </a:r>
            <a:r>
              <a:rPr lang="en-US" i="1"/>
              <a:t>persistent</a:t>
            </a:r>
            <a:r>
              <a:rPr lang="en-US"/>
              <a:t>!)</a:t>
            </a:r>
          </a:p>
          <a:p>
            <a:pPr algn="just">
              <a:buFontTx/>
              <a:buChar char="•"/>
            </a:pPr>
            <a:endParaRPr lang="en-US" b="1"/>
          </a:p>
          <a:p>
            <a:pPr algn="just"/>
            <a:r>
              <a:rPr lang="fi-FI" sz="1800">
                <a:latin typeface="Courier New" pitchFamily="49" charset="0"/>
                <a:cs typeface="Courier New" pitchFamily="49" charset="0"/>
              </a:rPr>
              <a:t> &gt;&gt; </a:t>
            </a:r>
            <a:r>
              <a:rPr lang="en-US" sz="1800">
                <a:latin typeface="Courier New" pitchFamily="49" charset="0"/>
                <a:cs typeface="Courier New" pitchFamily="49" charset="0"/>
              </a:rPr>
              <a:t>pi </a:t>
            </a:r>
          </a:p>
          <a:p>
            <a:pPr algn="just"/>
            <a:r>
              <a:rPr lang="fi-FI" sz="1800">
                <a:latin typeface="Courier New" pitchFamily="49" charset="0"/>
                <a:cs typeface="Courier New" pitchFamily="49" charset="0"/>
              </a:rPr>
              <a:t> &gt;&gt; ans = 3.1416</a:t>
            </a:r>
          </a:p>
          <a:p>
            <a:pPr algn="just"/>
            <a:endParaRPr lang="en-US" sz="800">
              <a:latin typeface="Courier New" pitchFamily="49" charset="0"/>
              <a:cs typeface="Courier New" pitchFamily="49" charset="0"/>
            </a:endParaRPr>
          </a:p>
          <a:p>
            <a:pPr algn="just"/>
            <a:r>
              <a:rPr lang="fi-FI" sz="1800">
                <a:latin typeface="Courier New" pitchFamily="49" charset="0"/>
                <a:cs typeface="Courier New" pitchFamily="49" charset="0"/>
              </a:rPr>
              <a:t> &gt;&gt; </a:t>
            </a:r>
            <a:r>
              <a:rPr lang="en-US" sz="1800" b="1">
                <a:latin typeface="Courier New" pitchFamily="49" charset="0"/>
                <a:cs typeface="Courier New" pitchFamily="49" charset="0"/>
              </a:rPr>
              <a:t>format short</a:t>
            </a:r>
          </a:p>
          <a:p>
            <a:pPr algn="just"/>
            <a:r>
              <a:rPr lang="fi-FI" sz="1800">
                <a:latin typeface="Courier New" pitchFamily="49" charset="0"/>
                <a:cs typeface="Courier New" pitchFamily="49" charset="0"/>
              </a:rPr>
              <a:t> &gt;&gt; </a:t>
            </a:r>
            <a:r>
              <a:rPr lang="en-US" sz="1800">
                <a:latin typeface="Courier New" pitchFamily="49" charset="0"/>
                <a:cs typeface="Courier New" pitchFamily="49" charset="0"/>
              </a:rPr>
              <a:t>pi</a:t>
            </a:r>
          </a:p>
          <a:p>
            <a:pPr algn="just"/>
            <a:r>
              <a:rPr lang="fi-FI" sz="1800">
                <a:latin typeface="Courier New" pitchFamily="49" charset="0"/>
                <a:cs typeface="Courier New" pitchFamily="49" charset="0"/>
              </a:rPr>
              <a:t> &gt;&gt; ans = 3.1416</a:t>
            </a:r>
          </a:p>
          <a:p>
            <a:pPr algn="just"/>
            <a:endParaRPr lang="en-US" sz="800">
              <a:latin typeface="Courier New" pitchFamily="49" charset="0"/>
              <a:cs typeface="Courier New" pitchFamily="49" charset="0"/>
            </a:endParaRPr>
          </a:p>
          <a:p>
            <a:pPr algn="just"/>
            <a:r>
              <a:rPr lang="fi-FI" sz="1800">
                <a:latin typeface="Courier New" pitchFamily="49" charset="0"/>
                <a:cs typeface="Courier New" pitchFamily="49" charset="0"/>
              </a:rPr>
              <a:t> &gt;&gt; </a:t>
            </a:r>
            <a:r>
              <a:rPr lang="en-US" sz="1800" b="1">
                <a:latin typeface="Courier New" pitchFamily="49" charset="0"/>
                <a:cs typeface="Courier New" pitchFamily="49" charset="0"/>
              </a:rPr>
              <a:t>format long</a:t>
            </a:r>
          </a:p>
          <a:p>
            <a:pPr algn="just"/>
            <a:r>
              <a:rPr lang="fi-FI" sz="1800">
                <a:latin typeface="Courier New" pitchFamily="49" charset="0"/>
                <a:cs typeface="Courier New" pitchFamily="49" charset="0"/>
              </a:rPr>
              <a:t> &gt;&gt; </a:t>
            </a:r>
            <a:r>
              <a:rPr lang="en-US" sz="1800">
                <a:latin typeface="Courier New" pitchFamily="49" charset="0"/>
                <a:cs typeface="Courier New" pitchFamily="49" charset="0"/>
              </a:rPr>
              <a:t>pi</a:t>
            </a:r>
          </a:p>
          <a:p>
            <a:pPr algn="just"/>
            <a:r>
              <a:rPr lang="fi-FI" sz="1800">
                <a:latin typeface="Courier New" pitchFamily="49" charset="0"/>
                <a:cs typeface="Courier New" pitchFamily="49" charset="0"/>
              </a:rPr>
              <a:t> &gt;&gt; ans = 3.141592653589793</a:t>
            </a:r>
          </a:p>
          <a:p>
            <a:pPr algn="just"/>
            <a:endParaRPr lang="en-US" sz="800"/>
          </a:p>
          <a:p>
            <a:pPr algn="just"/>
            <a:r>
              <a:rPr lang="fi-FI" sz="1800">
                <a:latin typeface="Courier New" pitchFamily="49" charset="0"/>
                <a:cs typeface="Courier New" pitchFamily="49" charset="0"/>
              </a:rPr>
              <a:t> &gt;&gt; </a:t>
            </a:r>
            <a:r>
              <a:rPr lang="en-US" sz="1800">
                <a:latin typeface="Courier New" pitchFamily="49" charset="0"/>
                <a:cs typeface="Courier New" pitchFamily="49" charset="0"/>
              </a:rPr>
              <a:t>sqrt(2)</a:t>
            </a:r>
          </a:p>
          <a:p>
            <a:pPr algn="just"/>
            <a:r>
              <a:rPr lang="fi-FI" sz="1800">
                <a:latin typeface="Courier New" pitchFamily="49" charset="0"/>
                <a:cs typeface="Courier New" pitchFamily="49" charset="0"/>
              </a:rPr>
              <a:t> &gt;&gt; ans = 1.414213562373095</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657225" y="1308100"/>
            <a:ext cx="7815263" cy="4559300"/>
          </a:xfrm>
          <a:prstGeom prst="rect">
            <a:avLst/>
          </a:prstGeom>
          <a:noFill/>
          <a:ln>
            <a:noFill/>
          </a:ln>
          <a:extLst>
            <a:ext uri="{909E8E84-426E-40DD-AFC4-6F175D3DCCD1}"/>
            <a:ext uri="{91240B29-F687-4F45-9708-019B960494DF}"/>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defRPr/>
            </a:pPr>
            <a:r>
              <a:rPr lang="en-US" sz="2800" b="1" dirty="0" smtClean="0"/>
              <a:t>Table of Contents</a:t>
            </a:r>
          </a:p>
          <a:p>
            <a:pPr eaLnBrk="1" hangingPunct="1">
              <a:defRPr/>
            </a:pPr>
            <a:endParaRPr lang="en-US" sz="1600" b="1" dirty="0"/>
          </a:p>
          <a:p>
            <a:pPr eaLnBrk="1" hangingPunct="1">
              <a:lnSpc>
                <a:spcPct val="114000"/>
              </a:lnSpc>
              <a:defRPr/>
            </a:pPr>
            <a:r>
              <a:rPr lang="en-US" sz="1800" b="1" dirty="0" smtClean="0"/>
              <a:t>CHAPTER 1:  </a:t>
            </a:r>
            <a:r>
              <a:rPr lang="en-US" sz="1800" dirty="0" smtClean="0">
                <a:hlinkClick r:id="rId3" action="ppaction://hlinksldjump"/>
              </a:rPr>
              <a:t>Prologue</a:t>
            </a:r>
            <a:endParaRPr lang="en-US" sz="1800" dirty="0" smtClean="0"/>
          </a:p>
          <a:p>
            <a:pPr eaLnBrk="1" hangingPunct="1">
              <a:lnSpc>
                <a:spcPct val="114000"/>
              </a:lnSpc>
              <a:defRPr/>
            </a:pPr>
            <a:r>
              <a:rPr lang="en-US" sz="1800" b="1" dirty="0"/>
              <a:t>CHAPTER 2</a:t>
            </a:r>
            <a:r>
              <a:rPr lang="en-US" sz="1800" b="1" dirty="0" smtClean="0"/>
              <a:t>:  </a:t>
            </a:r>
            <a:r>
              <a:rPr lang="en-US" sz="1800" dirty="0" smtClean="0">
                <a:hlinkClick r:id="rId4" action="ppaction://hlinksldjump"/>
              </a:rPr>
              <a:t>The MATLAB environment</a:t>
            </a:r>
            <a:endParaRPr lang="en-US" sz="1800" dirty="0" smtClean="0"/>
          </a:p>
          <a:p>
            <a:pPr eaLnBrk="1" hangingPunct="1">
              <a:lnSpc>
                <a:spcPct val="114000"/>
              </a:lnSpc>
              <a:defRPr/>
            </a:pPr>
            <a:r>
              <a:rPr lang="en-US" sz="1800" b="1" dirty="0"/>
              <a:t>CHAPTER 3</a:t>
            </a:r>
            <a:r>
              <a:rPr lang="en-US" sz="1800" b="1" dirty="0" smtClean="0"/>
              <a:t>:  </a:t>
            </a:r>
            <a:r>
              <a:rPr lang="en-US" sz="1800" dirty="0" smtClean="0">
                <a:hlinkClick r:id="rId5" action="ppaction://hlinksldjump"/>
              </a:rPr>
              <a:t>Assignment, Variables, and Intrinsic Functions</a:t>
            </a:r>
            <a:endParaRPr lang="en-US" sz="1800" dirty="0" smtClean="0"/>
          </a:p>
          <a:p>
            <a:pPr eaLnBrk="1" hangingPunct="1">
              <a:lnSpc>
                <a:spcPct val="114000"/>
              </a:lnSpc>
              <a:defRPr/>
            </a:pPr>
            <a:r>
              <a:rPr lang="en-US" sz="1800" b="1" dirty="0"/>
              <a:t>CHAPTER </a:t>
            </a:r>
            <a:r>
              <a:rPr lang="en-US" sz="1800" b="1" dirty="0" smtClean="0"/>
              <a:t>4:  </a:t>
            </a:r>
            <a:r>
              <a:rPr lang="en-US" sz="1800" dirty="0" smtClean="0">
                <a:hlinkClick r:id="rId6" action="ppaction://hlinksldjump"/>
              </a:rPr>
              <a:t>Vectors and Vector Operations</a:t>
            </a:r>
            <a:endParaRPr lang="en-US" sz="1800" dirty="0" smtClean="0"/>
          </a:p>
          <a:p>
            <a:pPr eaLnBrk="1" hangingPunct="1">
              <a:lnSpc>
                <a:spcPct val="114000"/>
              </a:lnSpc>
              <a:defRPr/>
            </a:pPr>
            <a:r>
              <a:rPr lang="en-US" sz="1800" b="1" dirty="0"/>
              <a:t>CHAPTER </a:t>
            </a:r>
            <a:r>
              <a:rPr lang="en-US" sz="1800" b="1" dirty="0" smtClean="0"/>
              <a:t>5:  </a:t>
            </a:r>
            <a:r>
              <a:rPr lang="en-US" sz="1800" dirty="0" smtClean="0">
                <a:hlinkClick r:id="rId7" action="ppaction://hlinksldjump"/>
              </a:rPr>
              <a:t>Matrices (Arrays) and Matrix Operations</a:t>
            </a:r>
            <a:endParaRPr lang="en-US" sz="1800" dirty="0"/>
          </a:p>
          <a:p>
            <a:pPr eaLnBrk="1" hangingPunct="1">
              <a:lnSpc>
                <a:spcPct val="114000"/>
              </a:lnSpc>
              <a:defRPr/>
            </a:pPr>
            <a:r>
              <a:rPr lang="en-US" sz="1800" b="1" dirty="0"/>
              <a:t>CHAPTER </a:t>
            </a:r>
            <a:r>
              <a:rPr lang="en-US" sz="1800" b="1" dirty="0" smtClean="0"/>
              <a:t>6</a:t>
            </a:r>
            <a:r>
              <a:rPr lang="en-US" sz="1800" dirty="0" smtClean="0"/>
              <a:t>:  </a:t>
            </a:r>
            <a:r>
              <a:rPr lang="en-US" sz="1800" dirty="0" smtClean="0">
                <a:hlinkClick r:id="rId8" action="ppaction://hlinksldjump"/>
              </a:rPr>
              <a:t>Iteration I:  FOR Loops</a:t>
            </a:r>
            <a:endParaRPr lang="en-US" sz="1800" dirty="0" smtClean="0"/>
          </a:p>
          <a:p>
            <a:pPr eaLnBrk="1" hangingPunct="1">
              <a:lnSpc>
                <a:spcPct val="114000"/>
              </a:lnSpc>
              <a:defRPr/>
            </a:pPr>
            <a:r>
              <a:rPr lang="en-US" sz="1800" b="1" dirty="0" smtClean="0"/>
              <a:t>CHAPTER 7:  </a:t>
            </a:r>
            <a:r>
              <a:rPr lang="en-US" sz="1800" u="sng" dirty="0" smtClean="0">
                <a:solidFill>
                  <a:schemeClr val="accent5">
                    <a:lumMod val="50000"/>
                  </a:schemeClr>
                </a:solidFill>
              </a:rPr>
              <a:t>Writing a </a:t>
            </a:r>
            <a:r>
              <a:rPr lang="en-US" sz="1800" u="sng" dirty="0" err="1" smtClean="0">
                <a:solidFill>
                  <a:schemeClr val="accent5">
                    <a:lumMod val="50000"/>
                  </a:schemeClr>
                </a:solidFill>
              </a:rPr>
              <a:t>Matlab</a:t>
            </a:r>
            <a:r>
              <a:rPr lang="en-US" sz="1800" u="sng" dirty="0" smtClean="0">
                <a:solidFill>
                  <a:schemeClr val="accent5">
                    <a:lumMod val="50000"/>
                  </a:schemeClr>
                </a:solidFill>
              </a:rPr>
              <a:t> Program</a:t>
            </a:r>
            <a:endParaRPr lang="en-US" sz="1800" dirty="0" smtClean="0"/>
          </a:p>
          <a:p>
            <a:pPr eaLnBrk="1" hangingPunct="1">
              <a:lnSpc>
                <a:spcPct val="114000"/>
              </a:lnSpc>
              <a:defRPr/>
            </a:pPr>
            <a:r>
              <a:rPr lang="en-US" sz="1800" b="1" dirty="0" smtClean="0"/>
              <a:t>CHAPTER 8:  </a:t>
            </a:r>
            <a:r>
              <a:rPr lang="en-US" sz="1800" u="sng" dirty="0" smtClean="0">
                <a:solidFill>
                  <a:schemeClr val="accent5">
                    <a:lumMod val="50000"/>
                  </a:schemeClr>
                </a:solidFill>
              </a:rPr>
              <a:t>Basic Graphs and Plots </a:t>
            </a:r>
          </a:p>
          <a:p>
            <a:pPr eaLnBrk="1" hangingPunct="1">
              <a:lnSpc>
                <a:spcPct val="114000"/>
              </a:lnSpc>
              <a:defRPr/>
            </a:pPr>
            <a:r>
              <a:rPr lang="en-US" sz="1800" b="1" dirty="0" smtClean="0"/>
              <a:t>CHAPTER 9:  </a:t>
            </a:r>
            <a:r>
              <a:rPr lang="en-US" sz="1800" dirty="0" smtClean="0">
                <a:hlinkClick r:id="rId9" action="ppaction://hlinksldjump"/>
              </a:rPr>
              <a:t>Iteration II:  Double Nested FOR Loops (DNFL)</a:t>
            </a:r>
            <a:endParaRPr lang="en-US" sz="1800" dirty="0"/>
          </a:p>
          <a:p>
            <a:pPr eaLnBrk="1" hangingPunct="1">
              <a:lnSpc>
                <a:spcPct val="114000"/>
              </a:lnSpc>
              <a:defRPr/>
            </a:pPr>
            <a:r>
              <a:rPr lang="en-US" sz="1800" b="1" dirty="0"/>
              <a:t>CHAPTER </a:t>
            </a:r>
            <a:r>
              <a:rPr lang="en-US" sz="1800" b="1" dirty="0" smtClean="0"/>
              <a:t>10:  </a:t>
            </a:r>
            <a:r>
              <a:rPr lang="en-US" sz="1800" dirty="0" smtClean="0">
                <a:hlinkClick r:id="rId10" action="ppaction://hlinksldjump"/>
              </a:rPr>
              <a:t>Conditionals:  IF Statements</a:t>
            </a:r>
            <a:endParaRPr lang="en-US" sz="1800" dirty="0"/>
          </a:p>
          <a:p>
            <a:pPr eaLnBrk="1" hangingPunct="1">
              <a:lnSpc>
                <a:spcPct val="114000"/>
              </a:lnSpc>
              <a:defRPr/>
            </a:pPr>
            <a:r>
              <a:rPr lang="en-US" sz="1800" b="1" dirty="0" smtClean="0"/>
              <a:t>CHAPTER 11</a:t>
            </a:r>
            <a:r>
              <a:rPr lang="en-US" sz="1800" dirty="0" smtClean="0"/>
              <a:t>:  </a:t>
            </a:r>
            <a:r>
              <a:rPr lang="en-US" sz="1800" dirty="0" smtClean="0">
                <a:hlinkClick r:id="rId11" action="ppaction://hlinksldjump"/>
              </a:rPr>
              <a:t>Random Numbers</a:t>
            </a:r>
            <a:endParaRPr lang="en-US" sz="1800" dirty="0"/>
          </a:p>
          <a:p>
            <a:pPr eaLnBrk="1" hangingPunct="1">
              <a:lnSpc>
                <a:spcPct val="114000"/>
              </a:lnSpc>
              <a:defRPr/>
            </a:pPr>
            <a:r>
              <a:rPr lang="en-US" sz="1800" b="1" dirty="0"/>
              <a:t>CHAPTER </a:t>
            </a:r>
            <a:r>
              <a:rPr lang="en-US" sz="1800" b="1" dirty="0" smtClean="0"/>
              <a:t>12</a:t>
            </a:r>
            <a:r>
              <a:rPr lang="en-US" sz="1800" dirty="0" smtClean="0"/>
              <a:t>:  </a:t>
            </a:r>
            <a:r>
              <a:rPr lang="en-US" sz="1800" dirty="0" smtClean="0">
                <a:hlinkClick r:id="rId12" action="ppaction://hlinksldjump"/>
              </a:rPr>
              <a:t>Iteration III:  WHILE Loops</a:t>
            </a:r>
            <a:endParaRPr lang="en-US" sz="1800"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2"/>
          <p:cNvSpPr txBox="1">
            <a:spLocks noChangeArrowheads="1"/>
          </p:cNvSpPr>
          <p:nvPr/>
        </p:nvSpPr>
        <p:spPr bwMode="auto">
          <a:xfrm>
            <a:off x="2046288" y="304800"/>
            <a:ext cx="5024437" cy="523875"/>
          </a:xfrm>
          <a:prstGeom prst="rect">
            <a:avLst/>
          </a:prstGeom>
          <a:noFill/>
          <a:ln w="9525">
            <a:noFill/>
            <a:miter lim="800000"/>
            <a:headEnd/>
            <a:tailEnd/>
          </a:ln>
        </p:spPr>
        <p:txBody>
          <a:bodyPr wrap="none">
            <a:spAutoFit/>
          </a:bodyPr>
          <a:lstStyle/>
          <a:p>
            <a:pPr algn="ctr"/>
            <a:r>
              <a:rPr lang="en-US" sz="2800" b="1"/>
              <a:t>SOME BUILT-IN FUNCTIONS</a:t>
            </a:r>
          </a:p>
        </p:txBody>
      </p:sp>
      <p:graphicFrame>
        <p:nvGraphicFramePr>
          <p:cNvPr id="2" name="Table 1"/>
          <p:cNvGraphicFramePr>
            <a:graphicFrameLocks noGrp="1"/>
          </p:cNvGraphicFramePr>
          <p:nvPr/>
        </p:nvGraphicFramePr>
        <p:xfrm>
          <a:off x="486765" y="2514600"/>
          <a:ext cx="8382002" cy="4053840"/>
        </p:xfrm>
        <a:graphic>
          <a:graphicData uri="http://schemas.openxmlformats.org/drawingml/2006/table">
            <a:tbl>
              <a:tblPr firstRow="1" bandRow="1">
                <a:tableStyleId>{5C22544A-7EE6-4342-B048-85BDC9FD1C3A}</a:tableStyleId>
              </a:tblPr>
              <a:tblGrid>
                <a:gridCol w="2685203"/>
                <a:gridCol w="3106000"/>
                <a:gridCol w="2590799"/>
              </a:tblGrid>
              <a:tr h="1310640">
                <a:tc>
                  <a:txBody>
                    <a:bodyPr/>
                    <a:lstStyle/>
                    <a:p>
                      <a:pPr eaLnBrk="1" hangingPunct="1"/>
                      <a:r>
                        <a:rPr lang="en-US" sz="2000" b="1" dirty="0" smtClean="0">
                          <a:solidFill>
                            <a:schemeClr val="tx1"/>
                          </a:solidFill>
                          <a:sym typeface="Symbol"/>
                        </a:rPr>
                        <a:t>:</a:t>
                      </a:r>
                    </a:p>
                    <a:p>
                      <a:pPr eaLnBrk="1" hangingPunct="1"/>
                      <a:endParaRPr lang="en-US" sz="800" b="1" dirty="0" smtClean="0">
                        <a:solidFill>
                          <a:schemeClr val="tx1"/>
                        </a:solidFill>
                        <a:latin typeface="Courier New" pitchFamily="49" charset="0"/>
                        <a:cs typeface="Courier New" pitchFamily="49" charset="0"/>
                      </a:endParaRPr>
                    </a:p>
                    <a:p>
                      <a:pPr eaLnBrk="1" hangingPunct="1"/>
                      <a:r>
                        <a:rPr lang="fi-FI" sz="1800" b="0" dirty="0" smtClean="0">
                          <a:solidFill>
                            <a:schemeClr val="tx1"/>
                          </a:solidFill>
                          <a:latin typeface="Courier New" pitchFamily="49" charset="0"/>
                          <a:cs typeface="Courier New" pitchFamily="49" charset="0"/>
                        </a:rPr>
                        <a:t> &gt;&gt; </a:t>
                      </a:r>
                      <a:r>
                        <a:rPr lang="en-US" sz="1800" b="1" dirty="0" smtClean="0">
                          <a:solidFill>
                            <a:srgbClr val="FF0000"/>
                          </a:solidFill>
                          <a:latin typeface="Courier New" pitchFamily="49" charset="0"/>
                          <a:cs typeface="Courier New" pitchFamily="49" charset="0"/>
                        </a:rPr>
                        <a:t>pi </a:t>
                      </a:r>
                    </a:p>
                    <a:p>
                      <a:pPr eaLnBrk="1" hangingPunct="1"/>
                      <a:r>
                        <a:rPr lang="fi-FI" sz="1800" b="0" dirty="0" smtClean="0">
                          <a:solidFill>
                            <a:schemeClr val="tx1"/>
                          </a:solidFill>
                          <a:latin typeface="Courier New" pitchFamily="49" charset="0"/>
                          <a:cs typeface="Courier New" pitchFamily="49" charset="0"/>
                        </a:rPr>
                        <a:t> &gt;&gt; ans = 3.1416</a:t>
                      </a:r>
                    </a:p>
                  </a:txBody>
                  <a:tcPr>
                    <a:solidFill>
                      <a:schemeClr val="bg1"/>
                    </a:solidFill>
                  </a:tcPr>
                </a:tc>
                <a:tc>
                  <a:txBody>
                    <a:bodyPr/>
                    <a:lstStyle/>
                    <a:p>
                      <a:r>
                        <a:rPr lang="en-US" b="1" dirty="0" smtClean="0">
                          <a:solidFill>
                            <a:schemeClr val="tx1"/>
                          </a:solidFill>
                        </a:rPr>
                        <a:t>sine(</a:t>
                      </a:r>
                      <a:r>
                        <a:rPr lang="en-US" b="1" dirty="0" smtClean="0">
                          <a:solidFill>
                            <a:schemeClr val="tx1"/>
                          </a:solidFill>
                          <a:sym typeface="SymbolPS"/>
                        </a:rPr>
                        <a:t>x</a:t>
                      </a:r>
                      <a:r>
                        <a:rPr lang="en-US" b="1" dirty="0" smtClean="0">
                          <a:solidFill>
                            <a:schemeClr val="tx1"/>
                          </a:solidFill>
                        </a:rPr>
                        <a:t>)</a:t>
                      </a:r>
                      <a:r>
                        <a:rPr lang="en-US" dirty="0" smtClean="0">
                          <a:solidFill>
                            <a:schemeClr val="tx1"/>
                          </a:solidFill>
                        </a:rPr>
                        <a:t>:</a:t>
                      </a:r>
                    </a:p>
                    <a:p>
                      <a:pPr eaLnBrk="1" hangingPunct="1"/>
                      <a:endParaRPr lang="fi-FI" sz="800" dirty="0" smtClean="0">
                        <a:solidFill>
                          <a:schemeClr val="tx1"/>
                        </a:solidFill>
                        <a:latin typeface="Courier New" pitchFamily="49" charset="0"/>
                        <a:cs typeface="Courier New" pitchFamily="49" charset="0"/>
                      </a:endParaRPr>
                    </a:p>
                    <a:p>
                      <a:pPr eaLnBrk="1" hangingPunct="1"/>
                      <a:r>
                        <a:rPr lang="fi-FI" sz="1800" kern="1200" dirty="0" smtClean="0">
                          <a:solidFill>
                            <a:schemeClr val="tx1"/>
                          </a:solidFill>
                          <a:latin typeface="Courier New" pitchFamily="49" charset="0"/>
                          <a:ea typeface="+mn-ea"/>
                          <a:cs typeface="Courier New" pitchFamily="49" charset="0"/>
                        </a:rPr>
                        <a:t> </a:t>
                      </a:r>
                      <a:r>
                        <a:rPr lang="fi-FI" sz="1800" b="0" kern="1200" dirty="0" smtClean="0">
                          <a:solidFill>
                            <a:schemeClr val="tx1"/>
                          </a:solidFill>
                          <a:latin typeface="Courier New" pitchFamily="49" charset="0"/>
                          <a:ea typeface="+mn-ea"/>
                          <a:cs typeface="Courier New" pitchFamily="49" charset="0"/>
                        </a:rPr>
                        <a:t>&gt;&gt; </a:t>
                      </a:r>
                      <a:r>
                        <a:rPr lang="en-US" sz="1800" b="1" kern="1200" dirty="0" smtClean="0">
                          <a:solidFill>
                            <a:srgbClr val="FF0000"/>
                          </a:solidFill>
                          <a:latin typeface="Courier New" pitchFamily="49" charset="0"/>
                          <a:ea typeface="+mn-ea"/>
                          <a:cs typeface="Courier New" pitchFamily="49" charset="0"/>
                        </a:rPr>
                        <a:t>sin(pi)</a:t>
                      </a:r>
                    </a:p>
                    <a:p>
                      <a:pPr eaLnBrk="1" hangingPunct="1"/>
                      <a:r>
                        <a:rPr lang="fi-FI" sz="1800" b="0" kern="1200" dirty="0" smtClean="0">
                          <a:solidFill>
                            <a:schemeClr val="tx1"/>
                          </a:solidFill>
                          <a:latin typeface="Courier New" pitchFamily="49" charset="0"/>
                          <a:ea typeface="+mn-ea"/>
                          <a:cs typeface="Courier New" pitchFamily="49" charset="0"/>
                        </a:rPr>
                        <a:t> &gt;&gt; ans = 1.2246e-016</a:t>
                      </a:r>
                    </a:p>
                    <a:p>
                      <a:endParaRPr lang="fi-FI" sz="1800" b="0" dirty="0" smtClean="0">
                        <a:solidFill>
                          <a:schemeClr val="tx1"/>
                        </a:solidFill>
                        <a:latin typeface="Courier New" pitchFamily="49" charset="0"/>
                        <a:cs typeface="Courier New" pitchFamily="49" charset="0"/>
                      </a:endParaRPr>
                    </a:p>
                  </a:txBody>
                  <a:tcPr>
                    <a:solidFill>
                      <a:schemeClr val="bg1"/>
                    </a:solidFill>
                  </a:tcPr>
                </a:tc>
                <a:tc>
                  <a:txBody>
                    <a:bodyPr/>
                    <a:lstStyle/>
                    <a:p>
                      <a:endParaRPr lang="en-US"/>
                    </a:p>
                  </a:txBody>
                  <a:tcPr>
                    <a:blipFill rotWithShape="1">
                      <a:blip r:embed="rId3"/>
                      <a:stretch>
                        <a:fillRect l="-223765" t="-2326" b="-209302"/>
                      </a:stretch>
                    </a:blipFill>
                  </a:tcPr>
                </a:tc>
              </a:tr>
              <a:tr h="1341120">
                <a:tc>
                  <a:txBody>
                    <a:bodyPr/>
                    <a:lstStyle/>
                    <a:p>
                      <a:endParaRPr lang="en-US"/>
                    </a:p>
                  </a:txBody>
                  <a:tcPr>
                    <a:blipFill rotWithShape="1">
                      <a:blip r:embed="rId3"/>
                      <a:stretch>
                        <a:fillRect l="-227" t="-100000" r="-212500" b="-104545"/>
                      </a:stretch>
                    </a:blipFill>
                  </a:tcPr>
                </a:tc>
                <a:tc>
                  <a:txBody>
                    <a:bodyPr/>
                    <a:lstStyle/>
                    <a:p>
                      <a:pPr eaLnBrk="1" hangingPunct="1"/>
                      <a:r>
                        <a:rPr lang="en-US" b="1" dirty="0" smtClean="0">
                          <a:solidFill>
                            <a:schemeClr val="tx1"/>
                          </a:solidFill>
                        </a:rPr>
                        <a:t>cosine(</a:t>
                      </a:r>
                      <a:r>
                        <a:rPr lang="en-US" b="1" dirty="0" smtClean="0">
                          <a:solidFill>
                            <a:schemeClr val="tx1"/>
                          </a:solidFill>
                          <a:sym typeface="SymbolPS"/>
                        </a:rPr>
                        <a:t>x</a:t>
                      </a:r>
                      <a:r>
                        <a:rPr lang="en-US" b="1" dirty="0" smtClean="0">
                          <a:solidFill>
                            <a:schemeClr val="tx1"/>
                          </a:solidFill>
                        </a:rPr>
                        <a:t>)</a:t>
                      </a:r>
                      <a:r>
                        <a:rPr lang="en-US" sz="1800" b="1" dirty="0" smtClean="0">
                          <a:solidFill>
                            <a:schemeClr val="tx1"/>
                          </a:solidFill>
                          <a:sym typeface="Symbol"/>
                        </a:rPr>
                        <a:t>:</a:t>
                      </a:r>
                    </a:p>
                    <a:p>
                      <a:pPr eaLnBrk="1" hangingPunct="1"/>
                      <a:endParaRPr lang="fi-FI" sz="800" dirty="0" smtClean="0">
                        <a:solidFill>
                          <a:schemeClr val="tx1"/>
                        </a:solidFill>
                        <a:latin typeface="Courier New" pitchFamily="49" charset="0"/>
                        <a:cs typeface="Courier New" pitchFamily="49" charset="0"/>
                      </a:endParaRPr>
                    </a:p>
                    <a:p>
                      <a:pPr eaLnBrk="1" hangingPunct="1"/>
                      <a:r>
                        <a:rPr lang="fi-FI" sz="1800" dirty="0" smtClean="0">
                          <a:solidFill>
                            <a:schemeClr val="tx1"/>
                          </a:solidFill>
                          <a:latin typeface="Courier New" pitchFamily="49" charset="0"/>
                          <a:cs typeface="Courier New" pitchFamily="49" charset="0"/>
                        </a:rPr>
                        <a:t> &gt;&gt; </a:t>
                      </a:r>
                      <a:r>
                        <a:rPr lang="en-US" sz="1800" b="1" dirty="0" err="1" smtClean="0">
                          <a:solidFill>
                            <a:srgbClr val="FF0000"/>
                          </a:solidFill>
                          <a:latin typeface="Courier New" pitchFamily="49" charset="0"/>
                          <a:cs typeface="Courier New" pitchFamily="49" charset="0"/>
                        </a:rPr>
                        <a:t>cos</a:t>
                      </a:r>
                      <a:r>
                        <a:rPr lang="en-US" sz="1800" b="1" dirty="0" smtClean="0">
                          <a:solidFill>
                            <a:srgbClr val="FF0000"/>
                          </a:solidFill>
                          <a:latin typeface="Courier New" pitchFamily="49" charset="0"/>
                          <a:cs typeface="Courier New" pitchFamily="49" charset="0"/>
                        </a:rPr>
                        <a:t>(pi)</a:t>
                      </a:r>
                    </a:p>
                    <a:p>
                      <a:pPr eaLnBrk="1" hangingPunct="1"/>
                      <a:r>
                        <a:rPr lang="fi-FI" sz="1800" dirty="0" smtClean="0">
                          <a:solidFill>
                            <a:schemeClr val="tx1"/>
                          </a:solidFill>
                          <a:latin typeface="Courier New" pitchFamily="49" charset="0"/>
                          <a:cs typeface="Courier New" pitchFamily="49" charset="0"/>
                        </a:rPr>
                        <a:t> &gt;&gt; ans = -1</a:t>
                      </a:r>
                    </a:p>
                  </a:txBody>
                  <a:tcPr>
                    <a:solidFill>
                      <a:schemeClr val="bg1"/>
                    </a:solidFill>
                  </a:tcPr>
                </a:tc>
                <a:tc>
                  <a:txBody>
                    <a:bodyPr/>
                    <a:lstStyle/>
                    <a:p>
                      <a:pPr eaLnBrk="1" hangingPunct="1"/>
                      <a:r>
                        <a:rPr lang="en-US" sz="1800" b="1" dirty="0" smtClean="0">
                          <a:solidFill>
                            <a:schemeClr val="tx1"/>
                          </a:solidFill>
                        </a:rPr>
                        <a:t>natural  log (N)</a:t>
                      </a:r>
                      <a:r>
                        <a:rPr lang="en-US" sz="2000" b="1" dirty="0" smtClean="0">
                          <a:solidFill>
                            <a:schemeClr val="tx1"/>
                          </a:solidFill>
                        </a:rPr>
                        <a:t>:</a:t>
                      </a:r>
                    </a:p>
                    <a:p>
                      <a:pPr eaLnBrk="1" hangingPunct="1"/>
                      <a:endParaRPr lang="en-US" sz="800" dirty="0" smtClean="0">
                        <a:solidFill>
                          <a:schemeClr val="tx1"/>
                        </a:solidFill>
                      </a:endParaRPr>
                    </a:p>
                    <a:p>
                      <a:pPr eaLnBrk="1" hangingPunct="1"/>
                      <a:r>
                        <a:rPr lang="fi-FI" sz="1800" dirty="0" smtClean="0">
                          <a:solidFill>
                            <a:schemeClr val="tx1"/>
                          </a:solidFill>
                          <a:latin typeface="Courier New" pitchFamily="49" charset="0"/>
                          <a:cs typeface="Courier New" pitchFamily="49" charset="0"/>
                        </a:rPr>
                        <a:t> &gt;&gt; </a:t>
                      </a:r>
                      <a:r>
                        <a:rPr lang="en-US" sz="1800" b="1" dirty="0" smtClean="0">
                          <a:solidFill>
                            <a:srgbClr val="FF0000"/>
                          </a:solidFill>
                          <a:latin typeface="Courier New" pitchFamily="49" charset="0"/>
                          <a:cs typeface="Courier New" pitchFamily="49" charset="0"/>
                        </a:rPr>
                        <a:t>log(2)</a:t>
                      </a:r>
                    </a:p>
                    <a:p>
                      <a:pPr eaLnBrk="1" hangingPunct="1"/>
                      <a:r>
                        <a:rPr lang="fi-FI" sz="1800" dirty="0" smtClean="0">
                          <a:solidFill>
                            <a:schemeClr val="tx1"/>
                          </a:solidFill>
                          <a:latin typeface="Courier New" pitchFamily="49" charset="0"/>
                          <a:cs typeface="Courier New" pitchFamily="49" charset="0"/>
                        </a:rPr>
                        <a:t> &gt;&gt; ans = 0.6931</a:t>
                      </a:r>
                    </a:p>
                    <a:p>
                      <a:endParaRPr lang="fi-FI" sz="1800" b="0" dirty="0" smtClean="0">
                        <a:solidFill>
                          <a:schemeClr val="tx1"/>
                        </a:solidFill>
                        <a:latin typeface="Courier New" pitchFamily="49" charset="0"/>
                        <a:cs typeface="Courier New" pitchFamily="49" charset="0"/>
                      </a:endParaRPr>
                    </a:p>
                  </a:txBody>
                  <a:tcPr>
                    <a:solidFill>
                      <a:schemeClr val="bg1"/>
                    </a:solidFill>
                  </a:tcPr>
                </a:tc>
              </a:tr>
              <a:tr h="1402080">
                <a:tc>
                  <a:txBody>
                    <a:bodyPr/>
                    <a:lstStyle/>
                    <a:p>
                      <a:endParaRPr lang="en-US"/>
                    </a:p>
                  </a:txBody>
                  <a:tcPr>
                    <a:blipFill rotWithShape="1">
                      <a:blip r:embed="rId3"/>
                      <a:stretch>
                        <a:fillRect l="-227" t="-191304" r="-212500"/>
                      </a:stretch>
                    </a:blipFill>
                  </a:tcPr>
                </a:tc>
                <a:tc>
                  <a:txBody>
                    <a:bodyPr/>
                    <a:lstStyle/>
                    <a:p>
                      <a:pPr eaLnBrk="1" hangingPunct="1"/>
                      <a:r>
                        <a:rPr lang="en-US" b="1" dirty="0" smtClean="0">
                          <a:solidFill>
                            <a:schemeClr val="tx1"/>
                          </a:solidFill>
                        </a:rPr>
                        <a:t>tangent(</a:t>
                      </a:r>
                      <a:r>
                        <a:rPr lang="en-US" b="1" dirty="0" smtClean="0">
                          <a:solidFill>
                            <a:schemeClr val="tx1"/>
                          </a:solidFill>
                          <a:sym typeface="SymbolPS"/>
                        </a:rPr>
                        <a:t>x</a:t>
                      </a:r>
                      <a:r>
                        <a:rPr lang="en-US" b="1" dirty="0" smtClean="0">
                          <a:solidFill>
                            <a:schemeClr val="tx1"/>
                          </a:solidFill>
                        </a:rPr>
                        <a:t>)</a:t>
                      </a:r>
                      <a:r>
                        <a:rPr lang="en-US" sz="1800" b="1" dirty="0" smtClean="0">
                          <a:solidFill>
                            <a:schemeClr val="tx1"/>
                          </a:solidFill>
                          <a:sym typeface="Symbol"/>
                        </a:rPr>
                        <a:t>:</a:t>
                      </a:r>
                    </a:p>
                    <a:p>
                      <a:pPr eaLnBrk="1" hangingPunct="1"/>
                      <a:endParaRPr lang="fi-FI" sz="800" dirty="0" smtClean="0">
                        <a:solidFill>
                          <a:schemeClr val="tx1"/>
                        </a:solidFill>
                        <a:latin typeface="Courier New" pitchFamily="49" charset="0"/>
                        <a:cs typeface="Courier New" pitchFamily="49" charset="0"/>
                      </a:endParaRPr>
                    </a:p>
                    <a:p>
                      <a:pPr eaLnBrk="1" hangingPunct="1"/>
                      <a:r>
                        <a:rPr lang="fi-FI" sz="1800" dirty="0" smtClean="0">
                          <a:solidFill>
                            <a:schemeClr val="tx1"/>
                          </a:solidFill>
                          <a:latin typeface="Courier New" pitchFamily="49" charset="0"/>
                          <a:cs typeface="Courier New" pitchFamily="49" charset="0"/>
                        </a:rPr>
                        <a:t> &gt;&gt; </a:t>
                      </a:r>
                      <a:r>
                        <a:rPr lang="en-US" sz="1800" b="1" dirty="0" smtClean="0">
                          <a:solidFill>
                            <a:srgbClr val="FF0000"/>
                          </a:solidFill>
                          <a:latin typeface="Courier New" pitchFamily="49" charset="0"/>
                          <a:cs typeface="Courier New" pitchFamily="49" charset="0"/>
                        </a:rPr>
                        <a:t>tan(pi)</a:t>
                      </a:r>
                    </a:p>
                    <a:p>
                      <a:pPr eaLnBrk="1" hangingPunct="1"/>
                      <a:r>
                        <a:rPr lang="fi-FI" sz="1800" dirty="0" smtClean="0">
                          <a:solidFill>
                            <a:schemeClr val="tx1"/>
                          </a:solidFill>
                          <a:latin typeface="Courier New" pitchFamily="49" charset="0"/>
                          <a:cs typeface="Courier New" pitchFamily="49" charset="0"/>
                        </a:rPr>
                        <a:t> &gt;&gt; ans = 1.2246e-016</a:t>
                      </a:r>
                    </a:p>
                    <a:p>
                      <a:endParaRPr lang="en-US" dirty="0">
                        <a:solidFill>
                          <a:schemeClr val="tx1"/>
                        </a:solidFill>
                      </a:endParaRPr>
                    </a:p>
                  </a:txBody>
                  <a:tcPr>
                    <a:solidFill>
                      <a:schemeClr val="bg1"/>
                    </a:solidFill>
                  </a:tcPr>
                </a:tc>
                <a:tc>
                  <a:txBody>
                    <a:bodyPr/>
                    <a:lstStyle/>
                    <a:p>
                      <a:r>
                        <a:rPr lang="en-US" sz="1800" b="1" kern="1200" dirty="0" smtClean="0">
                          <a:solidFill>
                            <a:schemeClr val="tx1"/>
                          </a:solidFill>
                          <a:latin typeface="+mn-lt"/>
                          <a:ea typeface="+mn-ea"/>
                          <a:cs typeface="+mn-cs"/>
                        </a:rPr>
                        <a:t>base 10 log (N):</a:t>
                      </a:r>
                    </a:p>
                    <a:p>
                      <a:pPr eaLnBrk="1" hangingPunct="1"/>
                      <a:endParaRPr lang="fi-FI" sz="800" b="0" dirty="0" smtClean="0">
                        <a:solidFill>
                          <a:schemeClr val="tx1"/>
                        </a:solidFill>
                        <a:latin typeface="Courier New" pitchFamily="49" charset="0"/>
                        <a:cs typeface="Courier New" pitchFamily="49" charset="0"/>
                      </a:endParaRPr>
                    </a:p>
                    <a:p>
                      <a:pPr eaLnBrk="1" hangingPunct="1"/>
                      <a:r>
                        <a:rPr lang="fi-FI" sz="1800" b="0" dirty="0" smtClean="0">
                          <a:solidFill>
                            <a:schemeClr val="tx1"/>
                          </a:solidFill>
                          <a:latin typeface="Courier New" pitchFamily="49" charset="0"/>
                          <a:cs typeface="Courier New" pitchFamily="49" charset="0"/>
                        </a:rPr>
                        <a:t> &gt;&gt; </a:t>
                      </a:r>
                      <a:r>
                        <a:rPr lang="en-US" sz="1800" b="1" dirty="0" smtClean="0">
                          <a:solidFill>
                            <a:srgbClr val="FF0000"/>
                          </a:solidFill>
                          <a:latin typeface="Courier New" pitchFamily="49" charset="0"/>
                          <a:cs typeface="Courier New" pitchFamily="49" charset="0"/>
                        </a:rPr>
                        <a:t>log10(2)</a:t>
                      </a:r>
                    </a:p>
                    <a:p>
                      <a:pPr eaLnBrk="1" hangingPunct="1"/>
                      <a:r>
                        <a:rPr lang="fi-FI" sz="1800" b="0" dirty="0" smtClean="0">
                          <a:solidFill>
                            <a:schemeClr val="tx1"/>
                          </a:solidFill>
                          <a:latin typeface="Courier New" pitchFamily="49" charset="0"/>
                          <a:cs typeface="Courier New" pitchFamily="49" charset="0"/>
                        </a:rPr>
                        <a:t> &gt;&gt; ans = 0.3010</a:t>
                      </a:r>
                    </a:p>
                  </a:txBody>
                  <a:tcPr>
                    <a:solidFill>
                      <a:schemeClr val="bg1"/>
                    </a:solidFill>
                  </a:tcPr>
                </a:tc>
              </a:tr>
            </a:tbl>
          </a:graphicData>
        </a:graphic>
      </p:graphicFrame>
      <p:sp>
        <p:nvSpPr>
          <p:cNvPr id="44035" name="Text Box 3"/>
          <p:cNvSpPr txBox="1">
            <a:spLocks noChangeArrowheads="1"/>
          </p:cNvSpPr>
          <p:nvPr/>
        </p:nvSpPr>
        <p:spPr bwMode="auto">
          <a:xfrm>
            <a:off x="914400" y="1219200"/>
            <a:ext cx="7315200" cy="831850"/>
          </a:xfrm>
          <a:prstGeom prst="rect">
            <a:avLst/>
          </a:prstGeom>
          <a:noFill/>
          <a:ln w="9525">
            <a:noFill/>
            <a:miter lim="800000"/>
            <a:headEnd/>
            <a:tailEnd/>
          </a:ln>
        </p:spPr>
        <p:txBody>
          <a:bodyPr>
            <a:spAutoFit/>
          </a:bodyPr>
          <a:lstStyle/>
          <a:p>
            <a:pPr algn="ctr"/>
            <a:r>
              <a:rPr lang="en-US"/>
              <a:t>Here are a few of Matlab’s built-in (intrinsic) functions, to get you started:</a:t>
            </a:r>
            <a:endParaRPr lang="fi-FI" sz="180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Box 2"/>
          <p:cNvSpPr txBox="1">
            <a:spLocks noChangeArrowheads="1"/>
          </p:cNvSpPr>
          <p:nvPr/>
        </p:nvSpPr>
        <p:spPr bwMode="auto">
          <a:xfrm>
            <a:off x="2046288" y="304800"/>
            <a:ext cx="5024437" cy="523875"/>
          </a:xfrm>
          <a:prstGeom prst="rect">
            <a:avLst/>
          </a:prstGeom>
          <a:noFill/>
          <a:ln w="9525">
            <a:noFill/>
            <a:miter lim="800000"/>
            <a:headEnd/>
            <a:tailEnd/>
          </a:ln>
        </p:spPr>
        <p:txBody>
          <a:bodyPr wrap="none">
            <a:spAutoFit/>
          </a:bodyPr>
          <a:lstStyle/>
          <a:p>
            <a:pPr algn="ctr"/>
            <a:r>
              <a:rPr lang="en-US" sz="2800" b="1"/>
              <a:t>SOME BUILT-IN FUNCTIONS</a:t>
            </a:r>
          </a:p>
        </p:txBody>
      </p:sp>
      <p:graphicFrame>
        <p:nvGraphicFramePr>
          <p:cNvPr id="2" name="Table 1"/>
          <p:cNvGraphicFramePr>
            <a:graphicFrameLocks noGrp="1"/>
          </p:cNvGraphicFramePr>
          <p:nvPr/>
        </p:nvGraphicFramePr>
        <p:xfrm>
          <a:off x="486765" y="2514600"/>
          <a:ext cx="8382002" cy="3962400"/>
        </p:xfrm>
        <a:graphic>
          <a:graphicData uri="http://schemas.openxmlformats.org/drawingml/2006/table">
            <a:tbl>
              <a:tblPr firstRow="1" bandRow="1">
                <a:tableStyleId>{5C22544A-7EE6-4342-B048-85BDC9FD1C3A}</a:tableStyleId>
              </a:tblPr>
              <a:tblGrid>
                <a:gridCol w="2685203"/>
                <a:gridCol w="3106000"/>
                <a:gridCol w="2590799"/>
              </a:tblGrid>
              <a:tr h="1310640">
                <a:tc>
                  <a:txBody>
                    <a:bodyPr/>
                    <a:lstStyle/>
                    <a:p>
                      <a:pPr eaLnBrk="1" hangingPunct="1"/>
                      <a:r>
                        <a:rPr lang="en-US" sz="2000" b="1" dirty="0" smtClean="0">
                          <a:solidFill>
                            <a:schemeClr val="tx1"/>
                          </a:solidFill>
                          <a:sym typeface="Symbol"/>
                        </a:rPr>
                        <a:t>:</a:t>
                      </a:r>
                    </a:p>
                    <a:p>
                      <a:pPr eaLnBrk="1" hangingPunct="1"/>
                      <a:endParaRPr lang="en-US" sz="800" b="1" dirty="0" smtClean="0">
                        <a:solidFill>
                          <a:schemeClr val="tx1"/>
                        </a:solidFill>
                        <a:latin typeface="Courier New" pitchFamily="49" charset="0"/>
                        <a:cs typeface="Courier New" pitchFamily="49" charset="0"/>
                      </a:endParaRPr>
                    </a:p>
                    <a:p>
                      <a:pPr eaLnBrk="1" hangingPunct="1"/>
                      <a:r>
                        <a:rPr lang="fi-FI" sz="1800" b="0" dirty="0" smtClean="0">
                          <a:solidFill>
                            <a:schemeClr val="tx1"/>
                          </a:solidFill>
                          <a:latin typeface="Courier New" pitchFamily="49" charset="0"/>
                          <a:cs typeface="Courier New" pitchFamily="49" charset="0"/>
                        </a:rPr>
                        <a:t> &gt;&gt; x = </a:t>
                      </a:r>
                      <a:r>
                        <a:rPr lang="en-US" sz="1800" b="1" dirty="0" smtClean="0">
                          <a:solidFill>
                            <a:srgbClr val="FF0000"/>
                          </a:solidFill>
                          <a:latin typeface="Courier New" pitchFamily="49" charset="0"/>
                          <a:cs typeface="Courier New" pitchFamily="49" charset="0"/>
                        </a:rPr>
                        <a:t>pi </a:t>
                      </a:r>
                    </a:p>
                    <a:p>
                      <a:pPr eaLnBrk="1" hangingPunct="1"/>
                      <a:r>
                        <a:rPr lang="fi-FI" sz="1800" b="0" dirty="0" smtClean="0">
                          <a:solidFill>
                            <a:schemeClr val="tx1"/>
                          </a:solidFill>
                          <a:latin typeface="Courier New" pitchFamily="49" charset="0"/>
                          <a:cs typeface="Courier New" pitchFamily="49" charset="0"/>
                        </a:rPr>
                        <a:t> &gt;&gt; x = 3.1416</a:t>
                      </a:r>
                    </a:p>
                  </a:txBody>
                  <a:tcPr>
                    <a:solidFill>
                      <a:schemeClr val="bg1"/>
                    </a:solidFill>
                  </a:tcPr>
                </a:tc>
                <a:tc>
                  <a:txBody>
                    <a:bodyPr/>
                    <a:lstStyle/>
                    <a:p>
                      <a:r>
                        <a:rPr lang="en-US" b="1" dirty="0" smtClean="0">
                          <a:solidFill>
                            <a:schemeClr val="tx1"/>
                          </a:solidFill>
                        </a:rPr>
                        <a:t>sine(</a:t>
                      </a:r>
                      <a:r>
                        <a:rPr lang="en-US" b="1" dirty="0" smtClean="0">
                          <a:solidFill>
                            <a:schemeClr val="tx1"/>
                          </a:solidFill>
                          <a:sym typeface="SymbolPS"/>
                        </a:rPr>
                        <a:t>x</a:t>
                      </a:r>
                      <a:r>
                        <a:rPr lang="en-US" b="1" dirty="0" smtClean="0">
                          <a:solidFill>
                            <a:schemeClr val="tx1"/>
                          </a:solidFill>
                        </a:rPr>
                        <a:t>)</a:t>
                      </a:r>
                      <a:r>
                        <a:rPr lang="en-US" dirty="0" smtClean="0">
                          <a:solidFill>
                            <a:schemeClr val="tx1"/>
                          </a:solidFill>
                        </a:rPr>
                        <a:t>:</a:t>
                      </a:r>
                    </a:p>
                    <a:p>
                      <a:pPr eaLnBrk="1" hangingPunct="1"/>
                      <a:endParaRPr lang="fi-FI" sz="800" dirty="0" smtClean="0">
                        <a:solidFill>
                          <a:schemeClr val="tx1"/>
                        </a:solidFill>
                        <a:latin typeface="Courier New" pitchFamily="49" charset="0"/>
                        <a:cs typeface="Courier New" pitchFamily="49" charset="0"/>
                      </a:endParaRPr>
                    </a:p>
                    <a:p>
                      <a:pPr eaLnBrk="1" hangingPunct="1"/>
                      <a:r>
                        <a:rPr lang="fi-FI" sz="1800" kern="1200" dirty="0" smtClean="0">
                          <a:solidFill>
                            <a:schemeClr val="tx1"/>
                          </a:solidFill>
                          <a:latin typeface="Courier New" pitchFamily="49" charset="0"/>
                          <a:ea typeface="+mn-ea"/>
                          <a:cs typeface="Courier New" pitchFamily="49" charset="0"/>
                        </a:rPr>
                        <a:t> </a:t>
                      </a:r>
                      <a:r>
                        <a:rPr lang="fi-FI" sz="1800" b="0" kern="1200" dirty="0" smtClean="0">
                          <a:solidFill>
                            <a:schemeClr val="tx1"/>
                          </a:solidFill>
                          <a:latin typeface="Courier New" pitchFamily="49" charset="0"/>
                          <a:ea typeface="+mn-ea"/>
                          <a:cs typeface="Courier New" pitchFamily="49" charset="0"/>
                        </a:rPr>
                        <a:t>&gt;&gt; x = </a:t>
                      </a:r>
                      <a:r>
                        <a:rPr lang="en-US" sz="1800" b="1" kern="1200" dirty="0" smtClean="0">
                          <a:solidFill>
                            <a:srgbClr val="FF0000"/>
                          </a:solidFill>
                          <a:latin typeface="Courier New" pitchFamily="49" charset="0"/>
                          <a:ea typeface="+mn-ea"/>
                          <a:cs typeface="Courier New" pitchFamily="49" charset="0"/>
                        </a:rPr>
                        <a:t>sin(pi)</a:t>
                      </a:r>
                    </a:p>
                    <a:p>
                      <a:pPr eaLnBrk="1" hangingPunct="1"/>
                      <a:r>
                        <a:rPr lang="fi-FI" sz="1800" b="0" kern="1200" dirty="0" smtClean="0">
                          <a:solidFill>
                            <a:schemeClr val="tx1"/>
                          </a:solidFill>
                          <a:latin typeface="Courier New" pitchFamily="49" charset="0"/>
                          <a:ea typeface="+mn-ea"/>
                          <a:cs typeface="Courier New" pitchFamily="49" charset="0"/>
                        </a:rPr>
                        <a:t> &gt;&gt; x = 1.2246e-016</a:t>
                      </a:r>
                    </a:p>
                    <a:p>
                      <a:endParaRPr lang="fi-FI" sz="1800" b="0" dirty="0" smtClean="0">
                        <a:solidFill>
                          <a:schemeClr val="tx1"/>
                        </a:solidFill>
                        <a:latin typeface="Courier New" pitchFamily="49" charset="0"/>
                        <a:cs typeface="Courier New" pitchFamily="49" charset="0"/>
                      </a:endParaRPr>
                    </a:p>
                  </a:txBody>
                  <a:tcPr>
                    <a:solidFill>
                      <a:schemeClr val="bg1"/>
                    </a:solidFill>
                  </a:tcPr>
                </a:tc>
                <a:tc>
                  <a:txBody>
                    <a:bodyPr/>
                    <a:lstStyle/>
                    <a:p>
                      <a:endParaRPr lang="en-US"/>
                    </a:p>
                  </a:txBody>
                  <a:tcPr>
                    <a:blipFill rotWithShape="1">
                      <a:blip r:embed="rId3"/>
                      <a:stretch>
                        <a:fillRect l="-223765" t="-2326" b="-202326"/>
                      </a:stretch>
                    </a:blipFill>
                  </a:tcPr>
                </a:tc>
              </a:tr>
              <a:tr h="1341120">
                <a:tc>
                  <a:txBody>
                    <a:bodyPr/>
                    <a:lstStyle/>
                    <a:p>
                      <a:endParaRPr lang="en-US"/>
                    </a:p>
                  </a:txBody>
                  <a:tcPr>
                    <a:blipFill rotWithShape="1">
                      <a:blip r:embed="rId3"/>
                      <a:stretch>
                        <a:fillRect l="-227" t="-100000" r="-212500" b="-97727"/>
                      </a:stretch>
                    </a:blipFill>
                  </a:tcPr>
                </a:tc>
                <a:tc>
                  <a:txBody>
                    <a:bodyPr/>
                    <a:lstStyle/>
                    <a:p>
                      <a:pPr eaLnBrk="1" hangingPunct="1"/>
                      <a:r>
                        <a:rPr lang="en-US" b="1" dirty="0" smtClean="0">
                          <a:solidFill>
                            <a:schemeClr val="tx1"/>
                          </a:solidFill>
                        </a:rPr>
                        <a:t>cosine(</a:t>
                      </a:r>
                      <a:r>
                        <a:rPr lang="en-US" b="1" dirty="0" smtClean="0">
                          <a:solidFill>
                            <a:schemeClr val="tx1"/>
                          </a:solidFill>
                          <a:sym typeface="SymbolPS"/>
                        </a:rPr>
                        <a:t>x</a:t>
                      </a:r>
                      <a:r>
                        <a:rPr lang="en-US" b="1" dirty="0" smtClean="0">
                          <a:solidFill>
                            <a:schemeClr val="tx1"/>
                          </a:solidFill>
                        </a:rPr>
                        <a:t>)</a:t>
                      </a:r>
                      <a:r>
                        <a:rPr lang="en-US" sz="1800" b="1" dirty="0" smtClean="0">
                          <a:solidFill>
                            <a:schemeClr val="tx1"/>
                          </a:solidFill>
                          <a:sym typeface="Symbol"/>
                        </a:rPr>
                        <a:t>:</a:t>
                      </a:r>
                    </a:p>
                    <a:p>
                      <a:pPr eaLnBrk="1" hangingPunct="1"/>
                      <a:endParaRPr lang="fi-FI" sz="800" dirty="0" smtClean="0">
                        <a:solidFill>
                          <a:schemeClr val="tx1"/>
                        </a:solidFill>
                        <a:latin typeface="Courier New" pitchFamily="49" charset="0"/>
                        <a:cs typeface="Courier New" pitchFamily="49" charset="0"/>
                      </a:endParaRPr>
                    </a:p>
                    <a:p>
                      <a:pPr eaLnBrk="1" hangingPunct="1"/>
                      <a:r>
                        <a:rPr lang="fi-FI" sz="1800" dirty="0" smtClean="0">
                          <a:solidFill>
                            <a:schemeClr val="tx1"/>
                          </a:solidFill>
                          <a:latin typeface="Courier New" pitchFamily="49" charset="0"/>
                          <a:cs typeface="Courier New" pitchFamily="49" charset="0"/>
                        </a:rPr>
                        <a:t> &gt;&gt; x = </a:t>
                      </a:r>
                      <a:r>
                        <a:rPr lang="en-US" sz="1800" b="1" dirty="0" err="1" smtClean="0">
                          <a:solidFill>
                            <a:srgbClr val="FF0000"/>
                          </a:solidFill>
                          <a:latin typeface="Courier New" pitchFamily="49" charset="0"/>
                          <a:cs typeface="Courier New" pitchFamily="49" charset="0"/>
                        </a:rPr>
                        <a:t>cos</a:t>
                      </a:r>
                      <a:r>
                        <a:rPr lang="en-US" sz="1800" b="1" dirty="0" smtClean="0">
                          <a:solidFill>
                            <a:srgbClr val="FF0000"/>
                          </a:solidFill>
                          <a:latin typeface="Courier New" pitchFamily="49" charset="0"/>
                          <a:cs typeface="Courier New" pitchFamily="49" charset="0"/>
                        </a:rPr>
                        <a:t>(pi)</a:t>
                      </a:r>
                    </a:p>
                    <a:p>
                      <a:pPr eaLnBrk="1" hangingPunct="1"/>
                      <a:r>
                        <a:rPr lang="fi-FI" sz="1800" dirty="0" smtClean="0">
                          <a:solidFill>
                            <a:schemeClr val="tx1"/>
                          </a:solidFill>
                          <a:latin typeface="Courier New" pitchFamily="49" charset="0"/>
                          <a:cs typeface="Courier New" pitchFamily="49" charset="0"/>
                        </a:rPr>
                        <a:t> &gt;&gt; x = -1</a:t>
                      </a:r>
                    </a:p>
                  </a:txBody>
                  <a:tcPr>
                    <a:solidFill>
                      <a:schemeClr val="bg1"/>
                    </a:solidFill>
                  </a:tcPr>
                </a:tc>
                <a:tc>
                  <a:txBody>
                    <a:bodyPr/>
                    <a:lstStyle/>
                    <a:p>
                      <a:pPr eaLnBrk="1" hangingPunct="1"/>
                      <a:r>
                        <a:rPr lang="en-US" sz="1800" b="1" dirty="0" smtClean="0">
                          <a:solidFill>
                            <a:schemeClr val="tx1"/>
                          </a:solidFill>
                        </a:rPr>
                        <a:t>natural  log (N)</a:t>
                      </a:r>
                      <a:r>
                        <a:rPr lang="en-US" sz="2000" b="1" dirty="0" smtClean="0">
                          <a:solidFill>
                            <a:schemeClr val="tx1"/>
                          </a:solidFill>
                        </a:rPr>
                        <a:t>:</a:t>
                      </a:r>
                    </a:p>
                    <a:p>
                      <a:pPr eaLnBrk="1" hangingPunct="1"/>
                      <a:endParaRPr lang="en-US" sz="800" dirty="0" smtClean="0">
                        <a:solidFill>
                          <a:schemeClr val="tx1"/>
                        </a:solidFill>
                      </a:endParaRPr>
                    </a:p>
                    <a:p>
                      <a:pPr eaLnBrk="1" hangingPunct="1"/>
                      <a:r>
                        <a:rPr lang="fi-FI" sz="1800" dirty="0" smtClean="0">
                          <a:solidFill>
                            <a:schemeClr val="tx1"/>
                          </a:solidFill>
                          <a:latin typeface="Courier New" pitchFamily="49" charset="0"/>
                          <a:cs typeface="Courier New" pitchFamily="49" charset="0"/>
                        </a:rPr>
                        <a:t> &gt;&gt; x</a:t>
                      </a:r>
                      <a:r>
                        <a:rPr lang="fi-FI" sz="1800" baseline="0" dirty="0" smtClean="0">
                          <a:solidFill>
                            <a:schemeClr val="tx1"/>
                          </a:solidFill>
                          <a:latin typeface="Courier New" pitchFamily="49" charset="0"/>
                          <a:cs typeface="Courier New" pitchFamily="49" charset="0"/>
                        </a:rPr>
                        <a:t> = </a:t>
                      </a:r>
                      <a:r>
                        <a:rPr lang="en-US" sz="1800" b="1" dirty="0" smtClean="0">
                          <a:solidFill>
                            <a:srgbClr val="FF0000"/>
                          </a:solidFill>
                          <a:latin typeface="Courier New" pitchFamily="49" charset="0"/>
                          <a:cs typeface="Courier New" pitchFamily="49" charset="0"/>
                        </a:rPr>
                        <a:t>log(2)</a:t>
                      </a:r>
                    </a:p>
                    <a:p>
                      <a:pPr eaLnBrk="1" hangingPunct="1"/>
                      <a:r>
                        <a:rPr lang="fi-FI" sz="1800" dirty="0" smtClean="0">
                          <a:solidFill>
                            <a:schemeClr val="tx1"/>
                          </a:solidFill>
                          <a:latin typeface="Courier New" pitchFamily="49" charset="0"/>
                          <a:cs typeface="Courier New" pitchFamily="49" charset="0"/>
                        </a:rPr>
                        <a:t> &gt;&gt; x = 0.6931</a:t>
                      </a:r>
                    </a:p>
                    <a:p>
                      <a:endParaRPr lang="fi-FI" sz="1800" b="0" dirty="0" smtClean="0">
                        <a:solidFill>
                          <a:schemeClr val="tx1"/>
                        </a:solidFill>
                        <a:latin typeface="Courier New" pitchFamily="49" charset="0"/>
                        <a:cs typeface="Courier New" pitchFamily="49" charset="0"/>
                      </a:endParaRPr>
                    </a:p>
                  </a:txBody>
                  <a:tcPr>
                    <a:solidFill>
                      <a:schemeClr val="bg1"/>
                    </a:solidFill>
                  </a:tcPr>
                </a:tc>
              </a:tr>
              <a:tr h="1310640">
                <a:tc>
                  <a:txBody>
                    <a:bodyPr/>
                    <a:lstStyle/>
                    <a:p>
                      <a:endParaRPr lang="en-US"/>
                    </a:p>
                  </a:txBody>
                  <a:tcPr>
                    <a:blipFill rotWithShape="1">
                      <a:blip r:embed="rId3"/>
                      <a:stretch>
                        <a:fillRect l="-227" t="-204651" r="-212500"/>
                      </a:stretch>
                    </a:blipFill>
                  </a:tcPr>
                </a:tc>
                <a:tc>
                  <a:txBody>
                    <a:bodyPr/>
                    <a:lstStyle/>
                    <a:p>
                      <a:pPr eaLnBrk="1" hangingPunct="1"/>
                      <a:r>
                        <a:rPr lang="en-US" b="1" dirty="0" smtClean="0">
                          <a:solidFill>
                            <a:schemeClr val="tx1"/>
                          </a:solidFill>
                        </a:rPr>
                        <a:t>tangent(</a:t>
                      </a:r>
                      <a:r>
                        <a:rPr lang="en-US" b="1" dirty="0" smtClean="0">
                          <a:solidFill>
                            <a:schemeClr val="tx1"/>
                          </a:solidFill>
                          <a:sym typeface="SymbolPS"/>
                        </a:rPr>
                        <a:t>x</a:t>
                      </a:r>
                      <a:r>
                        <a:rPr lang="en-US" b="1" dirty="0" smtClean="0">
                          <a:solidFill>
                            <a:schemeClr val="tx1"/>
                          </a:solidFill>
                        </a:rPr>
                        <a:t>)</a:t>
                      </a:r>
                      <a:r>
                        <a:rPr lang="en-US" sz="1800" b="1" dirty="0" smtClean="0">
                          <a:solidFill>
                            <a:schemeClr val="tx1"/>
                          </a:solidFill>
                          <a:sym typeface="Symbol"/>
                        </a:rPr>
                        <a:t>:</a:t>
                      </a:r>
                    </a:p>
                    <a:p>
                      <a:pPr eaLnBrk="1" hangingPunct="1"/>
                      <a:endParaRPr lang="fi-FI" sz="800" dirty="0" smtClean="0">
                        <a:solidFill>
                          <a:schemeClr val="tx1"/>
                        </a:solidFill>
                        <a:latin typeface="Courier New" pitchFamily="49" charset="0"/>
                        <a:cs typeface="Courier New" pitchFamily="49" charset="0"/>
                      </a:endParaRPr>
                    </a:p>
                    <a:p>
                      <a:pPr eaLnBrk="1" hangingPunct="1"/>
                      <a:r>
                        <a:rPr lang="fi-FI" sz="1800" dirty="0" smtClean="0">
                          <a:solidFill>
                            <a:schemeClr val="tx1"/>
                          </a:solidFill>
                          <a:latin typeface="Courier New" pitchFamily="49" charset="0"/>
                          <a:cs typeface="Courier New" pitchFamily="49" charset="0"/>
                        </a:rPr>
                        <a:t> &gt;&gt; x = </a:t>
                      </a:r>
                      <a:r>
                        <a:rPr lang="en-US" sz="1800" b="1" dirty="0" smtClean="0">
                          <a:solidFill>
                            <a:srgbClr val="FF0000"/>
                          </a:solidFill>
                          <a:latin typeface="Courier New" pitchFamily="49" charset="0"/>
                          <a:cs typeface="Courier New" pitchFamily="49" charset="0"/>
                        </a:rPr>
                        <a:t>tan(pi)</a:t>
                      </a:r>
                    </a:p>
                    <a:p>
                      <a:pPr eaLnBrk="1" hangingPunct="1"/>
                      <a:r>
                        <a:rPr lang="fi-FI" sz="1800" dirty="0" smtClean="0">
                          <a:solidFill>
                            <a:schemeClr val="tx1"/>
                          </a:solidFill>
                          <a:latin typeface="Courier New" pitchFamily="49" charset="0"/>
                          <a:cs typeface="Courier New" pitchFamily="49" charset="0"/>
                        </a:rPr>
                        <a:t> &gt;&gt; x = 1.2246e-016</a:t>
                      </a:r>
                    </a:p>
                    <a:p>
                      <a:endParaRPr lang="en-US" dirty="0">
                        <a:solidFill>
                          <a:schemeClr val="tx1"/>
                        </a:solidFill>
                      </a:endParaRPr>
                    </a:p>
                  </a:txBody>
                  <a:tcPr>
                    <a:solidFill>
                      <a:schemeClr val="bg1"/>
                    </a:solidFill>
                  </a:tcPr>
                </a:tc>
                <a:tc>
                  <a:txBody>
                    <a:bodyPr/>
                    <a:lstStyle/>
                    <a:p>
                      <a:r>
                        <a:rPr lang="en-US" sz="1800" b="1" kern="1200" dirty="0" smtClean="0">
                          <a:solidFill>
                            <a:schemeClr val="tx1"/>
                          </a:solidFill>
                          <a:latin typeface="+mn-lt"/>
                          <a:ea typeface="+mn-ea"/>
                          <a:cs typeface="+mn-cs"/>
                        </a:rPr>
                        <a:t>base 10 log (N):</a:t>
                      </a:r>
                    </a:p>
                    <a:p>
                      <a:pPr eaLnBrk="1" hangingPunct="1"/>
                      <a:endParaRPr lang="fi-FI" sz="800" b="0" dirty="0" smtClean="0">
                        <a:solidFill>
                          <a:schemeClr val="tx1"/>
                        </a:solidFill>
                        <a:latin typeface="Courier New" pitchFamily="49" charset="0"/>
                        <a:cs typeface="Courier New" pitchFamily="49" charset="0"/>
                      </a:endParaRPr>
                    </a:p>
                    <a:p>
                      <a:pPr eaLnBrk="1" hangingPunct="1"/>
                      <a:r>
                        <a:rPr lang="fi-FI" sz="1800" b="0" dirty="0" smtClean="0">
                          <a:solidFill>
                            <a:schemeClr val="tx1"/>
                          </a:solidFill>
                          <a:latin typeface="Courier New" pitchFamily="49" charset="0"/>
                          <a:cs typeface="Courier New" pitchFamily="49" charset="0"/>
                        </a:rPr>
                        <a:t> &gt;&gt; x = </a:t>
                      </a:r>
                      <a:r>
                        <a:rPr lang="en-US" sz="1800" b="1" dirty="0" smtClean="0">
                          <a:solidFill>
                            <a:srgbClr val="FF0000"/>
                          </a:solidFill>
                          <a:latin typeface="Courier New" pitchFamily="49" charset="0"/>
                          <a:cs typeface="Courier New" pitchFamily="49" charset="0"/>
                        </a:rPr>
                        <a:t>log10(2)</a:t>
                      </a:r>
                    </a:p>
                    <a:p>
                      <a:pPr eaLnBrk="1" hangingPunct="1"/>
                      <a:r>
                        <a:rPr lang="fi-FI" sz="1800" b="0" dirty="0" smtClean="0">
                          <a:solidFill>
                            <a:schemeClr val="tx1"/>
                          </a:solidFill>
                          <a:latin typeface="Courier New" pitchFamily="49" charset="0"/>
                          <a:cs typeface="Courier New" pitchFamily="49" charset="0"/>
                        </a:rPr>
                        <a:t> &gt;&gt; x = 0.3010</a:t>
                      </a:r>
                    </a:p>
                  </a:txBody>
                  <a:tcPr>
                    <a:solidFill>
                      <a:schemeClr val="bg1"/>
                    </a:solidFill>
                  </a:tcPr>
                </a:tc>
              </a:tr>
            </a:tbl>
          </a:graphicData>
        </a:graphic>
      </p:graphicFrame>
      <p:sp>
        <p:nvSpPr>
          <p:cNvPr id="45059" name="Text Box 3"/>
          <p:cNvSpPr txBox="1">
            <a:spLocks noChangeArrowheads="1"/>
          </p:cNvSpPr>
          <p:nvPr/>
        </p:nvSpPr>
        <p:spPr bwMode="auto">
          <a:xfrm>
            <a:off x="914400" y="1089025"/>
            <a:ext cx="7315200" cy="1200150"/>
          </a:xfrm>
          <a:prstGeom prst="rect">
            <a:avLst/>
          </a:prstGeom>
          <a:noFill/>
          <a:ln w="9525">
            <a:noFill/>
            <a:miter lim="800000"/>
            <a:headEnd/>
            <a:tailEnd/>
          </a:ln>
        </p:spPr>
        <p:txBody>
          <a:bodyPr>
            <a:spAutoFit/>
          </a:bodyPr>
          <a:lstStyle/>
          <a:p>
            <a:pPr algn="just"/>
            <a:r>
              <a:rPr lang="en-US"/>
              <a:t>We can use Matlab’s built-in functions on the right hand side of an assignment statement, to produce a value that we then assign to a variable:</a:t>
            </a:r>
            <a:endParaRPr lang="fi-FI" sz="180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Box 2"/>
          <p:cNvSpPr txBox="1">
            <a:spLocks noChangeArrowheads="1"/>
          </p:cNvSpPr>
          <p:nvPr/>
        </p:nvSpPr>
        <p:spPr bwMode="auto">
          <a:xfrm>
            <a:off x="1682750" y="304800"/>
            <a:ext cx="5751513" cy="523875"/>
          </a:xfrm>
          <a:prstGeom prst="rect">
            <a:avLst/>
          </a:prstGeom>
          <a:noFill/>
          <a:ln w="9525">
            <a:noFill/>
            <a:miter lim="800000"/>
            <a:headEnd/>
            <a:tailEnd/>
          </a:ln>
        </p:spPr>
        <p:txBody>
          <a:bodyPr wrap="none">
            <a:spAutoFit/>
          </a:bodyPr>
          <a:lstStyle/>
          <a:p>
            <a:pPr algn="ctr"/>
            <a:r>
              <a:rPr lang="en-US" sz="2800" b="1"/>
              <a:t>INTERLUDE:  FOCUS ON “MOD”</a:t>
            </a:r>
          </a:p>
        </p:txBody>
      </p:sp>
      <p:sp>
        <p:nvSpPr>
          <p:cNvPr id="3" name="Rectangle 2"/>
          <p:cNvSpPr>
            <a:spLocks noRot="1" noChangeAspect="1" noMove="1" noResize="1" noEditPoints="1" noAdjustHandles="1" noChangeArrowheads="1" noChangeShapeType="1" noTextEdit="1"/>
          </p:cNvSpPr>
          <p:nvPr/>
        </p:nvSpPr>
        <p:spPr>
          <a:xfrm>
            <a:off x="2286000" y="1371600"/>
            <a:ext cx="4572000" cy="1477456"/>
          </a:xfrm>
          <a:prstGeom prst="rect">
            <a:avLst/>
          </a:prstGeom>
          <a:blipFill rotWithShape="1">
            <a:blip r:embed="rId3" cstate="print"/>
            <a:stretch>
              <a:fillRect l="-2000" t="-413" b="-9091"/>
            </a:stretch>
          </a:blipFill>
        </p:spPr>
        <p:txBody>
          <a:bodyPr/>
          <a:lstStyle/>
          <a:p>
            <a:pPr>
              <a:defRPr/>
            </a:pPr>
            <a:r>
              <a:rPr lang="en-US">
                <a:noFill/>
              </a:rPr>
              <a:t> </a:t>
            </a:r>
          </a:p>
        </p:txBody>
      </p:sp>
      <p:sp>
        <p:nvSpPr>
          <p:cNvPr id="46083" name="TextBox 3"/>
          <p:cNvSpPr txBox="1">
            <a:spLocks noChangeArrowheads="1"/>
          </p:cNvSpPr>
          <p:nvPr/>
        </p:nvSpPr>
        <p:spPr bwMode="auto">
          <a:xfrm>
            <a:off x="1084263" y="3370263"/>
            <a:ext cx="6934200" cy="2678112"/>
          </a:xfrm>
          <a:prstGeom prst="rect">
            <a:avLst/>
          </a:prstGeom>
          <a:noFill/>
          <a:ln w="9525">
            <a:noFill/>
            <a:miter lim="800000"/>
            <a:headEnd/>
            <a:tailEnd/>
          </a:ln>
        </p:spPr>
        <p:txBody>
          <a:bodyPr>
            <a:spAutoFit/>
          </a:bodyPr>
          <a:lstStyle/>
          <a:p>
            <a:r>
              <a:rPr lang="en-US"/>
              <a:t>The “mod” function is very important.  It comes up again and again, and is quite useful.</a:t>
            </a:r>
          </a:p>
          <a:p>
            <a:endParaRPr lang="en-US"/>
          </a:p>
          <a:p>
            <a:r>
              <a:rPr lang="en-US"/>
              <a:t>It is simply this:  The </a:t>
            </a:r>
            <a:r>
              <a:rPr lang="en-US" b="1"/>
              <a:t>INTEGER remainder </a:t>
            </a:r>
            <a:r>
              <a:rPr lang="en-US"/>
              <a:t>after long division.</a:t>
            </a:r>
          </a:p>
          <a:p>
            <a:endParaRPr lang="en-US"/>
          </a:p>
          <a:p>
            <a:r>
              <a:rPr lang="en-US"/>
              <a:t>Remember long division, and the remainder?</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ext Box 2"/>
          <p:cNvSpPr txBox="1">
            <a:spLocks noChangeArrowheads="1"/>
          </p:cNvSpPr>
          <p:nvPr/>
        </p:nvSpPr>
        <p:spPr bwMode="auto">
          <a:xfrm>
            <a:off x="1682750" y="304800"/>
            <a:ext cx="5751513" cy="523875"/>
          </a:xfrm>
          <a:prstGeom prst="rect">
            <a:avLst/>
          </a:prstGeom>
          <a:noFill/>
          <a:ln w="9525">
            <a:noFill/>
            <a:miter lim="800000"/>
            <a:headEnd/>
            <a:tailEnd/>
          </a:ln>
        </p:spPr>
        <p:txBody>
          <a:bodyPr wrap="none">
            <a:spAutoFit/>
          </a:bodyPr>
          <a:lstStyle/>
          <a:p>
            <a:pPr algn="ctr"/>
            <a:r>
              <a:rPr lang="en-US" sz="2800" b="1"/>
              <a:t>INTERLUDE:  FOCUS ON “MOD”</a:t>
            </a:r>
          </a:p>
        </p:txBody>
      </p:sp>
      <p:sp>
        <p:nvSpPr>
          <p:cNvPr id="47106" name="TextBox 1"/>
          <p:cNvSpPr txBox="1">
            <a:spLocks noChangeArrowheads="1"/>
          </p:cNvSpPr>
          <p:nvPr/>
        </p:nvSpPr>
        <p:spPr bwMode="auto">
          <a:xfrm>
            <a:off x="1219200" y="1752600"/>
            <a:ext cx="6656388" cy="4154488"/>
          </a:xfrm>
          <a:prstGeom prst="rect">
            <a:avLst/>
          </a:prstGeom>
          <a:noFill/>
          <a:ln w="9525">
            <a:noFill/>
            <a:miter lim="800000"/>
            <a:headEnd/>
            <a:tailEnd/>
          </a:ln>
        </p:spPr>
        <p:txBody>
          <a:bodyPr wrap="none">
            <a:spAutoFit/>
          </a:bodyPr>
          <a:lstStyle/>
          <a:p>
            <a:r>
              <a:rPr lang="en-US" i="1"/>
              <a:t>“Ten divided by three is three remainder one”</a:t>
            </a:r>
          </a:p>
          <a:p>
            <a:endParaRPr lang="en-US"/>
          </a:p>
          <a:p>
            <a:r>
              <a:rPr lang="en-US"/>
              <a:t>or</a:t>
            </a:r>
          </a:p>
          <a:p>
            <a:endParaRPr lang="en-US"/>
          </a:p>
          <a:p>
            <a:r>
              <a:rPr lang="en-US"/>
              <a:t>		</a:t>
            </a:r>
            <a:r>
              <a:rPr lang="en-US" b="1"/>
              <a:t>mod(10,3) = 1</a:t>
            </a:r>
          </a:p>
          <a:p>
            <a:endParaRPr lang="en-US"/>
          </a:p>
          <a:p>
            <a:r>
              <a:rPr lang="en-US" i="1"/>
              <a:t>“Twelve divided by seven is one remainder five”</a:t>
            </a:r>
          </a:p>
          <a:p>
            <a:endParaRPr lang="en-US"/>
          </a:p>
          <a:p>
            <a:r>
              <a:rPr lang="en-US"/>
              <a:t>or, </a:t>
            </a:r>
          </a:p>
          <a:p>
            <a:endParaRPr lang="en-US"/>
          </a:p>
          <a:p>
            <a:r>
              <a:rPr lang="en-US"/>
              <a:t>		</a:t>
            </a:r>
            <a:r>
              <a:rPr lang="en-US" b="1"/>
              <a:t>mod(12,7) = 5</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ext Box 2"/>
          <p:cNvSpPr txBox="1">
            <a:spLocks noChangeArrowheads="1"/>
          </p:cNvSpPr>
          <p:nvPr/>
        </p:nvSpPr>
        <p:spPr bwMode="auto">
          <a:xfrm>
            <a:off x="1682750" y="304800"/>
            <a:ext cx="5751513" cy="954088"/>
          </a:xfrm>
          <a:prstGeom prst="rect">
            <a:avLst/>
          </a:prstGeom>
          <a:noFill/>
          <a:ln w="9525">
            <a:noFill/>
            <a:miter lim="800000"/>
            <a:headEnd/>
            <a:tailEnd/>
          </a:ln>
        </p:spPr>
        <p:txBody>
          <a:bodyPr wrap="none">
            <a:spAutoFit/>
          </a:bodyPr>
          <a:lstStyle/>
          <a:p>
            <a:pPr algn="ctr"/>
            <a:r>
              <a:rPr lang="en-US" sz="2800" b="1"/>
              <a:t>INTERLUDE:  FOCUS ON “MOD”</a:t>
            </a:r>
          </a:p>
          <a:p>
            <a:pPr algn="ctr"/>
            <a:r>
              <a:rPr lang="en-US" sz="2800" b="1"/>
              <a:t>(cont)</a:t>
            </a:r>
          </a:p>
        </p:txBody>
      </p:sp>
      <p:sp>
        <p:nvSpPr>
          <p:cNvPr id="48130" name="TextBox 1"/>
          <p:cNvSpPr txBox="1">
            <a:spLocks noChangeArrowheads="1"/>
          </p:cNvSpPr>
          <p:nvPr/>
        </p:nvSpPr>
        <p:spPr bwMode="auto">
          <a:xfrm>
            <a:off x="1219200" y="1752600"/>
            <a:ext cx="7300913" cy="4154488"/>
          </a:xfrm>
          <a:prstGeom prst="rect">
            <a:avLst/>
          </a:prstGeom>
          <a:noFill/>
          <a:ln w="9525">
            <a:noFill/>
            <a:miter lim="800000"/>
            <a:headEnd/>
            <a:tailEnd/>
          </a:ln>
        </p:spPr>
        <p:txBody>
          <a:bodyPr wrap="none">
            <a:spAutoFit/>
          </a:bodyPr>
          <a:lstStyle/>
          <a:p>
            <a:r>
              <a:rPr lang="en-US" i="1"/>
              <a:t>“Eight divided by two is three remainder zero”</a:t>
            </a:r>
          </a:p>
          <a:p>
            <a:endParaRPr lang="en-US"/>
          </a:p>
          <a:p>
            <a:r>
              <a:rPr lang="en-US"/>
              <a:t>or</a:t>
            </a:r>
          </a:p>
          <a:p>
            <a:endParaRPr lang="en-US"/>
          </a:p>
          <a:p>
            <a:r>
              <a:rPr lang="en-US"/>
              <a:t>		</a:t>
            </a:r>
            <a:r>
              <a:rPr lang="en-US" b="1"/>
              <a:t>mod(8,2) = 0</a:t>
            </a:r>
          </a:p>
          <a:p>
            <a:endParaRPr lang="en-US"/>
          </a:p>
          <a:p>
            <a:r>
              <a:rPr lang="en-US" i="1"/>
              <a:t>“Twenty nine divided by three is nine remainder two”</a:t>
            </a:r>
          </a:p>
          <a:p>
            <a:endParaRPr lang="en-US"/>
          </a:p>
          <a:p>
            <a:r>
              <a:rPr lang="en-US"/>
              <a:t>or, </a:t>
            </a:r>
          </a:p>
          <a:p>
            <a:endParaRPr lang="en-US"/>
          </a:p>
          <a:p>
            <a:r>
              <a:rPr lang="en-US"/>
              <a:t>		</a:t>
            </a:r>
            <a:r>
              <a:rPr lang="en-US" b="1"/>
              <a:t>mod(29,3) = 2</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 Box 2"/>
          <p:cNvSpPr txBox="1">
            <a:spLocks noChangeArrowheads="1"/>
          </p:cNvSpPr>
          <p:nvPr/>
        </p:nvSpPr>
        <p:spPr bwMode="auto">
          <a:xfrm>
            <a:off x="1682750" y="304800"/>
            <a:ext cx="5751513" cy="954088"/>
          </a:xfrm>
          <a:prstGeom prst="rect">
            <a:avLst/>
          </a:prstGeom>
          <a:noFill/>
          <a:ln w="9525">
            <a:noFill/>
            <a:miter lim="800000"/>
            <a:headEnd/>
            <a:tailEnd/>
          </a:ln>
        </p:spPr>
        <p:txBody>
          <a:bodyPr wrap="none">
            <a:spAutoFit/>
          </a:bodyPr>
          <a:lstStyle/>
          <a:p>
            <a:pPr algn="ctr"/>
            <a:r>
              <a:rPr lang="en-US" sz="2800" b="1"/>
              <a:t>INTERLUDE:  FOCUS ON “MOD”</a:t>
            </a:r>
          </a:p>
          <a:p>
            <a:pPr algn="ctr"/>
            <a:r>
              <a:rPr lang="en-US" sz="2800" b="1"/>
              <a:t>(cont)</a:t>
            </a:r>
          </a:p>
        </p:txBody>
      </p:sp>
      <p:sp>
        <p:nvSpPr>
          <p:cNvPr id="49154" name="TextBox 1"/>
          <p:cNvSpPr txBox="1">
            <a:spLocks noChangeArrowheads="1"/>
          </p:cNvSpPr>
          <p:nvPr/>
        </p:nvSpPr>
        <p:spPr bwMode="auto">
          <a:xfrm>
            <a:off x="1219200" y="1752600"/>
            <a:ext cx="6777038" cy="4154488"/>
          </a:xfrm>
          <a:prstGeom prst="rect">
            <a:avLst/>
          </a:prstGeom>
          <a:noFill/>
          <a:ln w="9525">
            <a:noFill/>
            <a:miter lim="800000"/>
            <a:headEnd/>
            <a:tailEnd/>
          </a:ln>
        </p:spPr>
        <p:txBody>
          <a:bodyPr wrap="none">
            <a:spAutoFit/>
          </a:bodyPr>
          <a:lstStyle/>
          <a:p>
            <a:r>
              <a:rPr lang="en-US" i="1"/>
              <a:t>“Three divided by five is zero remainder three”</a:t>
            </a:r>
          </a:p>
          <a:p>
            <a:endParaRPr lang="en-US"/>
          </a:p>
          <a:p>
            <a:r>
              <a:rPr lang="en-US"/>
              <a:t>or</a:t>
            </a:r>
          </a:p>
          <a:p>
            <a:endParaRPr lang="en-US"/>
          </a:p>
          <a:p>
            <a:r>
              <a:rPr lang="en-US"/>
              <a:t>		</a:t>
            </a:r>
            <a:r>
              <a:rPr lang="en-US" b="1"/>
              <a:t>mod(3,5) = 3</a:t>
            </a:r>
          </a:p>
          <a:p>
            <a:endParaRPr lang="en-US"/>
          </a:p>
          <a:p>
            <a:r>
              <a:rPr lang="en-US" i="1"/>
              <a:t>“Eight divided by eleven is zero remainder eight”</a:t>
            </a:r>
          </a:p>
          <a:p>
            <a:endParaRPr lang="en-US"/>
          </a:p>
          <a:p>
            <a:r>
              <a:rPr lang="en-US"/>
              <a:t>or, </a:t>
            </a:r>
          </a:p>
          <a:p>
            <a:endParaRPr lang="en-US"/>
          </a:p>
          <a:p>
            <a:r>
              <a:rPr lang="en-US"/>
              <a:t>		</a:t>
            </a:r>
            <a:r>
              <a:rPr lang="en-US" b="1"/>
              <a:t>mod(8,11) = 8</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ext Box 2"/>
          <p:cNvSpPr txBox="1">
            <a:spLocks noChangeArrowheads="1"/>
          </p:cNvSpPr>
          <p:nvPr/>
        </p:nvSpPr>
        <p:spPr bwMode="auto">
          <a:xfrm>
            <a:off x="1682750" y="304800"/>
            <a:ext cx="5751513" cy="954088"/>
          </a:xfrm>
          <a:prstGeom prst="rect">
            <a:avLst/>
          </a:prstGeom>
          <a:noFill/>
          <a:ln w="9525">
            <a:noFill/>
            <a:miter lim="800000"/>
            <a:headEnd/>
            <a:tailEnd/>
          </a:ln>
        </p:spPr>
        <p:txBody>
          <a:bodyPr wrap="none">
            <a:spAutoFit/>
          </a:bodyPr>
          <a:lstStyle/>
          <a:p>
            <a:pPr algn="ctr"/>
            <a:r>
              <a:rPr lang="en-US" sz="2800" b="1"/>
              <a:t>INTERLUDE:  FOCUS ON “MOD”</a:t>
            </a:r>
          </a:p>
          <a:p>
            <a:pPr algn="ctr"/>
            <a:r>
              <a:rPr lang="en-US" sz="2800" b="1"/>
              <a:t>YOUR TURN!</a:t>
            </a:r>
          </a:p>
        </p:txBody>
      </p:sp>
      <p:sp>
        <p:nvSpPr>
          <p:cNvPr id="50178" name="TextBox 1"/>
          <p:cNvSpPr txBox="1">
            <a:spLocks noChangeArrowheads="1"/>
          </p:cNvSpPr>
          <p:nvPr/>
        </p:nvSpPr>
        <p:spPr bwMode="auto">
          <a:xfrm>
            <a:off x="455613" y="1719263"/>
            <a:ext cx="8220075" cy="4156075"/>
          </a:xfrm>
          <a:prstGeom prst="rect">
            <a:avLst/>
          </a:prstGeom>
          <a:noFill/>
          <a:ln w="9525">
            <a:noFill/>
            <a:miter lim="800000"/>
            <a:headEnd/>
            <a:tailEnd/>
          </a:ln>
        </p:spPr>
        <p:txBody>
          <a:bodyPr>
            <a:spAutoFit/>
          </a:bodyPr>
          <a:lstStyle/>
          <a:p>
            <a:r>
              <a:rPr lang="en-US" b="1"/>
              <a:t>mod(8,3)  =  ??? (in words, then the value)</a:t>
            </a:r>
            <a:endParaRPr lang="en-US">
              <a:solidFill>
                <a:srgbClr val="FF0000"/>
              </a:solidFill>
            </a:endParaRPr>
          </a:p>
          <a:p>
            <a:endParaRPr lang="en-US" b="1"/>
          </a:p>
          <a:p>
            <a:r>
              <a:rPr lang="en-US" b="1"/>
              <a:t>mod(4,5)  =  ??? (in words, then the value)</a:t>
            </a:r>
          </a:p>
          <a:p>
            <a:endParaRPr lang="en-US" b="1"/>
          </a:p>
          <a:p>
            <a:r>
              <a:rPr lang="en-US" b="1"/>
              <a:t>mod(4,2)  =  ??? (in words, then the value)</a:t>
            </a:r>
          </a:p>
          <a:p>
            <a:endParaRPr lang="en-US" b="1"/>
          </a:p>
          <a:p>
            <a:r>
              <a:rPr lang="en-US" b="1"/>
              <a:t>mod(10,7)  =  ??? (in words, then the value)</a:t>
            </a:r>
          </a:p>
          <a:p>
            <a:endParaRPr lang="en-US" b="1"/>
          </a:p>
          <a:p>
            <a:r>
              <a:rPr lang="en-US" b="1"/>
              <a:t>mod(10,5)  =  ??? (in words, then the value)</a:t>
            </a:r>
          </a:p>
          <a:p>
            <a:endParaRPr lang="en-US" b="1"/>
          </a:p>
          <a:p>
            <a:r>
              <a:rPr lang="en-US" b="1"/>
              <a:t>mod(10,2)  =  ??? (in words, then the value)</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extBox 1"/>
          <p:cNvSpPr txBox="1">
            <a:spLocks noChangeArrowheads="1"/>
          </p:cNvSpPr>
          <p:nvPr/>
        </p:nvSpPr>
        <p:spPr bwMode="auto">
          <a:xfrm>
            <a:off x="455613" y="1719263"/>
            <a:ext cx="8220075" cy="4156075"/>
          </a:xfrm>
          <a:prstGeom prst="rect">
            <a:avLst/>
          </a:prstGeom>
          <a:noFill/>
          <a:ln w="9525">
            <a:noFill/>
            <a:miter lim="800000"/>
            <a:headEnd/>
            <a:tailEnd/>
          </a:ln>
        </p:spPr>
        <p:txBody>
          <a:bodyPr>
            <a:spAutoFit/>
          </a:bodyPr>
          <a:lstStyle/>
          <a:p>
            <a:r>
              <a:rPr lang="en-US" b="1"/>
              <a:t>mod(8,3) :  </a:t>
            </a:r>
            <a:r>
              <a:rPr lang="en-US">
                <a:solidFill>
                  <a:srgbClr val="FF0000"/>
                </a:solidFill>
              </a:rPr>
              <a:t>“Eight divided by three is two remainder two”</a:t>
            </a:r>
          </a:p>
          <a:p>
            <a:endParaRPr lang="en-US" b="1"/>
          </a:p>
          <a:p>
            <a:r>
              <a:rPr lang="en-US" b="1"/>
              <a:t>mod(4,5) :  </a:t>
            </a:r>
            <a:r>
              <a:rPr lang="en-US">
                <a:solidFill>
                  <a:srgbClr val="FF0000"/>
                </a:solidFill>
              </a:rPr>
              <a:t>“Four divided by five is zero remainder four”</a:t>
            </a:r>
          </a:p>
          <a:p>
            <a:endParaRPr lang="en-US" b="1"/>
          </a:p>
          <a:p>
            <a:r>
              <a:rPr lang="en-US" b="1"/>
              <a:t>mod(4,2) :  </a:t>
            </a:r>
            <a:r>
              <a:rPr lang="en-US">
                <a:solidFill>
                  <a:srgbClr val="FF0000"/>
                </a:solidFill>
              </a:rPr>
              <a:t>“Four divided by two is two remainder zero”</a:t>
            </a:r>
          </a:p>
          <a:p>
            <a:endParaRPr lang="en-US" b="1"/>
          </a:p>
          <a:p>
            <a:r>
              <a:rPr lang="en-US" b="1"/>
              <a:t>mod(10,7) :  </a:t>
            </a:r>
            <a:r>
              <a:rPr lang="en-US">
                <a:solidFill>
                  <a:srgbClr val="FF0000"/>
                </a:solidFill>
              </a:rPr>
              <a:t>“Ten divided by seven is one remainder three”</a:t>
            </a:r>
          </a:p>
          <a:p>
            <a:endParaRPr lang="en-US" b="1"/>
          </a:p>
          <a:p>
            <a:r>
              <a:rPr lang="en-US" b="1"/>
              <a:t>mod(10,5) :  </a:t>
            </a:r>
            <a:r>
              <a:rPr lang="en-US">
                <a:solidFill>
                  <a:srgbClr val="FF0000"/>
                </a:solidFill>
              </a:rPr>
              <a:t>“Ten divided by five is two remainder zero”</a:t>
            </a:r>
          </a:p>
          <a:p>
            <a:endParaRPr lang="en-US" b="1"/>
          </a:p>
          <a:p>
            <a:r>
              <a:rPr lang="en-US" b="1"/>
              <a:t>mod(10,2) :  </a:t>
            </a:r>
            <a:r>
              <a:rPr lang="en-US">
                <a:solidFill>
                  <a:srgbClr val="FF0000"/>
                </a:solidFill>
              </a:rPr>
              <a:t>“Ten divided by two is five remainder zero”</a:t>
            </a:r>
          </a:p>
        </p:txBody>
      </p:sp>
      <p:sp>
        <p:nvSpPr>
          <p:cNvPr id="51202" name="Text Box 2"/>
          <p:cNvSpPr txBox="1">
            <a:spLocks noChangeArrowheads="1"/>
          </p:cNvSpPr>
          <p:nvPr/>
        </p:nvSpPr>
        <p:spPr bwMode="auto">
          <a:xfrm>
            <a:off x="1682750" y="304800"/>
            <a:ext cx="5751513" cy="954088"/>
          </a:xfrm>
          <a:prstGeom prst="rect">
            <a:avLst/>
          </a:prstGeom>
          <a:noFill/>
          <a:ln w="9525">
            <a:noFill/>
            <a:miter lim="800000"/>
            <a:headEnd/>
            <a:tailEnd/>
          </a:ln>
        </p:spPr>
        <p:txBody>
          <a:bodyPr wrap="none">
            <a:spAutoFit/>
          </a:bodyPr>
          <a:lstStyle/>
          <a:p>
            <a:pPr algn="ctr"/>
            <a:r>
              <a:rPr lang="en-US" sz="2800" b="1"/>
              <a:t>INTERLUDE:  FOCUS ON “MOD”</a:t>
            </a:r>
          </a:p>
          <a:p>
            <a:pPr algn="ctr"/>
            <a:r>
              <a:rPr lang="en-US" sz="2800" b="1"/>
              <a:t>YOUR TURN! (ANSWERS)</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extBox 1"/>
          <p:cNvSpPr txBox="1">
            <a:spLocks noChangeArrowheads="1"/>
          </p:cNvSpPr>
          <p:nvPr/>
        </p:nvSpPr>
        <p:spPr bwMode="auto">
          <a:xfrm>
            <a:off x="455613" y="1719263"/>
            <a:ext cx="8220075" cy="4156075"/>
          </a:xfrm>
          <a:prstGeom prst="rect">
            <a:avLst/>
          </a:prstGeom>
          <a:noFill/>
          <a:ln w="9525">
            <a:noFill/>
            <a:miter lim="800000"/>
            <a:headEnd/>
            <a:tailEnd/>
          </a:ln>
        </p:spPr>
        <p:txBody>
          <a:bodyPr>
            <a:spAutoFit/>
          </a:bodyPr>
          <a:lstStyle/>
          <a:p>
            <a:r>
              <a:rPr lang="en-US" b="1"/>
              <a:t>mod(8,3)  =  </a:t>
            </a:r>
            <a:r>
              <a:rPr lang="en-US" b="1">
                <a:solidFill>
                  <a:srgbClr val="FF0000"/>
                </a:solidFill>
              </a:rPr>
              <a:t>2</a:t>
            </a:r>
            <a:endParaRPr lang="en-US">
              <a:solidFill>
                <a:srgbClr val="FF0000"/>
              </a:solidFill>
            </a:endParaRPr>
          </a:p>
          <a:p>
            <a:endParaRPr lang="en-US" b="1"/>
          </a:p>
          <a:p>
            <a:r>
              <a:rPr lang="en-US" b="1"/>
              <a:t>mod(4,5)  =  </a:t>
            </a:r>
            <a:r>
              <a:rPr lang="en-US" b="1">
                <a:solidFill>
                  <a:srgbClr val="FF0000"/>
                </a:solidFill>
              </a:rPr>
              <a:t>4</a:t>
            </a:r>
            <a:endParaRPr lang="en-US">
              <a:solidFill>
                <a:srgbClr val="FF0000"/>
              </a:solidFill>
            </a:endParaRPr>
          </a:p>
          <a:p>
            <a:endParaRPr lang="en-US" b="1"/>
          </a:p>
          <a:p>
            <a:r>
              <a:rPr lang="en-US" b="1"/>
              <a:t>mod(4,2)  =  </a:t>
            </a:r>
            <a:r>
              <a:rPr lang="en-US" b="1">
                <a:solidFill>
                  <a:srgbClr val="FF0000"/>
                </a:solidFill>
              </a:rPr>
              <a:t>0</a:t>
            </a:r>
            <a:endParaRPr lang="en-US">
              <a:solidFill>
                <a:srgbClr val="FF0000"/>
              </a:solidFill>
            </a:endParaRPr>
          </a:p>
          <a:p>
            <a:endParaRPr lang="en-US" b="1"/>
          </a:p>
          <a:p>
            <a:r>
              <a:rPr lang="en-US" b="1"/>
              <a:t>mod(10,7)  =  </a:t>
            </a:r>
            <a:r>
              <a:rPr lang="en-US" b="1">
                <a:solidFill>
                  <a:srgbClr val="FF0000"/>
                </a:solidFill>
              </a:rPr>
              <a:t>3</a:t>
            </a:r>
            <a:endParaRPr lang="en-US">
              <a:solidFill>
                <a:srgbClr val="FF0000"/>
              </a:solidFill>
            </a:endParaRPr>
          </a:p>
          <a:p>
            <a:endParaRPr lang="en-US" b="1"/>
          </a:p>
          <a:p>
            <a:r>
              <a:rPr lang="en-US" b="1"/>
              <a:t>mod(10,5)  =  </a:t>
            </a:r>
            <a:r>
              <a:rPr lang="en-US" b="1">
                <a:solidFill>
                  <a:srgbClr val="FF0000"/>
                </a:solidFill>
              </a:rPr>
              <a:t>0</a:t>
            </a:r>
            <a:endParaRPr lang="en-US">
              <a:solidFill>
                <a:srgbClr val="FF0000"/>
              </a:solidFill>
            </a:endParaRPr>
          </a:p>
          <a:p>
            <a:endParaRPr lang="en-US" b="1"/>
          </a:p>
          <a:p>
            <a:r>
              <a:rPr lang="en-US" b="1"/>
              <a:t>mod(10,2)  = </a:t>
            </a:r>
            <a:r>
              <a:rPr lang="en-US" b="1">
                <a:solidFill>
                  <a:srgbClr val="FF0000"/>
                </a:solidFill>
              </a:rPr>
              <a:t> 0</a:t>
            </a:r>
            <a:endParaRPr lang="en-US">
              <a:solidFill>
                <a:srgbClr val="FF0000"/>
              </a:solidFill>
            </a:endParaRPr>
          </a:p>
        </p:txBody>
      </p:sp>
      <p:sp>
        <p:nvSpPr>
          <p:cNvPr id="52226" name="Text Box 2"/>
          <p:cNvSpPr txBox="1">
            <a:spLocks noChangeArrowheads="1"/>
          </p:cNvSpPr>
          <p:nvPr/>
        </p:nvSpPr>
        <p:spPr bwMode="auto">
          <a:xfrm>
            <a:off x="1682750" y="304800"/>
            <a:ext cx="5751513" cy="954088"/>
          </a:xfrm>
          <a:prstGeom prst="rect">
            <a:avLst/>
          </a:prstGeom>
          <a:noFill/>
          <a:ln w="9525">
            <a:noFill/>
            <a:miter lim="800000"/>
            <a:headEnd/>
            <a:tailEnd/>
          </a:ln>
        </p:spPr>
        <p:txBody>
          <a:bodyPr wrap="none">
            <a:spAutoFit/>
          </a:bodyPr>
          <a:lstStyle/>
          <a:p>
            <a:pPr algn="ctr"/>
            <a:r>
              <a:rPr lang="en-US" sz="2800" b="1"/>
              <a:t>INTERLUDE:  FOCUS ON “MOD”</a:t>
            </a:r>
          </a:p>
          <a:p>
            <a:pPr algn="ctr"/>
            <a:r>
              <a:rPr lang="en-US" sz="2800" b="1"/>
              <a:t>YOUR TURN! (ANSWERS)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 Box 2"/>
          <p:cNvSpPr txBox="1">
            <a:spLocks noChangeArrowheads="1"/>
          </p:cNvSpPr>
          <p:nvPr/>
        </p:nvSpPr>
        <p:spPr bwMode="auto">
          <a:xfrm>
            <a:off x="2005013" y="304800"/>
            <a:ext cx="5106987" cy="523875"/>
          </a:xfrm>
          <a:prstGeom prst="rect">
            <a:avLst/>
          </a:prstGeom>
          <a:noFill/>
          <a:ln w="9525">
            <a:noFill/>
            <a:miter lim="800000"/>
            <a:headEnd/>
            <a:tailEnd/>
          </a:ln>
        </p:spPr>
        <p:txBody>
          <a:bodyPr wrap="none">
            <a:spAutoFit/>
          </a:bodyPr>
          <a:lstStyle/>
          <a:p>
            <a:pPr algn="ctr"/>
            <a:r>
              <a:rPr lang="en-US" sz="2800" b="1"/>
              <a:t>ASSIGNMENT:  YOUR TURN!</a:t>
            </a:r>
          </a:p>
        </p:txBody>
      </p:sp>
      <p:sp>
        <p:nvSpPr>
          <p:cNvPr id="53250" name="Text Box 3"/>
          <p:cNvSpPr txBox="1">
            <a:spLocks noChangeArrowheads="1"/>
          </p:cNvSpPr>
          <p:nvPr/>
        </p:nvSpPr>
        <p:spPr bwMode="auto">
          <a:xfrm>
            <a:off x="914400" y="1219200"/>
            <a:ext cx="7315200" cy="4894263"/>
          </a:xfrm>
          <a:prstGeom prst="rect">
            <a:avLst/>
          </a:prstGeom>
          <a:noFill/>
          <a:ln w="9525">
            <a:noFill/>
            <a:miter lim="800000"/>
            <a:headEnd/>
            <a:tailEnd/>
          </a:ln>
        </p:spPr>
        <p:txBody>
          <a:bodyPr>
            <a:spAutoFit/>
          </a:bodyPr>
          <a:lstStyle/>
          <a:p>
            <a:pPr algn="just"/>
            <a:r>
              <a:rPr lang="en-US" b="1"/>
              <a:t>Example 1</a:t>
            </a:r>
            <a:r>
              <a:rPr lang="en-US"/>
              <a:t>:  Create a variable called </a:t>
            </a:r>
            <a:r>
              <a:rPr lang="en-US" b="1"/>
              <a:t>x</a:t>
            </a:r>
            <a:r>
              <a:rPr lang="en-US"/>
              <a:t> and assign it the value 3.  Create another variable called </a:t>
            </a:r>
            <a:r>
              <a:rPr lang="en-US" b="1"/>
              <a:t>y</a:t>
            </a:r>
            <a:r>
              <a:rPr lang="en-US"/>
              <a:t> and assign it the value 4. Compute the product of </a:t>
            </a:r>
            <a:r>
              <a:rPr lang="en-US" b="1"/>
              <a:t>x</a:t>
            </a:r>
            <a:r>
              <a:rPr lang="en-US"/>
              <a:t> and </a:t>
            </a:r>
            <a:r>
              <a:rPr lang="en-US" b="1"/>
              <a:t>y</a:t>
            </a:r>
            <a:r>
              <a:rPr lang="en-US"/>
              <a:t>, and assign the result to a third variable called </a:t>
            </a:r>
            <a:r>
              <a:rPr lang="en-US" b="1"/>
              <a:t>z</a:t>
            </a:r>
            <a:r>
              <a:rPr lang="en-US"/>
              <a:t>.</a:t>
            </a:r>
          </a:p>
          <a:p>
            <a:pPr algn="just"/>
            <a:endParaRPr lang="en-US"/>
          </a:p>
          <a:p>
            <a:pPr algn="just"/>
            <a:r>
              <a:rPr lang="en-US" b="1"/>
              <a:t>Example 2</a:t>
            </a:r>
            <a:r>
              <a:rPr lang="en-US"/>
              <a:t>:  Now square </a:t>
            </a:r>
            <a:r>
              <a:rPr lang="en-US" b="1"/>
              <a:t>z</a:t>
            </a:r>
            <a:r>
              <a:rPr lang="en-US"/>
              <a:t>, and assign the result to a fourth variable called </a:t>
            </a:r>
            <a:r>
              <a:rPr lang="en-US" b="1"/>
              <a:t>a</a:t>
            </a:r>
            <a:r>
              <a:rPr lang="en-US"/>
              <a:t>.  Take the base 10 logarithm of </a:t>
            </a:r>
            <a:r>
              <a:rPr lang="en-US" b="1"/>
              <a:t>z</a:t>
            </a:r>
            <a:r>
              <a:rPr lang="en-US"/>
              <a:t> and assign that to a fifth variable called </a:t>
            </a:r>
            <a:r>
              <a:rPr lang="en-US" b="1"/>
              <a:t>b</a:t>
            </a:r>
            <a:r>
              <a:rPr lang="en-US"/>
              <a:t>.  Reassign the value of </a:t>
            </a:r>
            <a:r>
              <a:rPr lang="en-US" b="1"/>
              <a:t>b</a:t>
            </a:r>
            <a:r>
              <a:rPr lang="en-US"/>
              <a:t> to </a:t>
            </a:r>
            <a:r>
              <a:rPr lang="en-US" b="1"/>
              <a:t>x</a:t>
            </a:r>
            <a:r>
              <a:rPr lang="en-US"/>
              <a:t>. Cube </a:t>
            </a:r>
            <a:r>
              <a:rPr lang="en-US" b="1"/>
              <a:t>b</a:t>
            </a:r>
            <a:r>
              <a:rPr lang="en-US"/>
              <a:t>, and assign the result to a sixth variable called </a:t>
            </a:r>
            <a:r>
              <a:rPr lang="en-US" b="1"/>
              <a:t>c</a:t>
            </a:r>
            <a:r>
              <a:rPr lang="en-US"/>
              <a:t>.</a:t>
            </a:r>
          </a:p>
          <a:p>
            <a:pPr algn="just"/>
            <a:endParaRPr lang="en-US"/>
          </a:p>
          <a:p>
            <a:pPr algn="just"/>
            <a:r>
              <a:rPr lang="en-US" b="1"/>
              <a:t>Example 3</a:t>
            </a:r>
            <a:r>
              <a:rPr lang="en-US"/>
              <a:t>:  Print out the final values of </a:t>
            </a:r>
            <a:r>
              <a:rPr lang="en-US" b="1"/>
              <a:t>x</a:t>
            </a:r>
            <a:r>
              <a:rPr lang="en-US"/>
              <a:t>, </a:t>
            </a:r>
            <a:r>
              <a:rPr lang="en-US" b="1"/>
              <a:t>y</a:t>
            </a:r>
            <a:r>
              <a:rPr lang="en-US"/>
              <a:t>, </a:t>
            </a:r>
            <a:r>
              <a:rPr lang="en-US" b="1"/>
              <a:t>z</a:t>
            </a:r>
            <a:r>
              <a:rPr lang="en-US"/>
              <a:t>, </a:t>
            </a:r>
            <a:r>
              <a:rPr lang="en-US" b="1"/>
              <a:t>a</a:t>
            </a:r>
            <a:r>
              <a:rPr lang="en-US"/>
              <a:t>,</a:t>
            </a:r>
            <a:r>
              <a:rPr lang="en-US" b="1"/>
              <a:t> b </a:t>
            </a:r>
            <a:r>
              <a:rPr lang="en-US"/>
              <a:t>and</a:t>
            </a:r>
            <a:r>
              <a:rPr lang="en-US" b="1"/>
              <a:t> c</a:t>
            </a:r>
            <a:r>
              <a:rPr lang="en-US"/>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 Box 2"/>
          <p:cNvSpPr txBox="1">
            <a:spLocks noChangeArrowheads="1"/>
          </p:cNvSpPr>
          <p:nvPr/>
        </p:nvSpPr>
        <p:spPr bwMode="auto">
          <a:xfrm>
            <a:off x="3446463" y="2728913"/>
            <a:ext cx="2236787" cy="1384300"/>
          </a:xfrm>
          <a:prstGeom prst="rect">
            <a:avLst/>
          </a:prstGeom>
          <a:noFill/>
          <a:ln w="9525">
            <a:noFill/>
            <a:miter lim="800000"/>
            <a:headEnd/>
            <a:tailEnd/>
          </a:ln>
        </p:spPr>
        <p:txBody>
          <a:bodyPr wrap="none">
            <a:spAutoFit/>
          </a:bodyPr>
          <a:lstStyle/>
          <a:p>
            <a:pPr algn="ctr"/>
            <a:r>
              <a:rPr lang="en-US" sz="2800" b="1"/>
              <a:t>CHAPTER 1</a:t>
            </a:r>
          </a:p>
          <a:p>
            <a:pPr algn="ctr"/>
            <a:endParaRPr lang="en-US" sz="2800" b="1"/>
          </a:p>
          <a:p>
            <a:pPr algn="ctr"/>
            <a:r>
              <a:rPr lang="en-US" sz="2800" b="1"/>
              <a:t>PROLOGUE</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ext Box 2"/>
          <p:cNvSpPr txBox="1">
            <a:spLocks noChangeArrowheads="1"/>
          </p:cNvSpPr>
          <p:nvPr/>
        </p:nvSpPr>
        <p:spPr bwMode="auto">
          <a:xfrm>
            <a:off x="1287463" y="290513"/>
            <a:ext cx="7399337" cy="523875"/>
          </a:xfrm>
          <a:prstGeom prst="rect">
            <a:avLst/>
          </a:prstGeom>
          <a:noFill/>
          <a:ln w="9525">
            <a:noFill/>
            <a:miter lim="800000"/>
            <a:headEnd/>
            <a:tailEnd/>
          </a:ln>
        </p:spPr>
        <p:txBody>
          <a:bodyPr wrap="none">
            <a:spAutoFit/>
          </a:bodyPr>
          <a:lstStyle/>
          <a:p>
            <a:pPr algn="ctr"/>
            <a:r>
              <a:rPr lang="en-US" sz="2800" b="1"/>
              <a:t>ASSIGNMENT:  YOUR TURN! (ANSWERS)</a:t>
            </a:r>
          </a:p>
        </p:txBody>
      </p:sp>
      <p:sp>
        <p:nvSpPr>
          <p:cNvPr id="54274" name="Text Box 3"/>
          <p:cNvSpPr txBox="1">
            <a:spLocks noChangeArrowheads="1"/>
          </p:cNvSpPr>
          <p:nvPr/>
        </p:nvSpPr>
        <p:spPr bwMode="auto">
          <a:xfrm>
            <a:off x="914400" y="1898650"/>
            <a:ext cx="7315200" cy="3046413"/>
          </a:xfrm>
          <a:prstGeom prst="rect">
            <a:avLst/>
          </a:prstGeom>
          <a:noFill/>
          <a:ln w="9525">
            <a:noFill/>
            <a:miter lim="800000"/>
            <a:headEnd/>
            <a:tailEnd/>
          </a:ln>
        </p:spPr>
        <p:txBody>
          <a:bodyPr>
            <a:spAutoFit/>
          </a:bodyPr>
          <a:lstStyle/>
          <a:p>
            <a:pPr algn="just"/>
            <a:r>
              <a:rPr lang="en-US" b="1"/>
              <a:t>Example 1</a:t>
            </a:r>
            <a:r>
              <a:rPr lang="en-US"/>
              <a:t>:  Create a variable called </a:t>
            </a:r>
            <a:r>
              <a:rPr lang="en-US" b="1"/>
              <a:t>x</a:t>
            </a:r>
            <a:r>
              <a:rPr lang="en-US"/>
              <a:t> and assign it the value 3.  Create another variable called </a:t>
            </a:r>
            <a:r>
              <a:rPr lang="en-US" b="1"/>
              <a:t>y</a:t>
            </a:r>
            <a:r>
              <a:rPr lang="en-US"/>
              <a:t> and assign it the value 4.  Compute the product of </a:t>
            </a:r>
            <a:r>
              <a:rPr lang="en-US" b="1"/>
              <a:t>x</a:t>
            </a:r>
            <a:r>
              <a:rPr lang="en-US"/>
              <a:t> and </a:t>
            </a:r>
            <a:r>
              <a:rPr lang="en-US" b="1"/>
              <a:t>y</a:t>
            </a:r>
            <a:r>
              <a:rPr lang="en-US"/>
              <a:t>, and assign the result to a third variable called </a:t>
            </a:r>
            <a:r>
              <a:rPr lang="en-US" b="1"/>
              <a:t>z</a:t>
            </a:r>
            <a:r>
              <a:rPr lang="en-US"/>
              <a:t>.</a:t>
            </a:r>
          </a:p>
          <a:p>
            <a:endParaRPr lang="en-US"/>
          </a:p>
          <a:p>
            <a:pPr marL="2057400" lvl="4" indent="-228600"/>
            <a:r>
              <a:rPr lang="en-US" b="1">
                <a:solidFill>
                  <a:srgbClr val="FF0000"/>
                </a:solidFill>
              </a:rPr>
              <a:t>x = 3;</a:t>
            </a:r>
          </a:p>
          <a:p>
            <a:pPr marL="2057400" lvl="4" indent="-228600"/>
            <a:r>
              <a:rPr lang="en-US" b="1">
                <a:solidFill>
                  <a:srgbClr val="FF0000"/>
                </a:solidFill>
              </a:rPr>
              <a:t>y = 4;</a:t>
            </a:r>
          </a:p>
          <a:p>
            <a:pPr marL="2057400" lvl="4" indent="-228600"/>
            <a:r>
              <a:rPr lang="en-US" b="1">
                <a:solidFill>
                  <a:srgbClr val="FF0000"/>
                </a:solidFill>
              </a:rPr>
              <a:t>z = x * y;</a:t>
            </a:r>
            <a:endParaRPr lang="en-US"/>
          </a:p>
        </p:txBody>
      </p:sp>
      <p:cxnSp>
        <p:nvCxnSpPr>
          <p:cNvPr id="4" name="Straight Arrow Connector 3"/>
          <p:cNvCxnSpPr/>
          <p:nvPr/>
        </p:nvCxnSpPr>
        <p:spPr>
          <a:xfrm flipH="1" flipV="1">
            <a:off x="3733800" y="4038600"/>
            <a:ext cx="2209800" cy="3810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4276" name="TextBox 5"/>
          <p:cNvSpPr txBox="1">
            <a:spLocks noChangeArrowheads="1"/>
          </p:cNvSpPr>
          <p:nvPr/>
        </p:nvSpPr>
        <p:spPr bwMode="auto">
          <a:xfrm>
            <a:off x="5962650" y="4038600"/>
            <a:ext cx="2819400" cy="1477963"/>
          </a:xfrm>
          <a:prstGeom prst="rect">
            <a:avLst/>
          </a:prstGeom>
          <a:noFill/>
          <a:ln w="9525">
            <a:noFill/>
            <a:miter lim="800000"/>
            <a:headEnd/>
            <a:tailEnd/>
          </a:ln>
        </p:spPr>
        <p:txBody>
          <a:bodyPr>
            <a:spAutoFit/>
          </a:bodyPr>
          <a:lstStyle/>
          <a:p>
            <a:r>
              <a:rPr lang="en-US" sz="1800" b="1">
                <a:solidFill>
                  <a:srgbClr val="FF0000"/>
                </a:solidFill>
              </a:rPr>
              <a:t>NOTE:  A semi-colon at the end of a Matlab statement suppresses output, i.e., tells Matlab to “be quiet!”</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ext Box 2"/>
          <p:cNvSpPr txBox="1">
            <a:spLocks noChangeArrowheads="1"/>
          </p:cNvSpPr>
          <p:nvPr/>
        </p:nvSpPr>
        <p:spPr bwMode="auto">
          <a:xfrm>
            <a:off x="1287463" y="290513"/>
            <a:ext cx="7399337" cy="523875"/>
          </a:xfrm>
          <a:prstGeom prst="rect">
            <a:avLst/>
          </a:prstGeom>
          <a:noFill/>
          <a:ln w="9525">
            <a:noFill/>
            <a:miter lim="800000"/>
            <a:headEnd/>
            <a:tailEnd/>
          </a:ln>
        </p:spPr>
        <p:txBody>
          <a:bodyPr wrap="none">
            <a:spAutoFit/>
          </a:bodyPr>
          <a:lstStyle/>
          <a:p>
            <a:pPr algn="ctr"/>
            <a:r>
              <a:rPr lang="en-US" sz="2800" b="1"/>
              <a:t>ASSIGNMENT:  YOUR TURN! (ANSWERS)</a:t>
            </a:r>
          </a:p>
        </p:txBody>
      </p:sp>
      <p:sp>
        <p:nvSpPr>
          <p:cNvPr id="55298" name="Text Box 3"/>
          <p:cNvSpPr txBox="1">
            <a:spLocks noChangeArrowheads="1"/>
          </p:cNvSpPr>
          <p:nvPr/>
        </p:nvSpPr>
        <p:spPr bwMode="auto">
          <a:xfrm>
            <a:off x="914400" y="1890713"/>
            <a:ext cx="7315200" cy="3784600"/>
          </a:xfrm>
          <a:prstGeom prst="rect">
            <a:avLst/>
          </a:prstGeom>
          <a:noFill/>
          <a:ln w="9525">
            <a:noFill/>
            <a:miter lim="800000"/>
            <a:headEnd/>
            <a:tailEnd/>
          </a:ln>
        </p:spPr>
        <p:txBody>
          <a:bodyPr>
            <a:spAutoFit/>
          </a:bodyPr>
          <a:lstStyle/>
          <a:p>
            <a:pPr algn="just"/>
            <a:r>
              <a:rPr lang="en-US" b="1"/>
              <a:t>Example 2</a:t>
            </a:r>
            <a:r>
              <a:rPr lang="en-US"/>
              <a:t>:  Now square </a:t>
            </a:r>
            <a:r>
              <a:rPr lang="en-US" b="1"/>
              <a:t>z</a:t>
            </a:r>
            <a:r>
              <a:rPr lang="en-US"/>
              <a:t>, and assign the result to a fourth variable called </a:t>
            </a:r>
            <a:r>
              <a:rPr lang="en-US" b="1"/>
              <a:t>a</a:t>
            </a:r>
            <a:r>
              <a:rPr lang="en-US"/>
              <a:t>.  Take the base 10 logarithm of </a:t>
            </a:r>
            <a:r>
              <a:rPr lang="en-US" b="1"/>
              <a:t>z</a:t>
            </a:r>
            <a:r>
              <a:rPr lang="en-US"/>
              <a:t> and assign that to a fifth variable called </a:t>
            </a:r>
            <a:r>
              <a:rPr lang="en-US" b="1"/>
              <a:t>b</a:t>
            </a:r>
            <a:r>
              <a:rPr lang="en-US"/>
              <a:t>.  Reassign </a:t>
            </a:r>
            <a:r>
              <a:rPr lang="en-US" b="1"/>
              <a:t>x</a:t>
            </a:r>
            <a:r>
              <a:rPr lang="en-US"/>
              <a:t> the value of </a:t>
            </a:r>
            <a:r>
              <a:rPr lang="en-US" b="1"/>
              <a:t>b</a:t>
            </a:r>
            <a:r>
              <a:rPr lang="en-US"/>
              <a:t>.  Cube </a:t>
            </a:r>
            <a:r>
              <a:rPr lang="en-US" b="1"/>
              <a:t>b</a:t>
            </a:r>
            <a:r>
              <a:rPr lang="en-US"/>
              <a:t>, and assign the result to a sixth variable called </a:t>
            </a:r>
            <a:r>
              <a:rPr lang="en-US" b="1"/>
              <a:t>c</a:t>
            </a:r>
            <a:r>
              <a:rPr lang="en-US"/>
              <a:t>.</a:t>
            </a:r>
          </a:p>
          <a:p>
            <a:endParaRPr lang="en-US"/>
          </a:p>
          <a:p>
            <a:pPr marL="2057400" lvl="4" indent="-228600"/>
            <a:r>
              <a:rPr lang="en-US" b="1">
                <a:solidFill>
                  <a:srgbClr val="FF0000"/>
                </a:solidFill>
              </a:rPr>
              <a:t>a = z^2;</a:t>
            </a:r>
          </a:p>
          <a:p>
            <a:pPr marL="2057400" lvl="4" indent="-228600"/>
            <a:r>
              <a:rPr lang="en-US" b="1">
                <a:solidFill>
                  <a:srgbClr val="FF0000"/>
                </a:solidFill>
              </a:rPr>
              <a:t>b = log10(z);</a:t>
            </a:r>
          </a:p>
          <a:p>
            <a:pPr marL="2057400" lvl="4" indent="-228600"/>
            <a:r>
              <a:rPr lang="en-US" b="1">
                <a:solidFill>
                  <a:srgbClr val="FF0000"/>
                </a:solidFill>
              </a:rPr>
              <a:t>x = b;</a:t>
            </a:r>
          </a:p>
          <a:p>
            <a:pPr marL="2057400" lvl="4" indent="-228600"/>
            <a:r>
              <a:rPr lang="en-US" b="1">
                <a:solidFill>
                  <a:srgbClr val="FF0000"/>
                </a:solidFill>
              </a:rPr>
              <a:t>c = b^3;</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ext Box 2"/>
          <p:cNvSpPr txBox="1">
            <a:spLocks noChangeArrowheads="1"/>
          </p:cNvSpPr>
          <p:nvPr/>
        </p:nvSpPr>
        <p:spPr bwMode="auto">
          <a:xfrm>
            <a:off x="1287463" y="290513"/>
            <a:ext cx="7399337" cy="523875"/>
          </a:xfrm>
          <a:prstGeom prst="rect">
            <a:avLst/>
          </a:prstGeom>
          <a:noFill/>
          <a:ln w="9525">
            <a:noFill/>
            <a:miter lim="800000"/>
            <a:headEnd/>
            <a:tailEnd/>
          </a:ln>
        </p:spPr>
        <p:txBody>
          <a:bodyPr wrap="none">
            <a:spAutoFit/>
          </a:bodyPr>
          <a:lstStyle/>
          <a:p>
            <a:pPr algn="ctr"/>
            <a:r>
              <a:rPr lang="en-US" sz="2800" b="1"/>
              <a:t>ASSIGNMENT:  YOUR TURN! (ANSWERS)</a:t>
            </a:r>
          </a:p>
        </p:txBody>
      </p:sp>
      <p:sp>
        <p:nvSpPr>
          <p:cNvPr id="56322" name="Text Box 3"/>
          <p:cNvSpPr txBox="1">
            <a:spLocks noChangeArrowheads="1"/>
          </p:cNvSpPr>
          <p:nvPr/>
        </p:nvSpPr>
        <p:spPr bwMode="auto">
          <a:xfrm>
            <a:off x="914400" y="1892300"/>
            <a:ext cx="7315200" cy="3416300"/>
          </a:xfrm>
          <a:prstGeom prst="rect">
            <a:avLst/>
          </a:prstGeom>
          <a:noFill/>
          <a:ln w="9525">
            <a:noFill/>
            <a:miter lim="800000"/>
            <a:headEnd/>
            <a:tailEnd/>
          </a:ln>
        </p:spPr>
        <p:txBody>
          <a:bodyPr>
            <a:spAutoFit/>
          </a:bodyPr>
          <a:lstStyle/>
          <a:p>
            <a:r>
              <a:rPr lang="en-US" b="1"/>
              <a:t>Example 3</a:t>
            </a:r>
            <a:r>
              <a:rPr lang="en-US"/>
              <a:t>:  Print out the final values of </a:t>
            </a:r>
            <a:r>
              <a:rPr lang="en-US" b="1"/>
              <a:t>x</a:t>
            </a:r>
            <a:r>
              <a:rPr lang="en-US"/>
              <a:t>, </a:t>
            </a:r>
            <a:r>
              <a:rPr lang="en-US" b="1"/>
              <a:t>y</a:t>
            </a:r>
            <a:r>
              <a:rPr lang="en-US"/>
              <a:t>, </a:t>
            </a:r>
            <a:r>
              <a:rPr lang="en-US" b="1"/>
              <a:t>z</a:t>
            </a:r>
            <a:r>
              <a:rPr lang="en-US"/>
              <a:t>, </a:t>
            </a:r>
            <a:r>
              <a:rPr lang="en-US" b="1"/>
              <a:t>a</a:t>
            </a:r>
            <a:r>
              <a:rPr lang="en-US"/>
              <a:t>,</a:t>
            </a:r>
            <a:r>
              <a:rPr lang="en-US" b="1"/>
              <a:t> b </a:t>
            </a:r>
            <a:r>
              <a:rPr lang="en-US"/>
              <a:t>and</a:t>
            </a:r>
            <a:r>
              <a:rPr lang="en-US" b="1"/>
              <a:t> c</a:t>
            </a:r>
            <a:r>
              <a:rPr lang="en-US"/>
              <a:t>.</a:t>
            </a:r>
          </a:p>
          <a:p>
            <a:endParaRPr lang="en-US"/>
          </a:p>
          <a:p>
            <a:pPr marL="2057400" lvl="4" indent="-228600"/>
            <a:r>
              <a:rPr lang="en-US" b="1">
                <a:solidFill>
                  <a:srgbClr val="FF0000"/>
                </a:solidFill>
              </a:rPr>
              <a:t>x </a:t>
            </a:r>
          </a:p>
          <a:p>
            <a:pPr marL="2057400" lvl="4" indent="-228600"/>
            <a:r>
              <a:rPr lang="en-US" b="1">
                <a:solidFill>
                  <a:srgbClr val="FF0000"/>
                </a:solidFill>
              </a:rPr>
              <a:t>y</a:t>
            </a:r>
          </a:p>
          <a:p>
            <a:pPr marL="2057400" lvl="4" indent="-228600"/>
            <a:r>
              <a:rPr lang="en-US" b="1">
                <a:solidFill>
                  <a:srgbClr val="FF0000"/>
                </a:solidFill>
              </a:rPr>
              <a:t>z</a:t>
            </a:r>
          </a:p>
          <a:p>
            <a:pPr marL="2057400" lvl="4" indent="-228600"/>
            <a:r>
              <a:rPr lang="en-US" b="1">
                <a:solidFill>
                  <a:srgbClr val="FF0000"/>
                </a:solidFill>
              </a:rPr>
              <a:t>a</a:t>
            </a:r>
          </a:p>
          <a:p>
            <a:pPr marL="2057400" lvl="4" indent="-228600"/>
            <a:r>
              <a:rPr lang="en-US" b="1">
                <a:solidFill>
                  <a:srgbClr val="FF0000"/>
                </a:solidFill>
              </a:rPr>
              <a:t>b</a:t>
            </a:r>
          </a:p>
          <a:p>
            <a:pPr marL="2057400" lvl="4" indent="-228600"/>
            <a:r>
              <a:rPr lang="en-US" b="1">
                <a:solidFill>
                  <a:srgbClr val="FF0000"/>
                </a:solidFill>
              </a:rPr>
              <a:t>c</a:t>
            </a:r>
          </a:p>
        </p:txBody>
      </p:sp>
      <p:cxnSp>
        <p:nvCxnSpPr>
          <p:cNvPr id="3" name="Straight Arrow Connector 2"/>
          <p:cNvCxnSpPr/>
          <p:nvPr/>
        </p:nvCxnSpPr>
        <p:spPr>
          <a:xfrm flipH="1" flipV="1">
            <a:off x="3124200" y="4038600"/>
            <a:ext cx="2819400" cy="3810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6324" name="TextBox 4"/>
          <p:cNvSpPr txBox="1">
            <a:spLocks noChangeArrowheads="1"/>
          </p:cNvSpPr>
          <p:nvPr/>
        </p:nvSpPr>
        <p:spPr bwMode="auto">
          <a:xfrm>
            <a:off x="5962650" y="4038600"/>
            <a:ext cx="2819400" cy="2032000"/>
          </a:xfrm>
          <a:prstGeom prst="rect">
            <a:avLst/>
          </a:prstGeom>
          <a:noFill/>
          <a:ln w="9525">
            <a:noFill/>
            <a:miter lim="800000"/>
            <a:headEnd/>
            <a:tailEnd/>
          </a:ln>
        </p:spPr>
        <p:txBody>
          <a:bodyPr>
            <a:spAutoFit/>
          </a:bodyPr>
          <a:lstStyle/>
          <a:p>
            <a:r>
              <a:rPr lang="en-US" sz="1800" b="1">
                <a:solidFill>
                  <a:srgbClr val="FF0000"/>
                </a:solidFill>
              </a:rPr>
              <a:t>NOTE:  Since a semi-colon at the end of a Matlab statement suppresses output, </a:t>
            </a:r>
            <a:r>
              <a:rPr lang="en-US" sz="1800" b="1" u="sng">
                <a:solidFill>
                  <a:srgbClr val="FF0000"/>
                </a:solidFill>
              </a:rPr>
              <a:t>to get printed output</a:t>
            </a:r>
            <a:r>
              <a:rPr lang="en-US" sz="1800" b="1">
                <a:solidFill>
                  <a:srgbClr val="FF0000"/>
                </a:solidFill>
              </a:rPr>
              <a:t>, simply don’t put a semi-colon at the end.</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ext Box 2"/>
          <p:cNvSpPr txBox="1">
            <a:spLocks noChangeArrowheads="1"/>
          </p:cNvSpPr>
          <p:nvPr/>
        </p:nvSpPr>
        <p:spPr bwMode="auto">
          <a:xfrm>
            <a:off x="2455863" y="2506663"/>
            <a:ext cx="4217987" cy="2247900"/>
          </a:xfrm>
          <a:prstGeom prst="rect">
            <a:avLst/>
          </a:prstGeom>
          <a:noFill/>
          <a:ln w="9525">
            <a:noFill/>
            <a:miter lim="800000"/>
            <a:headEnd/>
            <a:tailEnd/>
          </a:ln>
        </p:spPr>
        <p:txBody>
          <a:bodyPr wrap="none">
            <a:spAutoFit/>
          </a:bodyPr>
          <a:lstStyle/>
          <a:p>
            <a:pPr algn="ctr"/>
            <a:r>
              <a:rPr lang="en-US" sz="2800" b="1"/>
              <a:t>CHAPTER 4</a:t>
            </a:r>
          </a:p>
          <a:p>
            <a:pPr algn="ctr"/>
            <a:endParaRPr lang="en-US" sz="2800" b="1"/>
          </a:p>
          <a:p>
            <a:pPr algn="ctr"/>
            <a:r>
              <a:rPr lang="en-US" sz="2800" b="1"/>
              <a:t>VECTORS</a:t>
            </a:r>
          </a:p>
          <a:p>
            <a:pPr algn="ctr"/>
            <a:r>
              <a:rPr lang="en-US" sz="2800" b="1"/>
              <a:t>and</a:t>
            </a:r>
          </a:p>
          <a:p>
            <a:pPr algn="ctr"/>
            <a:r>
              <a:rPr lang="en-US" sz="2800" b="1"/>
              <a:t>VECTOR OPERATIONS </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ext Box 2"/>
          <p:cNvSpPr txBox="1">
            <a:spLocks noChangeArrowheads="1"/>
          </p:cNvSpPr>
          <p:nvPr/>
        </p:nvSpPr>
        <p:spPr bwMode="auto">
          <a:xfrm>
            <a:off x="3598863" y="304800"/>
            <a:ext cx="1912937" cy="523875"/>
          </a:xfrm>
          <a:prstGeom prst="rect">
            <a:avLst/>
          </a:prstGeom>
          <a:noFill/>
          <a:ln w="9525">
            <a:noFill/>
            <a:miter lim="800000"/>
            <a:headEnd/>
            <a:tailEnd/>
          </a:ln>
        </p:spPr>
        <p:txBody>
          <a:bodyPr wrap="none">
            <a:spAutoFit/>
          </a:bodyPr>
          <a:lstStyle/>
          <a:p>
            <a:pPr algn="ctr"/>
            <a:r>
              <a:rPr lang="en-US" sz="2800" b="1"/>
              <a:t>VECTORS</a:t>
            </a:r>
          </a:p>
        </p:txBody>
      </p:sp>
      <p:sp>
        <p:nvSpPr>
          <p:cNvPr id="58370" name="Text Box 5"/>
          <p:cNvSpPr txBox="1">
            <a:spLocks noChangeArrowheads="1"/>
          </p:cNvSpPr>
          <p:nvPr/>
        </p:nvSpPr>
        <p:spPr bwMode="auto">
          <a:xfrm>
            <a:off x="914400" y="1447800"/>
            <a:ext cx="7315200" cy="4524375"/>
          </a:xfrm>
          <a:prstGeom prst="rect">
            <a:avLst/>
          </a:prstGeom>
          <a:noFill/>
          <a:ln w="9525">
            <a:noFill/>
            <a:miter lim="800000"/>
            <a:headEnd/>
            <a:tailEnd/>
          </a:ln>
        </p:spPr>
        <p:txBody>
          <a:bodyPr>
            <a:spAutoFit/>
          </a:bodyPr>
          <a:lstStyle/>
          <a:p>
            <a:pPr algn="just">
              <a:buFontTx/>
              <a:buChar char="•"/>
            </a:pPr>
            <a:r>
              <a:rPr lang="en-US"/>
              <a:t> Think of a “VECTOR” as a bunch of values, all lined up (here we have a “</a:t>
            </a:r>
            <a:r>
              <a:rPr lang="en-US" b="1"/>
              <a:t>row vector</a:t>
            </a:r>
            <a:r>
              <a:rPr lang="en-US"/>
              <a:t>”):</a:t>
            </a:r>
          </a:p>
          <a:p>
            <a:pPr algn="just">
              <a:buFontTx/>
              <a:buChar char="•"/>
            </a:pPr>
            <a:endParaRPr lang="en-US"/>
          </a:p>
          <a:p>
            <a:pPr algn="just">
              <a:buFontTx/>
              <a:buChar char="•"/>
            </a:pPr>
            <a:endParaRPr lang="en-US"/>
          </a:p>
          <a:p>
            <a:pPr algn="just">
              <a:buFontTx/>
              <a:buChar char="•"/>
            </a:pPr>
            <a:endParaRPr lang="en-US"/>
          </a:p>
          <a:p>
            <a:pPr algn="just"/>
            <a:endParaRPr lang="en-US"/>
          </a:p>
          <a:p>
            <a:pPr algn="just">
              <a:buFontTx/>
              <a:buChar char="•"/>
            </a:pPr>
            <a:r>
              <a:rPr lang="en-US"/>
              <a:t> We create </a:t>
            </a:r>
            <a:r>
              <a:rPr lang="en-US" b="1"/>
              <a:t>row vector </a:t>
            </a:r>
            <a:r>
              <a:rPr lang="en-US"/>
              <a:t>A like this (all three ways of writing the assignment statement are equivalent):</a:t>
            </a:r>
          </a:p>
          <a:p>
            <a:pPr algn="just">
              <a:buFontTx/>
              <a:buChar char="•"/>
            </a:pPr>
            <a:endParaRPr lang="en-US"/>
          </a:p>
          <a:p>
            <a:pPr marL="1143000" lvl="2" indent="-228600" algn="just"/>
            <a:r>
              <a:rPr lang="en-US" b="1"/>
              <a:t>A</a:t>
            </a:r>
            <a:r>
              <a:rPr lang="en-US"/>
              <a:t> = [</a:t>
            </a:r>
            <a:r>
              <a:rPr lang="en-US" b="1">
                <a:solidFill>
                  <a:srgbClr val="0066FF"/>
                </a:solidFill>
              </a:rPr>
              <a:t>1 2 3 4 5</a:t>
            </a:r>
            <a:r>
              <a:rPr lang="en-US"/>
              <a:t>];</a:t>
            </a:r>
          </a:p>
          <a:p>
            <a:pPr marL="1143000" lvl="2" indent="-228600" algn="just"/>
            <a:r>
              <a:rPr lang="en-US" b="1"/>
              <a:t>A</a:t>
            </a:r>
            <a:r>
              <a:rPr lang="en-US"/>
              <a:t> = [</a:t>
            </a:r>
            <a:r>
              <a:rPr lang="en-US" b="1">
                <a:solidFill>
                  <a:srgbClr val="0066FF"/>
                </a:solidFill>
              </a:rPr>
              <a:t>1, 2, 3, 4, 5</a:t>
            </a:r>
            <a:r>
              <a:rPr lang="en-US"/>
              <a:t>];</a:t>
            </a:r>
          </a:p>
          <a:p>
            <a:pPr marL="1143000" lvl="2" indent="-228600" algn="just"/>
            <a:r>
              <a:rPr lang="en-US" b="1"/>
              <a:t>A</a:t>
            </a:r>
            <a:r>
              <a:rPr lang="en-US"/>
              <a:t> = [</a:t>
            </a:r>
            <a:r>
              <a:rPr lang="en-US" b="1">
                <a:solidFill>
                  <a:srgbClr val="0066FF"/>
                </a:solidFill>
              </a:rPr>
              <a:t>1:5</a:t>
            </a:r>
            <a:r>
              <a:rPr lang="en-US"/>
              <a:t>];</a:t>
            </a:r>
          </a:p>
        </p:txBody>
      </p:sp>
      <p:sp>
        <p:nvSpPr>
          <p:cNvPr id="58371" name="Text Box 25"/>
          <p:cNvSpPr txBox="1">
            <a:spLocks noChangeArrowheads="1"/>
          </p:cNvSpPr>
          <p:nvPr/>
        </p:nvSpPr>
        <p:spPr bwMode="auto">
          <a:xfrm>
            <a:off x="1676400" y="2752725"/>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 name="Table 1"/>
          <p:cNvGraphicFramePr>
            <a:graphicFrameLocks noGrp="1"/>
          </p:cNvGraphicFramePr>
          <p:nvPr/>
        </p:nvGraphicFramePr>
        <p:xfrm>
          <a:off x="3036888" y="2752725"/>
          <a:ext cx="4267200" cy="371475"/>
        </p:xfrm>
        <a:graphic>
          <a:graphicData uri="http://schemas.openxmlformats.org/drawingml/2006/table">
            <a:tbl>
              <a:tblPr/>
              <a:tblGrid>
                <a:gridCol w="852487"/>
                <a:gridCol w="854075"/>
                <a:gridCol w="854075"/>
                <a:gridCol w="852488"/>
                <a:gridCol w="854075"/>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66FF"/>
                          </a:solidFill>
                          <a:effectLst/>
                          <a:latin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66FF"/>
                          </a:solidFill>
                          <a:effectLst/>
                          <a:latin typeface="Arial"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66FF"/>
                          </a:solidFill>
                          <a:effectLst/>
                          <a:latin typeface="Arial"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66FF"/>
                          </a:solidFill>
                          <a:effectLst/>
                          <a:latin typeface="Arial"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66FF"/>
                          </a:solidFill>
                          <a:effectLst/>
                          <a:latin typeface="Arial"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cxnSp>
        <p:nvCxnSpPr>
          <p:cNvPr id="4" name="Straight Arrow Connector 3"/>
          <p:cNvCxnSpPr/>
          <p:nvPr/>
        </p:nvCxnSpPr>
        <p:spPr>
          <a:xfrm flipH="1" flipV="1">
            <a:off x="3276600" y="5791200"/>
            <a:ext cx="1704975" cy="457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8387" name="TextBox 4"/>
          <p:cNvSpPr txBox="1">
            <a:spLocks noChangeArrowheads="1"/>
          </p:cNvSpPr>
          <p:nvPr/>
        </p:nvSpPr>
        <p:spPr bwMode="auto">
          <a:xfrm>
            <a:off x="4914900" y="6019800"/>
            <a:ext cx="2563813" cy="461963"/>
          </a:xfrm>
          <a:prstGeom prst="rect">
            <a:avLst/>
          </a:prstGeom>
          <a:noFill/>
          <a:ln w="9525">
            <a:noFill/>
            <a:miter lim="800000"/>
            <a:headEnd/>
            <a:tailEnd/>
          </a:ln>
        </p:spPr>
        <p:txBody>
          <a:bodyPr wrap="none">
            <a:spAutoFit/>
          </a:bodyPr>
          <a:lstStyle/>
          <a:p>
            <a:r>
              <a:rPr lang="en-US" b="1">
                <a:solidFill>
                  <a:srgbClr val="FF0000"/>
                </a:solidFill>
              </a:rPr>
              <a:t>NOT</a:t>
            </a:r>
            <a:r>
              <a:rPr lang="en-US">
                <a:solidFill>
                  <a:srgbClr val="FF0000"/>
                </a:solidFill>
              </a:rPr>
              <a:t>:    A = [1-5];</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ext Box 5"/>
          <p:cNvSpPr txBox="1">
            <a:spLocks noChangeArrowheads="1"/>
          </p:cNvSpPr>
          <p:nvPr/>
        </p:nvSpPr>
        <p:spPr bwMode="auto">
          <a:xfrm>
            <a:off x="914400" y="1143000"/>
            <a:ext cx="7315200" cy="4154488"/>
          </a:xfrm>
          <a:prstGeom prst="rect">
            <a:avLst/>
          </a:prstGeom>
          <a:noFill/>
          <a:ln w="9525">
            <a:noFill/>
            <a:miter lim="800000"/>
            <a:headEnd/>
            <a:tailEnd/>
          </a:ln>
        </p:spPr>
        <p:txBody>
          <a:bodyPr>
            <a:spAutoFit/>
          </a:bodyPr>
          <a:lstStyle/>
          <a:p>
            <a:pPr algn="just">
              <a:buFontTx/>
              <a:buChar char="•"/>
            </a:pPr>
            <a:r>
              <a:rPr lang="en-US"/>
              <a:t> Vectors are convenient, because by assigning a vector to a variable, we can manipulate the ENTIRE collection of numbers in the vector, just by referring to the variable name.</a:t>
            </a:r>
          </a:p>
          <a:p>
            <a:pPr algn="just">
              <a:buFontTx/>
              <a:buChar char="•"/>
            </a:pPr>
            <a:endParaRPr lang="en-US"/>
          </a:p>
          <a:p>
            <a:pPr algn="just">
              <a:buFontTx/>
              <a:buChar char="•"/>
            </a:pPr>
            <a:r>
              <a:rPr lang="en-US"/>
              <a:t> So, if we wanted to add the value 3 to each of the values inside the vector A, we would do this:</a:t>
            </a:r>
          </a:p>
          <a:p>
            <a:pPr algn="just">
              <a:buFontTx/>
              <a:buChar char="•"/>
            </a:pPr>
            <a:endParaRPr lang="en-US"/>
          </a:p>
          <a:p>
            <a:pPr algn="just"/>
            <a:r>
              <a:rPr lang="en-US"/>
              <a:t>		A + 3</a:t>
            </a:r>
          </a:p>
          <a:p>
            <a:pPr algn="just"/>
            <a:endParaRPr lang="en-US"/>
          </a:p>
          <a:p>
            <a:pPr algn="just"/>
            <a:r>
              <a:rPr lang="en-US"/>
              <a:t>Which accomplishes this:</a:t>
            </a:r>
          </a:p>
        </p:txBody>
      </p:sp>
      <p:sp>
        <p:nvSpPr>
          <p:cNvPr id="59394" name="Text Box 25"/>
          <p:cNvSpPr txBox="1">
            <a:spLocks noChangeArrowheads="1"/>
          </p:cNvSpPr>
          <p:nvPr/>
        </p:nvSpPr>
        <p:spPr bwMode="auto">
          <a:xfrm>
            <a:off x="1576388" y="5638800"/>
            <a:ext cx="862012" cy="369888"/>
          </a:xfrm>
          <a:prstGeom prst="rect">
            <a:avLst/>
          </a:prstGeom>
          <a:noFill/>
          <a:ln w="9525">
            <a:noFill/>
            <a:miter lim="800000"/>
            <a:headEnd/>
            <a:tailEnd/>
          </a:ln>
        </p:spPr>
        <p:txBody>
          <a:bodyPr wrap="none">
            <a:spAutoFit/>
          </a:bodyPr>
          <a:lstStyle/>
          <a:p>
            <a:r>
              <a:rPr lang="en-US" sz="1800" b="1"/>
              <a:t>A + 3</a:t>
            </a:r>
            <a:r>
              <a:rPr lang="en-US" sz="1800"/>
              <a:t>: </a:t>
            </a:r>
          </a:p>
        </p:txBody>
      </p:sp>
      <p:graphicFrame>
        <p:nvGraphicFramePr>
          <p:cNvPr id="2" name="Table 1"/>
          <p:cNvGraphicFramePr>
            <a:graphicFrameLocks noGrp="1"/>
          </p:cNvGraphicFramePr>
          <p:nvPr/>
        </p:nvGraphicFramePr>
        <p:xfrm>
          <a:off x="3036888" y="56388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1" dirty="0" smtClean="0">
                          <a:solidFill>
                            <a:srgbClr val="0066FF"/>
                          </a:solidFill>
                        </a:rPr>
                        <a:t>1</a:t>
                      </a:r>
                      <a:r>
                        <a:rPr lang="en-US" b="1" dirty="0" smtClean="0">
                          <a:solidFill>
                            <a:schemeClr val="tx1"/>
                          </a:solidFill>
                        </a:rPr>
                        <a:t>+3</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2</a:t>
                      </a:r>
                      <a:r>
                        <a:rPr lang="en-US" b="1" dirty="0" smtClean="0">
                          <a:solidFill>
                            <a:schemeClr val="tx1"/>
                          </a:solidFill>
                        </a:rPr>
                        <a:t>+3</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3</a:t>
                      </a:r>
                      <a:r>
                        <a:rPr lang="en-US" b="1" dirty="0" smtClean="0">
                          <a:solidFill>
                            <a:schemeClr val="tx1"/>
                          </a:solidFill>
                        </a:rPr>
                        <a:t>+3</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4</a:t>
                      </a:r>
                      <a:r>
                        <a:rPr lang="en-US" b="1" dirty="0" smtClean="0">
                          <a:solidFill>
                            <a:schemeClr val="tx1"/>
                          </a:solidFill>
                        </a:rPr>
                        <a:t>+3</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5</a:t>
                      </a:r>
                      <a:r>
                        <a:rPr lang="en-US" b="1" dirty="0" smtClean="0">
                          <a:solidFill>
                            <a:schemeClr val="tx1"/>
                          </a:solidFill>
                        </a:rPr>
                        <a:t>+3</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8" name="Table 7"/>
          <p:cNvGraphicFramePr>
            <a:graphicFrameLocks noGrp="1"/>
          </p:cNvGraphicFramePr>
          <p:nvPr/>
        </p:nvGraphicFramePr>
        <p:xfrm>
          <a:off x="3048000" y="6181725"/>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1" dirty="0" smtClean="0">
                          <a:solidFill>
                            <a:srgbClr val="00B050"/>
                          </a:solidFill>
                        </a:rPr>
                        <a:t>4</a:t>
                      </a:r>
                      <a:endParaRPr lang="en-US" b="1" dirty="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B050"/>
                          </a:solidFill>
                        </a:rPr>
                        <a:t>5</a:t>
                      </a:r>
                      <a:endParaRPr lang="en-US" b="1" dirty="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B050"/>
                          </a:solidFill>
                        </a:rPr>
                        <a:t>6</a:t>
                      </a:r>
                      <a:endParaRPr lang="en-US" b="1" dirty="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B050"/>
                          </a:solidFill>
                        </a:rPr>
                        <a:t>7</a:t>
                      </a:r>
                      <a:endParaRPr lang="en-US" b="1" dirty="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B050"/>
                          </a:solidFill>
                        </a:rPr>
                        <a:t>8</a:t>
                      </a:r>
                      <a:endParaRPr lang="en-US" b="1" dirty="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9423" name="Text Box 2"/>
          <p:cNvSpPr txBox="1">
            <a:spLocks noChangeArrowheads="1"/>
          </p:cNvSpPr>
          <p:nvPr/>
        </p:nvSpPr>
        <p:spPr bwMode="auto">
          <a:xfrm>
            <a:off x="3598863" y="304800"/>
            <a:ext cx="1912937" cy="523875"/>
          </a:xfrm>
          <a:prstGeom prst="rect">
            <a:avLst/>
          </a:prstGeom>
          <a:noFill/>
          <a:ln w="9525">
            <a:noFill/>
            <a:miter lim="800000"/>
            <a:headEnd/>
            <a:tailEnd/>
          </a:ln>
        </p:spPr>
        <p:txBody>
          <a:bodyPr wrap="none">
            <a:spAutoFit/>
          </a:bodyPr>
          <a:lstStyle/>
          <a:p>
            <a:pPr algn="ctr"/>
            <a:r>
              <a:rPr lang="en-US" sz="2800" b="1"/>
              <a:t>VECTORS</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ext Box 5"/>
          <p:cNvSpPr txBox="1">
            <a:spLocks noChangeArrowheads="1"/>
          </p:cNvSpPr>
          <p:nvPr/>
        </p:nvSpPr>
        <p:spPr bwMode="auto">
          <a:xfrm>
            <a:off x="914400" y="1150938"/>
            <a:ext cx="7315200" cy="830262"/>
          </a:xfrm>
          <a:prstGeom prst="rect">
            <a:avLst/>
          </a:prstGeom>
          <a:noFill/>
          <a:ln w="9525">
            <a:noFill/>
            <a:miter lim="800000"/>
            <a:headEnd/>
            <a:tailEnd/>
          </a:ln>
        </p:spPr>
        <p:txBody>
          <a:bodyPr>
            <a:spAutoFit/>
          </a:bodyPr>
          <a:lstStyle/>
          <a:p>
            <a:pPr algn="just">
              <a:buFontTx/>
              <a:buChar char="•"/>
            </a:pPr>
            <a:r>
              <a:rPr lang="en-US"/>
              <a:t> We can refer to EACH POSITION of a vector, using what’s called “subscript notation”:</a:t>
            </a:r>
          </a:p>
        </p:txBody>
      </p:sp>
      <p:sp>
        <p:nvSpPr>
          <p:cNvPr id="60418" name="Text Box 25"/>
          <p:cNvSpPr txBox="1">
            <a:spLocks noChangeArrowheads="1"/>
          </p:cNvSpPr>
          <p:nvPr/>
        </p:nvSpPr>
        <p:spPr bwMode="auto">
          <a:xfrm>
            <a:off x="1676400" y="2514600"/>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9" name="Table 8"/>
          <p:cNvGraphicFramePr>
            <a:graphicFrameLocks noGrp="1"/>
          </p:cNvGraphicFramePr>
          <p:nvPr/>
        </p:nvGraphicFramePr>
        <p:xfrm>
          <a:off x="3036888" y="25146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1" dirty="0" smtClean="0">
                          <a:solidFill>
                            <a:srgbClr val="0066FF"/>
                          </a:solidFill>
                        </a:rPr>
                        <a:t>1</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2</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3</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4</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5</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4" name="Straight Arrow Connector 3"/>
          <p:cNvCxnSpPr/>
          <p:nvPr/>
        </p:nvCxnSpPr>
        <p:spPr>
          <a:xfrm flipV="1">
            <a:off x="3429000" y="3114675"/>
            <a:ext cx="0" cy="26812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0434" name="TextBox 4"/>
          <p:cNvSpPr txBox="1">
            <a:spLocks noChangeArrowheads="1"/>
          </p:cNvSpPr>
          <p:nvPr/>
        </p:nvSpPr>
        <p:spPr bwMode="auto">
          <a:xfrm>
            <a:off x="2728913" y="5794375"/>
            <a:ext cx="1412875" cy="523875"/>
          </a:xfrm>
          <a:prstGeom prst="rect">
            <a:avLst/>
          </a:prstGeom>
          <a:noFill/>
          <a:ln w="9525">
            <a:solidFill>
              <a:schemeClr val="tx1"/>
            </a:solidFill>
            <a:miter lim="800000"/>
            <a:headEnd/>
            <a:tailEnd/>
          </a:ln>
        </p:spPr>
        <p:txBody>
          <a:bodyPr>
            <a:spAutoFit/>
          </a:bodyPr>
          <a:lstStyle/>
          <a:p>
            <a:r>
              <a:rPr lang="en-US" sz="1400"/>
              <a:t>Position 1 of A, written </a:t>
            </a:r>
            <a:r>
              <a:rPr lang="en-US" sz="1400" b="1"/>
              <a:t>A(1)</a:t>
            </a:r>
          </a:p>
        </p:txBody>
      </p:sp>
      <p:sp>
        <p:nvSpPr>
          <p:cNvPr id="60435" name="TextBox 11"/>
          <p:cNvSpPr txBox="1">
            <a:spLocks noChangeArrowheads="1"/>
          </p:cNvSpPr>
          <p:nvPr/>
        </p:nvSpPr>
        <p:spPr bwMode="auto">
          <a:xfrm>
            <a:off x="3595688" y="5184775"/>
            <a:ext cx="1371600" cy="523875"/>
          </a:xfrm>
          <a:prstGeom prst="rect">
            <a:avLst/>
          </a:prstGeom>
          <a:noFill/>
          <a:ln w="9525">
            <a:solidFill>
              <a:schemeClr val="tx1"/>
            </a:solidFill>
            <a:miter lim="800000"/>
            <a:headEnd/>
            <a:tailEnd/>
          </a:ln>
        </p:spPr>
        <p:txBody>
          <a:bodyPr>
            <a:spAutoFit/>
          </a:bodyPr>
          <a:lstStyle/>
          <a:p>
            <a:r>
              <a:rPr lang="en-US" sz="1400"/>
              <a:t>Position 2 of A, written </a:t>
            </a:r>
            <a:r>
              <a:rPr lang="en-US" sz="1400" b="1"/>
              <a:t>A(2)</a:t>
            </a:r>
          </a:p>
        </p:txBody>
      </p:sp>
      <p:sp>
        <p:nvSpPr>
          <p:cNvPr id="60436" name="TextBox 12"/>
          <p:cNvSpPr txBox="1">
            <a:spLocks noChangeArrowheads="1"/>
          </p:cNvSpPr>
          <p:nvPr/>
        </p:nvSpPr>
        <p:spPr bwMode="auto">
          <a:xfrm>
            <a:off x="4433888" y="4545013"/>
            <a:ext cx="1371600" cy="522287"/>
          </a:xfrm>
          <a:prstGeom prst="rect">
            <a:avLst/>
          </a:prstGeom>
          <a:noFill/>
          <a:ln w="9525">
            <a:solidFill>
              <a:schemeClr val="tx1"/>
            </a:solidFill>
            <a:miter lim="800000"/>
            <a:headEnd/>
            <a:tailEnd/>
          </a:ln>
        </p:spPr>
        <p:txBody>
          <a:bodyPr>
            <a:spAutoFit/>
          </a:bodyPr>
          <a:lstStyle/>
          <a:p>
            <a:r>
              <a:rPr lang="en-US" sz="1400"/>
              <a:t>Position 3 of A, written </a:t>
            </a:r>
            <a:r>
              <a:rPr lang="en-US" sz="1400" b="1"/>
              <a:t>A(3)</a:t>
            </a:r>
          </a:p>
        </p:txBody>
      </p:sp>
      <p:cxnSp>
        <p:nvCxnSpPr>
          <p:cNvPr id="11" name="Straight Arrow Connector 10"/>
          <p:cNvCxnSpPr/>
          <p:nvPr/>
        </p:nvCxnSpPr>
        <p:spPr>
          <a:xfrm flipV="1">
            <a:off x="4267200" y="3114675"/>
            <a:ext cx="0" cy="20574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5105400" y="3114675"/>
            <a:ext cx="0" cy="140176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6019800" y="3114675"/>
            <a:ext cx="0" cy="113982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0440" name="TextBox 13"/>
          <p:cNvSpPr txBox="1">
            <a:spLocks noChangeArrowheads="1"/>
          </p:cNvSpPr>
          <p:nvPr/>
        </p:nvSpPr>
        <p:spPr bwMode="auto">
          <a:xfrm>
            <a:off x="5334000" y="3906838"/>
            <a:ext cx="1371600" cy="522287"/>
          </a:xfrm>
          <a:prstGeom prst="rect">
            <a:avLst/>
          </a:prstGeom>
          <a:solidFill>
            <a:schemeClr val="bg1"/>
          </a:solidFill>
          <a:ln w="9525">
            <a:solidFill>
              <a:schemeClr val="tx1"/>
            </a:solidFill>
            <a:miter lim="800000"/>
            <a:headEnd/>
            <a:tailEnd/>
          </a:ln>
        </p:spPr>
        <p:txBody>
          <a:bodyPr>
            <a:spAutoFit/>
          </a:bodyPr>
          <a:lstStyle/>
          <a:p>
            <a:r>
              <a:rPr lang="en-US" sz="1400"/>
              <a:t>Position 4 of A, written </a:t>
            </a:r>
            <a:r>
              <a:rPr lang="en-US" sz="1400" b="1"/>
              <a:t>A(4)</a:t>
            </a:r>
          </a:p>
        </p:txBody>
      </p:sp>
      <p:cxnSp>
        <p:nvCxnSpPr>
          <p:cNvPr id="24" name="Straight Arrow Connector 23"/>
          <p:cNvCxnSpPr/>
          <p:nvPr/>
        </p:nvCxnSpPr>
        <p:spPr>
          <a:xfrm flipV="1">
            <a:off x="6934200" y="3114675"/>
            <a:ext cx="0" cy="457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0442" name="TextBox 14"/>
          <p:cNvSpPr txBox="1">
            <a:spLocks noChangeArrowheads="1"/>
          </p:cNvSpPr>
          <p:nvPr/>
        </p:nvSpPr>
        <p:spPr bwMode="auto">
          <a:xfrm>
            <a:off x="6858000" y="3540125"/>
            <a:ext cx="1371600" cy="523875"/>
          </a:xfrm>
          <a:prstGeom prst="rect">
            <a:avLst/>
          </a:prstGeom>
          <a:solidFill>
            <a:schemeClr val="bg1"/>
          </a:solidFill>
          <a:ln w="9525">
            <a:solidFill>
              <a:schemeClr val="tx1"/>
            </a:solidFill>
            <a:miter lim="800000"/>
            <a:headEnd/>
            <a:tailEnd/>
          </a:ln>
        </p:spPr>
        <p:txBody>
          <a:bodyPr>
            <a:spAutoFit/>
          </a:bodyPr>
          <a:lstStyle/>
          <a:p>
            <a:r>
              <a:rPr lang="en-US" sz="1400"/>
              <a:t>Position 5 of A, written </a:t>
            </a:r>
            <a:r>
              <a:rPr lang="en-US" sz="1400" b="1"/>
              <a:t>A(5)</a:t>
            </a:r>
          </a:p>
        </p:txBody>
      </p:sp>
      <p:sp>
        <p:nvSpPr>
          <p:cNvPr id="60443" name="Text Box 2"/>
          <p:cNvSpPr txBox="1">
            <a:spLocks noChangeArrowheads="1"/>
          </p:cNvSpPr>
          <p:nvPr/>
        </p:nvSpPr>
        <p:spPr bwMode="auto">
          <a:xfrm>
            <a:off x="3598863" y="304800"/>
            <a:ext cx="1912937" cy="523875"/>
          </a:xfrm>
          <a:prstGeom prst="rect">
            <a:avLst/>
          </a:prstGeom>
          <a:noFill/>
          <a:ln w="9525">
            <a:noFill/>
            <a:miter lim="800000"/>
            <a:headEnd/>
            <a:tailEnd/>
          </a:ln>
        </p:spPr>
        <p:txBody>
          <a:bodyPr wrap="none">
            <a:spAutoFit/>
          </a:bodyPr>
          <a:lstStyle/>
          <a:p>
            <a:pPr algn="ctr"/>
            <a:r>
              <a:rPr lang="en-US" sz="2800" b="1"/>
              <a:t>VECTORS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ext Box 5"/>
          <p:cNvSpPr txBox="1">
            <a:spLocks noChangeArrowheads="1"/>
          </p:cNvSpPr>
          <p:nvPr/>
        </p:nvSpPr>
        <p:spPr bwMode="auto">
          <a:xfrm>
            <a:off x="914400" y="1150938"/>
            <a:ext cx="7315200" cy="1938337"/>
          </a:xfrm>
          <a:prstGeom prst="rect">
            <a:avLst/>
          </a:prstGeom>
          <a:noFill/>
          <a:ln w="9525">
            <a:noFill/>
            <a:miter lim="800000"/>
            <a:headEnd/>
            <a:tailEnd/>
          </a:ln>
        </p:spPr>
        <p:txBody>
          <a:bodyPr>
            <a:spAutoFit/>
          </a:bodyPr>
          <a:lstStyle/>
          <a:p>
            <a:pPr algn="just">
              <a:buFontTx/>
              <a:buChar char="•"/>
            </a:pPr>
            <a:r>
              <a:rPr lang="en-US"/>
              <a:t> </a:t>
            </a:r>
            <a:r>
              <a:rPr lang="en-US" b="1"/>
              <a:t>KEY POINT</a:t>
            </a:r>
            <a:r>
              <a:rPr lang="en-US"/>
              <a:t>:  Each POSITION of a vector can act like an independent variable.  So, for example, we can reassign different values to individual positions.</a:t>
            </a:r>
          </a:p>
          <a:p>
            <a:pPr algn="just">
              <a:buFontTx/>
              <a:buChar char="•"/>
            </a:pPr>
            <a:endParaRPr lang="en-US"/>
          </a:p>
          <a:p>
            <a:pPr algn="just"/>
            <a:r>
              <a:rPr lang="en-US"/>
              <a:t> Before the first assignment:</a:t>
            </a:r>
          </a:p>
        </p:txBody>
      </p:sp>
      <p:sp>
        <p:nvSpPr>
          <p:cNvPr id="61442" name="Text Box 25"/>
          <p:cNvSpPr txBox="1">
            <a:spLocks noChangeArrowheads="1"/>
          </p:cNvSpPr>
          <p:nvPr/>
        </p:nvSpPr>
        <p:spPr bwMode="auto">
          <a:xfrm>
            <a:off x="1676400" y="3286125"/>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9" name="Table 8"/>
          <p:cNvGraphicFramePr>
            <a:graphicFrameLocks noGrp="1"/>
          </p:cNvGraphicFramePr>
          <p:nvPr/>
        </p:nvGraphicFramePr>
        <p:xfrm>
          <a:off x="3036888" y="3286125"/>
          <a:ext cx="4267200" cy="371475"/>
        </p:xfrm>
        <a:graphic>
          <a:graphicData uri="http://schemas.openxmlformats.org/drawingml/2006/table">
            <a:tbl>
              <a:tblPr/>
              <a:tblGrid>
                <a:gridCol w="852487"/>
                <a:gridCol w="854075"/>
                <a:gridCol w="854075"/>
                <a:gridCol w="852488"/>
                <a:gridCol w="854075"/>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66FF"/>
                          </a:solidFill>
                          <a:effectLst/>
                          <a:latin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66FF"/>
                          </a:solidFill>
                          <a:effectLst/>
                          <a:latin typeface="Arial"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66FF"/>
                          </a:solidFill>
                          <a:effectLst/>
                          <a:latin typeface="Arial"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66FF"/>
                          </a:solidFill>
                          <a:effectLst/>
                          <a:latin typeface="Arial"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66FF"/>
                          </a:solidFill>
                          <a:effectLst/>
                          <a:latin typeface="Arial"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1457" name="Text Box 5"/>
          <p:cNvSpPr txBox="1">
            <a:spLocks noChangeArrowheads="1"/>
          </p:cNvSpPr>
          <p:nvPr/>
        </p:nvSpPr>
        <p:spPr bwMode="auto">
          <a:xfrm>
            <a:off x="914400" y="4795838"/>
            <a:ext cx="7315200" cy="461962"/>
          </a:xfrm>
          <a:prstGeom prst="rect">
            <a:avLst/>
          </a:prstGeom>
          <a:noFill/>
          <a:ln w="9525">
            <a:noFill/>
            <a:miter lim="800000"/>
            <a:headEnd/>
            <a:tailEnd/>
          </a:ln>
        </p:spPr>
        <p:txBody>
          <a:bodyPr>
            <a:spAutoFit/>
          </a:bodyPr>
          <a:lstStyle/>
          <a:p>
            <a:r>
              <a:rPr lang="en-US"/>
              <a:t>After the first assignment:</a:t>
            </a:r>
          </a:p>
        </p:txBody>
      </p:sp>
      <p:sp>
        <p:nvSpPr>
          <p:cNvPr id="61458" name="TextBox 1"/>
          <p:cNvSpPr txBox="1">
            <a:spLocks noChangeArrowheads="1"/>
          </p:cNvSpPr>
          <p:nvPr/>
        </p:nvSpPr>
        <p:spPr bwMode="auto">
          <a:xfrm>
            <a:off x="3692525" y="4113213"/>
            <a:ext cx="1373188" cy="460375"/>
          </a:xfrm>
          <a:prstGeom prst="rect">
            <a:avLst/>
          </a:prstGeom>
          <a:noFill/>
          <a:ln w="9525">
            <a:noFill/>
            <a:miter lim="800000"/>
            <a:headEnd/>
            <a:tailEnd/>
          </a:ln>
        </p:spPr>
        <p:txBody>
          <a:bodyPr wrap="none">
            <a:spAutoFit/>
          </a:bodyPr>
          <a:lstStyle/>
          <a:p>
            <a:r>
              <a:rPr lang="en-US"/>
              <a:t>A(2) = </a:t>
            </a:r>
            <a:r>
              <a:rPr lang="en-US">
                <a:solidFill>
                  <a:srgbClr val="FF0000"/>
                </a:solidFill>
              </a:rPr>
              <a:t>7</a:t>
            </a:r>
            <a:r>
              <a:rPr lang="en-US"/>
              <a:t>;</a:t>
            </a:r>
          </a:p>
        </p:txBody>
      </p:sp>
      <p:cxnSp>
        <p:nvCxnSpPr>
          <p:cNvPr id="6" name="Straight Arrow Connector 5"/>
          <p:cNvCxnSpPr/>
          <p:nvPr/>
        </p:nvCxnSpPr>
        <p:spPr>
          <a:xfrm flipV="1">
            <a:off x="4038600" y="3733800"/>
            <a:ext cx="152400" cy="37941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1460" name="Text Box 25"/>
          <p:cNvSpPr txBox="1">
            <a:spLocks noChangeArrowheads="1"/>
          </p:cNvSpPr>
          <p:nvPr/>
        </p:nvSpPr>
        <p:spPr bwMode="auto">
          <a:xfrm>
            <a:off x="1676400" y="5562600"/>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55626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1" dirty="0" smtClean="0">
                          <a:solidFill>
                            <a:srgbClr val="0066FF"/>
                          </a:solidFill>
                        </a:rPr>
                        <a:t>1</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FF0000"/>
                          </a:solidFill>
                        </a:rPr>
                        <a:t>7</a:t>
                      </a:r>
                      <a:endParaRPr lang="en-US"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3</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4</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5</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1475" name="Text Box 2"/>
          <p:cNvSpPr txBox="1">
            <a:spLocks noChangeArrowheads="1"/>
          </p:cNvSpPr>
          <p:nvPr/>
        </p:nvSpPr>
        <p:spPr bwMode="auto">
          <a:xfrm>
            <a:off x="3598863" y="304800"/>
            <a:ext cx="1912937" cy="523875"/>
          </a:xfrm>
          <a:prstGeom prst="rect">
            <a:avLst/>
          </a:prstGeom>
          <a:noFill/>
          <a:ln w="9525">
            <a:noFill/>
            <a:miter lim="800000"/>
            <a:headEnd/>
            <a:tailEnd/>
          </a:ln>
        </p:spPr>
        <p:txBody>
          <a:bodyPr wrap="none">
            <a:spAutoFit/>
          </a:bodyPr>
          <a:lstStyle/>
          <a:p>
            <a:pPr algn="ctr"/>
            <a:r>
              <a:rPr lang="en-US" sz="2800" b="1"/>
              <a:t>VECTORS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ext Box 5"/>
          <p:cNvSpPr txBox="1">
            <a:spLocks noChangeArrowheads="1"/>
          </p:cNvSpPr>
          <p:nvPr/>
        </p:nvSpPr>
        <p:spPr bwMode="auto">
          <a:xfrm>
            <a:off x="914400" y="1150938"/>
            <a:ext cx="7315200" cy="1938337"/>
          </a:xfrm>
          <a:prstGeom prst="rect">
            <a:avLst/>
          </a:prstGeom>
          <a:noFill/>
          <a:ln w="9525">
            <a:noFill/>
            <a:miter lim="800000"/>
            <a:headEnd/>
            <a:tailEnd/>
          </a:ln>
        </p:spPr>
        <p:txBody>
          <a:bodyPr>
            <a:spAutoFit/>
          </a:bodyPr>
          <a:lstStyle/>
          <a:p>
            <a:pPr algn="just">
              <a:buFontTx/>
              <a:buChar char="•"/>
            </a:pPr>
            <a:r>
              <a:rPr lang="en-US"/>
              <a:t> </a:t>
            </a:r>
            <a:r>
              <a:rPr lang="en-US" b="1"/>
              <a:t>KEY POINT</a:t>
            </a:r>
            <a:r>
              <a:rPr lang="en-US"/>
              <a:t>:  Each POSITION of a vector can act like an independent variable.  So, for example, we can reassign different values to individual positions.</a:t>
            </a:r>
          </a:p>
          <a:p>
            <a:pPr algn="just">
              <a:buFontTx/>
              <a:buChar char="•"/>
            </a:pPr>
            <a:endParaRPr lang="en-US"/>
          </a:p>
          <a:p>
            <a:pPr algn="just"/>
            <a:r>
              <a:rPr lang="en-US"/>
              <a:t> Before the second assignment:</a:t>
            </a:r>
          </a:p>
        </p:txBody>
      </p:sp>
      <p:sp>
        <p:nvSpPr>
          <p:cNvPr id="62466" name="Text Box 25"/>
          <p:cNvSpPr txBox="1">
            <a:spLocks noChangeArrowheads="1"/>
          </p:cNvSpPr>
          <p:nvPr/>
        </p:nvSpPr>
        <p:spPr bwMode="auto">
          <a:xfrm>
            <a:off x="1676400" y="3286125"/>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9" name="Table 8"/>
          <p:cNvGraphicFramePr>
            <a:graphicFrameLocks noGrp="1"/>
          </p:cNvGraphicFramePr>
          <p:nvPr/>
        </p:nvGraphicFramePr>
        <p:xfrm>
          <a:off x="3036888" y="3286125"/>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1" dirty="0" smtClean="0">
                          <a:solidFill>
                            <a:srgbClr val="0066FF"/>
                          </a:solidFill>
                        </a:rPr>
                        <a:t>1</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FF0000"/>
                          </a:solidFill>
                        </a:rPr>
                        <a:t>7</a:t>
                      </a:r>
                      <a:endParaRPr lang="en-US"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3</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4</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5</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2481" name="Text Box 5"/>
          <p:cNvSpPr txBox="1">
            <a:spLocks noChangeArrowheads="1"/>
          </p:cNvSpPr>
          <p:nvPr/>
        </p:nvSpPr>
        <p:spPr bwMode="auto">
          <a:xfrm>
            <a:off x="914400" y="4795838"/>
            <a:ext cx="7315200" cy="461962"/>
          </a:xfrm>
          <a:prstGeom prst="rect">
            <a:avLst/>
          </a:prstGeom>
          <a:noFill/>
          <a:ln w="9525">
            <a:noFill/>
            <a:miter lim="800000"/>
            <a:headEnd/>
            <a:tailEnd/>
          </a:ln>
        </p:spPr>
        <p:txBody>
          <a:bodyPr>
            <a:spAutoFit/>
          </a:bodyPr>
          <a:lstStyle/>
          <a:p>
            <a:r>
              <a:rPr lang="en-US"/>
              <a:t>After the second assignment:</a:t>
            </a:r>
          </a:p>
        </p:txBody>
      </p:sp>
      <p:sp>
        <p:nvSpPr>
          <p:cNvPr id="62482" name="TextBox 1"/>
          <p:cNvSpPr txBox="1">
            <a:spLocks noChangeArrowheads="1"/>
          </p:cNvSpPr>
          <p:nvPr/>
        </p:nvSpPr>
        <p:spPr bwMode="auto">
          <a:xfrm>
            <a:off x="6248400" y="4113213"/>
            <a:ext cx="1373188" cy="460375"/>
          </a:xfrm>
          <a:prstGeom prst="rect">
            <a:avLst/>
          </a:prstGeom>
          <a:noFill/>
          <a:ln w="9525">
            <a:noFill/>
            <a:miter lim="800000"/>
            <a:headEnd/>
            <a:tailEnd/>
          </a:ln>
        </p:spPr>
        <p:txBody>
          <a:bodyPr wrap="none">
            <a:spAutoFit/>
          </a:bodyPr>
          <a:lstStyle/>
          <a:p>
            <a:r>
              <a:rPr lang="en-US"/>
              <a:t>A(5) = </a:t>
            </a:r>
            <a:r>
              <a:rPr lang="en-US">
                <a:solidFill>
                  <a:srgbClr val="00B050"/>
                </a:solidFill>
              </a:rPr>
              <a:t>8</a:t>
            </a:r>
            <a:r>
              <a:rPr lang="en-US"/>
              <a:t>;</a:t>
            </a:r>
          </a:p>
        </p:txBody>
      </p:sp>
      <p:cxnSp>
        <p:nvCxnSpPr>
          <p:cNvPr id="6" name="Straight Arrow Connector 5"/>
          <p:cNvCxnSpPr/>
          <p:nvPr/>
        </p:nvCxnSpPr>
        <p:spPr>
          <a:xfrm flipV="1">
            <a:off x="6705600" y="3733800"/>
            <a:ext cx="152400" cy="37941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2484" name="Text Box 25"/>
          <p:cNvSpPr txBox="1">
            <a:spLocks noChangeArrowheads="1"/>
          </p:cNvSpPr>
          <p:nvPr/>
        </p:nvSpPr>
        <p:spPr bwMode="auto">
          <a:xfrm>
            <a:off x="1676400" y="5562600"/>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55626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1" dirty="0" smtClean="0">
                          <a:solidFill>
                            <a:srgbClr val="0066FF"/>
                          </a:solidFill>
                        </a:rPr>
                        <a:t>1</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FF0000"/>
                          </a:solidFill>
                        </a:rPr>
                        <a:t>7</a:t>
                      </a:r>
                      <a:endParaRPr lang="en-US"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3</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4</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B050"/>
                          </a:solidFill>
                        </a:rPr>
                        <a:t>8</a:t>
                      </a:r>
                      <a:endParaRPr lang="en-US" b="1" dirty="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2499" name="Text Box 2"/>
          <p:cNvSpPr txBox="1">
            <a:spLocks noChangeArrowheads="1"/>
          </p:cNvSpPr>
          <p:nvPr/>
        </p:nvSpPr>
        <p:spPr bwMode="auto">
          <a:xfrm>
            <a:off x="3598863" y="304800"/>
            <a:ext cx="1912937" cy="523875"/>
          </a:xfrm>
          <a:prstGeom prst="rect">
            <a:avLst/>
          </a:prstGeom>
          <a:noFill/>
          <a:ln w="9525">
            <a:noFill/>
            <a:miter lim="800000"/>
            <a:headEnd/>
            <a:tailEnd/>
          </a:ln>
        </p:spPr>
        <p:txBody>
          <a:bodyPr wrap="none">
            <a:spAutoFit/>
          </a:bodyPr>
          <a:lstStyle/>
          <a:p>
            <a:pPr algn="ctr"/>
            <a:r>
              <a:rPr lang="en-US" sz="2800" b="1"/>
              <a:t>VECTORS</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ext Box 5"/>
          <p:cNvSpPr txBox="1">
            <a:spLocks noChangeArrowheads="1"/>
          </p:cNvSpPr>
          <p:nvPr/>
        </p:nvSpPr>
        <p:spPr bwMode="auto">
          <a:xfrm>
            <a:off x="914400" y="1150938"/>
            <a:ext cx="7315200" cy="1938337"/>
          </a:xfrm>
          <a:prstGeom prst="rect">
            <a:avLst/>
          </a:prstGeom>
          <a:noFill/>
          <a:ln w="9525">
            <a:noFill/>
            <a:miter lim="800000"/>
            <a:headEnd/>
            <a:tailEnd/>
          </a:ln>
        </p:spPr>
        <p:txBody>
          <a:bodyPr>
            <a:spAutoFit/>
          </a:bodyPr>
          <a:lstStyle/>
          <a:p>
            <a:pPr algn="just">
              <a:buFontTx/>
              <a:buChar char="•"/>
            </a:pPr>
            <a:r>
              <a:rPr lang="en-US"/>
              <a:t> </a:t>
            </a:r>
            <a:r>
              <a:rPr lang="en-US" b="1"/>
              <a:t>ANOTHER</a:t>
            </a:r>
            <a:r>
              <a:rPr lang="en-US"/>
              <a:t> </a:t>
            </a:r>
            <a:r>
              <a:rPr lang="en-US" b="1"/>
              <a:t>KEY POINT</a:t>
            </a:r>
            <a:r>
              <a:rPr lang="en-US"/>
              <a:t>:  Because each position in a vector can act like an independent variable, we can do all the things with vector positions that we can do with independent variables like we did previously with </a:t>
            </a:r>
            <a:r>
              <a:rPr lang="en-US" b="1"/>
              <a:t>x</a:t>
            </a:r>
            <a:r>
              <a:rPr lang="en-US"/>
              <a:t>, </a:t>
            </a:r>
            <a:r>
              <a:rPr lang="en-US" b="1"/>
              <a:t>y</a:t>
            </a:r>
            <a:r>
              <a:rPr lang="en-US"/>
              <a:t>, </a:t>
            </a:r>
            <a:r>
              <a:rPr lang="en-US" b="1"/>
              <a:t>z</a:t>
            </a:r>
            <a:r>
              <a:rPr lang="en-US"/>
              <a:t>, </a:t>
            </a:r>
            <a:r>
              <a:rPr lang="en-US" b="1"/>
              <a:t>a</a:t>
            </a:r>
            <a:r>
              <a:rPr lang="en-US"/>
              <a:t>, </a:t>
            </a:r>
            <a:r>
              <a:rPr lang="en-US" b="1"/>
              <a:t>b</a:t>
            </a:r>
            <a:r>
              <a:rPr lang="en-US"/>
              <a:t> and </a:t>
            </a:r>
            <a:r>
              <a:rPr lang="en-US" b="1"/>
              <a:t>c</a:t>
            </a:r>
            <a:r>
              <a:rPr lang="en-US"/>
              <a:t>.</a:t>
            </a:r>
          </a:p>
        </p:txBody>
      </p:sp>
      <p:sp>
        <p:nvSpPr>
          <p:cNvPr id="63490" name="Text Box 25"/>
          <p:cNvSpPr txBox="1">
            <a:spLocks noChangeArrowheads="1"/>
          </p:cNvSpPr>
          <p:nvPr/>
        </p:nvSpPr>
        <p:spPr bwMode="auto">
          <a:xfrm>
            <a:off x="1676400" y="3635375"/>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3635375"/>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1" dirty="0" smtClean="0">
                          <a:solidFill>
                            <a:srgbClr val="0066FF"/>
                          </a:solidFill>
                        </a:rPr>
                        <a:t>1</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FF0000"/>
                          </a:solidFill>
                        </a:rPr>
                        <a:t>7</a:t>
                      </a:r>
                      <a:endParaRPr lang="en-US"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3</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4</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B050"/>
                          </a:solidFill>
                        </a:rPr>
                        <a:t>8</a:t>
                      </a:r>
                      <a:endParaRPr lang="en-US" b="1" dirty="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3505" name="TextBox 2"/>
          <p:cNvSpPr txBox="1">
            <a:spLocks noChangeArrowheads="1"/>
          </p:cNvSpPr>
          <p:nvPr/>
        </p:nvSpPr>
        <p:spPr bwMode="auto">
          <a:xfrm>
            <a:off x="990600" y="4321175"/>
            <a:ext cx="7086600" cy="2308225"/>
          </a:xfrm>
          <a:prstGeom prst="rect">
            <a:avLst/>
          </a:prstGeom>
          <a:solidFill>
            <a:schemeClr val="bg1"/>
          </a:solidFill>
          <a:ln w="9525">
            <a:noFill/>
            <a:miter lim="800000"/>
            <a:headEnd/>
            <a:tailEnd/>
          </a:ln>
        </p:spPr>
        <p:txBody>
          <a:bodyPr>
            <a:spAutoFit/>
          </a:bodyPr>
          <a:lstStyle/>
          <a:p>
            <a:r>
              <a:rPr lang="en-US"/>
              <a:t>So</a:t>
            </a:r>
            <a:r>
              <a:rPr lang="en-US" b="1"/>
              <a:t>, </a:t>
            </a:r>
            <a:r>
              <a:rPr lang="en-US"/>
              <a:t>given vector A above, if we type “A(3)” at Matlab’s command line, we will get the value </a:t>
            </a:r>
            <a:r>
              <a:rPr lang="en-US" b="1">
                <a:solidFill>
                  <a:srgbClr val="0066FF"/>
                </a:solidFill>
              </a:rPr>
              <a:t>3</a:t>
            </a:r>
            <a:r>
              <a:rPr lang="en-US"/>
              <a:t> returned:</a:t>
            </a:r>
          </a:p>
          <a:p>
            <a:r>
              <a:rPr lang="en-US"/>
              <a:t>		</a:t>
            </a:r>
            <a:r>
              <a:rPr lang="en-US">
                <a:latin typeface="Courier New" pitchFamily="49" charset="0"/>
                <a:cs typeface="Courier New" pitchFamily="49" charset="0"/>
              </a:rPr>
              <a:t>EDU&gt;&gt; A(3)</a:t>
            </a:r>
          </a:p>
          <a:p>
            <a:r>
              <a:rPr lang="en-US">
                <a:latin typeface="Courier New" pitchFamily="49" charset="0"/>
                <a:cs typeface="Courier New" pitchFamily="49" charset="0"/>
              </a:rPr>
              <a:t>		</a:t>
            </a:r>
            <a:r>
              <a:rPr lang="en-US" b="1">
                <a:solidFill>
                  <a:srgbClr val="FF0000"/>
                </a:solidFill>
                <a:latin typeface="Courier New" pitchFamily="49" charset="0"/>
                <a:cs typeface="Courier New" pitchFamily="49" charset="0"/>
              </a:rPr>
              <a:t>ans =</a:t>
            </a:r>
          </a:p>
          <a:p>
            <a:r>
              <a:rPr lang="en-US" b="1">
                <a:solidFill>
                  <a:srgbClr val="FF0000"/>
                </a:solidFill>
                <a:latin typeface="Courier New" pitchFamily="49" charset="0"/>
                <a:cs typeface="Courier New" pitchFamily="49" charset="0"/>
              </a:rPr>
              <a:t>		        3</a:t>
            </a:r>
          </a:p>
        </p:txBody>
      </p:sp>
      <p:sp>
        <p:nvSpPr>
          <p:cNvPr id="63506" name="Text Box 2"/>
          <p:cNvSpPr txBox="1">
            <a:spLocks noChangeArrowheads="1"/>
          </p:cNvSpPr>
          <p:nvPr/>
        </p:nvSpPr>
        <p:spPr bwMode="auto">
          <a:xfrm>
            <a:off x="3598863" y="304800"/>
            <a:ext cx="1912937" cy="523875"/>
          </a:xfrm>
          <a:prstGeom prst="rect">
            <a:avLst/>
          </a:prstGeom>
          <a:noFill/>
          <a:ln w="9525">
            <a:noFill/>
            <a:miter lim="800000"/>
            <a:headEnd/>
            <a:tailEnd/>
          </a:ln>
        </p:spPr>
        <p:txBody>
          <a:bodyPr wrap="none">
            <a:spAutoFit/>
          </a:bodyPr>
          <a:lstStyle/>
          <a:p>
            <a:pPr algn="ctr"/>
            <a:r>
              <a:rPr lang="en-US" sz="2800" b="1"/>
              <a:t>VECTORS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4"/>
          <p:cNvSpPr txBox="1">
            <a:spLocks noChangeArrowheads="1"/>
          </p:cNvSpPr>
          <p:nvPr/>
        </p:nvSpPr>
        <p:spPr bwMode="auto">
          <a:xfrm>
            <a:off x="1819275" y="304800"/>
            <a:ext cx="6029325" cy="946150"/>
          </a:xfrm>
          <a:prstGeom prst="rect">
            <a:avLst/>
          </a:prstGeom>
          <a:noFill/>
          <a:ln w="9525">
            <a:noFill/>
            <a:miter lim="800000"/>
            <a:headEnd/>
            <a:tailEnd/>
          </a:ln>
        </p:spPr>
        <p:txBody>
          <a:bodyPr wrap="none">
            <a:spAutoFit/>
          </a:bodyPr>
          <a:lstStyle/>
          <a:p>
            <a:pPr algn="ctr"/>
            <a:r>
              <a:rPr lang="en-US" sz="2800" b="1"/>
              <a:t>FIRST…WHERE IS MATLAB W/R/T</a:t>
            </a:r>
          </a:p>
          <a:p>
            <a:pPr algn="ctr"/>
            <a:r>
              <a:rPr lang="en-US" sz="2800" b="1"/>
              <a:t>PROGRAMMING LANGUAGES?</a:t>
            </a:r>
          </a:p>
        </p:txBody>
      </p:sp>
      <p:pic>
        <p:nvPicPr>
          <p:cNvPr id="18434" name="Picture 9" descr="CPU-1452_640"/>
          <p:cNvPicPr>
            <a:picLocks noChangeAspect="1" noChangeArrowheads="1"/>
          </p:cNvPicPr>
          <p:nvPr/>
        </p:nvPicPr>
        <p:blipFill>
          <a:blip r:embed="rId3"/>
          <a:srcRect/>
          <a:stretch>
            <a:fillRect/>
          </a:stretch>
        </p:blipFill>
        <p:spPr bwMode="auto">
          <a:xfrm>
            <a:off x="3025775" y="4165600"/>
            <a:ext cx="2743200" cy="1701800"/>
          </a:xfrm>
          <a:prstGeom prst="rect">
            <a:avLst/>
          </a:prstGeom>
          <a:noFill/>
          <a:ln w="9525">
            <a:noFill/>
            <a:miter lim="800000"/>
            <a:headEnd/>
            <a:tailEnd/>
          </a:ln>
        </p:spPr>
      </p:pic>
      <p:sp>
        <p:nvSpPr>
          <p:cNvPr id="18435" name="Text Box 5"/>
          <p:cNvSpPr txBox="1">
            <a:spLocks noChangeArrowheads="1"/>
          </p:cNvSpPr>
          <p:nvPr/>
        </p:nvSpPr>
        <p:spPr bwMode="auto">
          <a:xfrm>
            <a:off x="2595563" y="1905000"/>
            <a:ext cx="4414837" cy="3046413"/>
          </a:xfrm>
          <a:prstGeom prst="rect">
            <a:avLst/>
          </a:prstGeom>
          <a:noFill/>
          <a:ln w="9525">
            <a:noFill/>
            <a:miter lim="800000"/>
            <a:headEnd/>
            <a:tailEnd/>
          </a:ln>
        </p:spPr>
        <p:txBody>
          <a:bodyPr>
            <a:spAutoFit/>
          </a:bodyPr>
          <a:lstStyle/>
          <a:p>
            <a:pPr>
              <a:buFontTx/>
              <a:buChar char="•"/>
            </a:pPr>
            <a:r>
              <a:rPr lang="en-US"/>
              <a:t> </a:t>
            </a:r>
            <a:r>
              <a:rPr lang="en-US" b="1" u="sng"/>
              <a:t>Matlab</a:t>
            </a:r>
            <a:r>
              <a:rPr lang="en-US"/>
              <a:t> (“scripting language”)</a:t>
            </a:r>
          </a:p>
          <a:p>
            <a:pPr>
              <a:buFontTx/>
              <a:buChar char="•"/>
            </a:pPr>
            <a:r>
              <a:rPr lang="en-US"/>
              <a:t> Common Lisp, Python</a:t>
            </a:r>
          </a:p>
          <a:p>
            <a:pPr>
              <a:buFontTx/>
              <a:buChar char="•"/>
            </a:pPr>
            <a:r>
              <a:rPr lang="en-US"/>
              <a:t> Java</a:t>
            </a:r>
          </a:p>
          <a:p>
            <a:pPr>
              <a:buFontTx/>
              <a:buChar char="•"/>
            </a:pPr>
            <a:r>
              <a:rPr lang="en-US"/>
              <a:t> Fortran, C, C++</a:t>
            </a:r>
          </a:p>
          <a:p>
            <a:pPr>
              <a:buFontTx/>
              <a:buChar char="•"/>
            </a:pPr>
            <a:r>
              <a:rPr lang="en-US"/>
              <a:t> Assembly language</a:t>
            </a:r>
          </a:p>
          <a:p>
            <a:pPr>
              <a:buFontTx/>
              <a:buChar char="•"/>
            </a:pPr>
            <a:r>
              <a:rPr lang="en-US"/>
              <a:t> </a:t>
            </a:r>
            <a:r>
              <a:rPr lang="en-US">
                <a:solidFill>
                  <a:srgbClr val="FF0000"/>
                </a:solidFill>
              </a:rPr>
              <a:t>Machine code (binary!)</a:t>
            </a:r>
          </a:p>
          <a:p>
            <a:pPr>
              <a:buFontTx/>
              <a:buChar char="•"/>
            </a:pPr>
            <a:endParaRPr lang="en-US"/>
          </a:p>
          <a:p>
            <a:r>
              <a:rPr lang="en-US">
                <a:solidFill>
                  <a:srgbClr val="FF0000"/>
                </a:solidFill>
              </a:rPr>
              <a:t>           micro code</a:t>
            </a:r>
          </a:p>
        </p:txBody>
      </p:sp>
      <p:sp>
        <p:nvSpPr>
          <p:cNvPr id="18436" name="AutoShape 13"/>
          <p:cNvSpPr>
            <a:spLocks noChangeArrowheads="1"/>
          </p:cNvSpPr>
          <p:nvPr/>
        </p:nvSpPr>
        <p:spPr bwMode="auto">
          <a:xfrm>
            <a:off x="7256463" y="1876425"/>
            <a:ext cx="609600" cy="2667000"/>
          </a:xfrm>
          <a:prstGeom prst="upArrow">
            <a:avLst>
              <a:gd name="adj1" fmla="val 50000"/>
              <a:gd name="adj2" fmla="val 137509"/>
            </a:avLst>
          </a:prstGeom>
          <a:solidFill>
            <a:schemeClr val="accent1"/>
          </a:solidFill>
          <a:ln w="9525">
            <a:solidFill>
              <a:schemeClr val="tx1"/>
            </a:solidFill>
            <a:miter lim="800000"/>
            <a:headEnd/>
            <a:tailEnd/>
          </a:ln>
        </p:spPr>
        <p:txBody>
          <a:bodyPr vert="eaVert" wrap="none" anchor="ctr"/>
          <a:lstStyle/>
          <a:p>
            <a:endParaRPr lang="en-US"/>
          </a:p>
        </p:txBody>
      </p:sp>
      <p:sp>
        <p:nvSpPr>
          <p:cNvPr id="18437" name="Text Box 14"/>
          <p:cNvSpPr txBox="1">
            <a:spLocks noChangeArrowheads="1"/>
          </p:cNvSpPr>
          <p:nvPr/>
        </p:nvSpPr>
        <p:spPr bwMode="auto">
          <a:xfrm>
            <a:off x="6553200" y="4776788"/>
            <a:ext cx="1981200" cy="915987"/>
          </a:xfrm>
          <a:prstGeom prst="rect">
            <a:avLst/>
          </a:prstGeom>
          <a:noFill/>
          <a:ln w="9525">
            <a:noFill/>
            <a:miter lim="800000"/>
            <a:headEnd/>
            <a:tailEnd/>
          </a:ln>
        </p:spPr>
        <p:txBody>
          <a:bodyPr>
            <a:spAutoFit/>
          </a:bodyPr>
          <a:lstStyle/>
          <a:p>
            <a:pPr algn="ctr"/>
            <a:r>
              <a:rPr lang="en-US" sz="1800">
                <a:solidFill>
                  <a:srgbClr val="0066FF"/>
                </a:solidFill>
              </a:rPr>
              <a:t>Increasing</a:t>
            </a:r>
          </a:p>
          <a:p>
            <a:pPr algn="ctr"/>
            <a:r>
              <a:rPr lang="en-US" sz="1800">
                <a:solidFill>
                  <a:srgbClr val="0066FF"/>
                </a:solidFill>
              </a:rPr>
              <a:t>ease-of-use</a:t>
            </a:r>
          </a:p>
          <a:p>
            <a:pPr algn="ctr"/>
            <a:r>
              <a:rPr lang="en-US" sz="1800">
                <a:solidFill>
                  <a:srgbClr val="0066FF"/>
                </a:solidFill>
              </a:rPr>
              <a:t>(fairly </a:t>
            </a:r>
            <a:r>
              <a:rPr lang="en-US" sz="1800" u="sng">
                <a:solidFill>
                  <a:srgbClr val="0066FF"/>
                </a:solidFill>
              </a:rPr>
              <a:t>subjective</a:t>
            </a:r>
            <a:r>
              <a:rPr lang="en-US" sz="1800">
                <a:solidFill>
                  <a:srgbClr val="0066FF"/>
                </a:solidFill>
              </a:rPr>
              <a:t>)</a:t>
            </a:r>
          </a:p>
        </p:txBody>
      </p:sp>
      <p:sp>
        <p:nvSpPr>
          <p:cNvPr id="18438" name="Text Box 15"/>
          <p:cNvSpPr txBox="1">
            <a:spLocks noChangeArrowheads="1"/>
          </p:cNvSpPr>
          <p:nvPr/>
        </p:nvSpPr>
        <p:spPr bwMode="auto">
          <a:xfrm>
            <a:off x="838200" y="4772025"/>
            <a:ext cx="1828800" cy="915988"/>
          </a:xfrm>
          <a:prstGeom prst="rect">
            <a:avLst/>
          </a:prstGeom>
          <a:noFill/>
          <a:ln w="9525">
            <a:noFill/>
            <a:miter lim="800000"/>
            <a:headEnd/>
            <a:tailEnd/>
          </a:ln>
        </p:spPr>
        <p:txBody>
          <a:bodyPr>
            <a:spAutoFit/>
          </a:bodyPr>
          <a:lstStyle/>
          <a:p>
            <a:pPr algn="ctr"/>
            <a:r>
              <a:rPr lang="en-US" sz="1800">
                <a:solidFill>
                  <a:srgbClr val="0066FF"/>
                </a:solidFill>
              </a:rPr>
              <a:t>Increasing program size</a:t>
            </a:r>
          </a:p>
          <a:p>
            <a:pPr algn="ctr"/>
            <a:r>
              <a:rPr lang="en-US" sz="1800">
                <a:solidFill>
                  <a:srgbClr val="0066FF"/>
                </a:solidFill>
              </a:rPr>
              <a:t>(fairly </a:t>
            </a:r>
            <a:r>
              <a:rPr lang="en-US" sz="1800" u="sng">
                <a:solidFill>
                  <a:srgbClr val="0066FF"/>
                </a:solidFill>
              </a:rPr>
              <a:t>objective</a:t>
            </a:r>
            <a:r>
              <a:rPr lang="en-US" sz="1800">
                <a:solidFill>
                  <a:srgbClr val="0066FF"/>
                </a:solidFill>
              </a:rPr>
              <a:t>)</a:t>
            </a:r>
          </a:p>
        </p:txBody>
      </p:sp>
      <p:sp>
        <p:nvSpPr>
          <p:cNvPr id="18439" name="AutoShape 16"/>
          <p:cNvSpPr>
            <a:spLocks noChangeArrowheads="1"/>
          </p:cNvSpPr>
          <p:nvPr/>
        </p:nvSpPr>
        <p:spPr bwMode="auto">
          <a:xfrm flipV="1">
            <a:off x="1447800" y="1876425"/>
            <a:ext cx="609600" cy="2684463"/>
          </a:xfrm>
          <a:prstGeom prst="upArrow">
            <a:avLst>
              <a:gd name="adj1" fmla="val 50000"/>
              <a:gd name="adj2" fmla="val 137471"/>
            </a:avLst>
          </a:prstGeom>
          <a:solidFill>
            <a:schemeClr val="accent1"/>
          </a:solidFill>
          <a:ln w="9525">
            <a:solidFill>
              <a:schemeClr val="tx1"/>
            </a:solidFill>
            <a:miter lim="800000"/>
            <a:headEnd/>
            <a:tailEnd/>
          </a:ln>
        </p:spPr>
        <p:txBody>
          <a:bodyPr vert="eaVert" wrap="none" anchor="ctr"/>
          <a:lstStyle/>
          <a:p>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ext Box 2"/>
          <p:cNvSpPr txBox="1">
            <a:spLocks noChangeArrowheads="1"/>
          </p:cNvSpPr>
          <p:nvPr/>
        </p:nvSpPr>
        <p:spPr bwMode="auto">
          <a:xfrm>
            <a:off x="2271713" y="304800"/>
            <a:ext cx="4600575" cy="523875"/>
          </a:xfrm>
          <a:prstGeom prst="rect">
            <a:avLst/>
          </a:prstGeom>
          <a:noFill/>
          <a:ln w="9525">
            <a:noFill/>
            <a:miter lim="800000"/>
            <a:headEnd/>
            <a:tailEnd/>
          </a:ln>
        </p:spPr>
        <p:txBody>
          <a:bodyPr wrap="none">
            <a:spAutoFit/>
          </a:bodyPr>
          <a:lstStyle/>
          <a:p>
            <a:pPr algn="ctr"/>
            <a:r>
              <a:rPr lang="en-US" sz="2800" b="1"/>
              <a:t>VECTORS:  YOUR TURN!</a:t>
            </a:r>
          </a:p>
        </p:txBody>
      </p:sp>
      <p:sp>
        <p:nvSpPr>
          <p:cNvPr id="64514" name="Rectangle 5"/>
          <p:cNvSpPr>
            <a:spLocks noChangeArrowheads="1"/>
          </p:cNvSpPr>
          <p:nvPr/>
        </p:nvSpPr>
        <p:spPr bwMode="auto">
          <a:xfrm>
            <a:off x="1247775" y="1066800"/>
            <a:ext cx="6635750" cy="5262563"/>
          </a:xfrm>
          <a:prstGeom prst="rect">
            <a:avLst/>
          </a:prstGeom>
          <a:noFill/>
          <a:ln w="9525">
            <a:noFill/>
            <a:miter lim="800000"/>
            <a:headEnd/>
            <a:tailEnd/>
          </a:ln>
        </p:spPr>
        <p:txBody>
          <a:bodyPr>
            <a:spAutoFit/>
          </a:bodyPr>
          <a:lstStyle/>
          <a:p>
            <a:pPr algn="just"/>
            <a:r>
              <a:rPr lang="en-US" b="1"/>
              <a:t>Instructions:</a:t>
            </a:r>
          </a:p>
          <a:p>
            <a:pPr algn="just"/>
            <a:endParaRPr lang="en-US" b="1"/>
          </a:p>
          <a:p>
            <a:pPr algn="just"/>
            <a:r>
              <a:rPr lang="en-US"/>
              <a:t>For the next several examples, please try to work out the answers without running the code in Matlab.  This is essential, as it will enable you to develop your “Matlab intuition” and also to visualize the sequence of a computation (thus developing your ability to think algorithmically).  Furthermore, you will not be allowed to use Matlab software on exams or quizzes and so it’s better to get the practice now rather than wait until later!  You may, however, use scratch paper to work out answers.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ext Box 5"/>
          <p:cNvSpPr txBox="1">
            <a:spLocks noChangeArrowheads="1"/>
          </p:cNvSpPr>
          <p:nvPr/>
        </p:nvSpPr>
        <p:spPr bwMode="auto">
          <a:xfrm>
            <a:off x="914400" y="2217738"/>
            <a:ext cx="7315200" cy="4154487"/>
          </a:xfrm>
          <a:prstGeom prst="rect">
            <a:avLst/>
          </a:prstGeom>
          <a:noFill/>
          <a:ln w="9525">
            <a:noFill/>
            <a:miter lim="800000"/>
            <a:headEnd/>
            <a:tailEnd/>
          </a:ln>
        </p:spPr>
        <p:txBody>
          <a:bodyPr>
            <a:spAutoFit/>
          </a:bodyPr>
          <a:lstStyle/>
          <a:p>
            <a:pPr algn="just">
              <a:buFontTx/>
              <a:buChar char="•"/>
            </a:pPr>
            <a:r>
              <a:rPr lang="en-US"/>
              <a:t> </a:t>
            </a:r>
            <a:r>
              <a:rPr lang="en-US" b="1"/>
              <a:t>Example 4</a:t>
            </a:r>
            <a:r>
              <a:rPr lang="en-US"/>
              <a:t>:  If “A(2)” typed at Matlab’s command line, what value is printed?</a:t>
            </a:r>
          </a:p>
          <a:p>
            <a:pPr algn="just">
              <a:buFontTx/>
              <a:buChar char="•"/>
            </a:pPr>
            <a:endParaRPr lang="en-US"/>
          </a:p>
          <a:p>
            <a:pPr algn="just">
              <a:buFontTx/>
              <a:buChar char="•"/>
            </a:pPr>
            <a:r>
              <a:rPr lang="en-US"/>
              <a:t> </a:t>
            </a:r>
            <a:r>
              <a:rPr lang="en-US" b="1"/>
              <a:t>Example 5</a:t>
            </a:r>
            <a:r>
              <a:rPr lang="en-US"/>
              <a:t>:  If “A(2) + A(3)” is entered at Matlab’s command line, what value is printed?</a:t>
            </a:r>
          </a:p>
          <a:p>
            <a:pPr algn="just">
              <a:buFontTx/>
              <a:buChar char="•"/>
            </a:pPr>
            <a:endParaRPr lang="en-US"/>
          </a:p>
          <a:p>
            <a:pPr algn="just">
              <a:buFontTx/>
              <a:buChar char="•"/>
            </a:pPr>
            <a:r>
              <a:rPr lang="en-US"/>
              <a:t> </a:t>
            </a:r>
            <a:r>
              <a:rPr lang="en-US" b="1"/>
              <a:t>Example 6</a:t>
            </a:r>
            <a:r>
              <a:rPr lang="en-US"/>
              <a:t>:  If “A(4) * A(5)” is entered at Matlab’s command line, what value is printed?</a:t>
            </a:r>
          </a:p>
          <a:p>
            <a:pPr algn="just">
              <a:buFontTx/>
              <a:buChar char="•"/>
            </a:pPr>
            <a:endParaRPr lang="en-US"/>
          </a:p>
          <a:p>
            <a:pPr algn="just">
              <a:buFontTx/>
              <a:buChar char="•"/>
            </a:pPr>
            <a:r>
              <a:rPr lang="en-US" b="1"/>
              <a:t> Example 7</a:t>
            </a:r>
            <a:r>
              <a:rPr lang="en-US"/>
              <a:t>:  If “A * 5” is entered at Matlab’s command line, what is printed?  Why?</a:t>
            </a:r>
          </a:p>
        </p:txBody>
      </p:sp>
      <p:sp>
        <p:nvSpPr>
          <p:cNvPr id="65538" name="Text Box 25"/>
          <p:cNvSpPr txBox="1">
            <a:spLocks noChangeArrowheads="1"/>
          </p:cNvSpPr>
          <p:nvPr/>
        </p:nvSpPr>
        <p:spPr bwMode="auto">
          <a:xfrm>
            <a:off x="1676400" y="1295400"/>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1295400"/>
          <a:ext cx="4267200" cy="371475"/>
        </p:xfrm>
        <a:graphic>
          <a:graphicData uri="http://schemas.openxmlformats.org/drawingml/2006/table">
            <a:tbl>
              <a:tblPr/>
              <a:tblGrid>
                <a:gridCol w="852487"/>
                <a:gridCol w="854075"/>
                <a:gridCol w="854075"/>
                <a:gridCol w="852488"/>
                <a:gridCol w="854075"/>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66FF"/>
                          </a:solidFill>
                          <a:effectLst/>
                          <a:latin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0000"/>
                          </a:solidFill>
                          <a:effectLst/>
                          <a:latin typeface="Arial" charset="0"/>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66FF"/>
                          </a:solidFill>
                          <a:effectLst/>
                          <a:latin typeface="Arial"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66FF"/>
                          </a:solidFill>
                          <a:effectLst/>
                          <a:latin typeface="Arial"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B050"/>
                          </a:solidFill>
                          <a:effectLst/>
                          <a:latin typeface="Arial" charset="0"/>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5553" name="Text Box 2"/>
          <p:cNvSpPr txBox="1">
            <a:spLocks noChangeArrowheads="1"/>
          </p:cNvSpPr>
          <p:nvPr/>
        </p:nvSpPr>
        <p:spPr bwMode="auto">
          <a:xfrm>
            <a:off x="2271713" y="304800"/>
            <a:ext cx="4600575" cy="523875"/>
          </a:xfrm>
          <a:prstGeom prst="rect">
            <a:avLst/>
          </a:prstGeom>
          <a:noFill/>
          <a:ln w="9525">
            <a:noFill/>
            <a:miter lim="800000"/>
            <a:headEnd/>
            <a:tailEnd/>
          </a:ln>
        </p:spPr>
        <p:txBody>
          <a:bodyPr wrap="none">
            <a:spAutoFit/>
          </a:bodyPr>
          <a:lstStyle/>
          <a:p>
            <a:pPr algn="ctr"/>
            <a:r>
              <a:rPr lang="en-US" sz="2800" b="1"/>
              <a:t>VECTORS:  YOUR TURN!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ext Box 2"/>
          <p:cNvSpPr txBox="1">
            <a:spLocks noChangeArrowheads="1"/>
          </p:cNvSpPr>
          <p:nvPr/>
        </p:nvSpPr>
        <p:spPr bwMode="auto">
          <a:xfrm>
            <a:off x="2319338" y="304800"/>
            <a:ext cx="4479925" cy="954088"/>
          </a:xfrm>
          <a:prstGeom prst="rect">
            <a:avLst/>
          </a:prstGeom>
          <a:noFill/>
          <a:ln w="9525">
            <a:noFill/>
            <a:miter lim="800000"/>
            <a:headEnd/>
            <a:tailEnd/>
          </a:ln>
        </p:spPr>
        <p:txBody>
          <a:bodyPr wrap="none">
            <a:spAutoFit/>
          </a:bodyPr>
          <a:lstStyle/>
          <a:p>
            <a:pPr algn="ctr"/>
            <a:r>
              <a:rPr lang="en-US" sz="2800" b="1"/>
              <a:t>VECTORS:  YOUR TURN!</a:t>
            </a:r>
          </a:p>
          <a:p>
            <a:pPr algn="ctr"/>
            <a:r>
              <a:rPr lang="en-US" sz="2800" b="1"/>
              <a:t>ANSWERS</a:t>
            </a:r>
          </a:p>
        </p:txBody>
      </p:sp>
      <p:sp>
        <p:nvSpPr>
          <p:cNvPr id="66562" name="Text Box 5"/>
          <p:cNvSpPr txBox="1">
            <a:spLocks noChangeArrowheads="1"/>
          </p:cNvSpPr>
          <p:nvPr/>
        </p:nvSpPr>
        <p:spPr bwMode="auto">
          <a:xfrm>
            <a:off x="914400" y="2486025"/>
            <a:ext cx="7315200" cy="3046413"/>
          </a:xfrm>
          <a:prstGeom prst="rect">
            <a:avLst/>
          </a:prstGeom>
          <a:noFill/>
          <a:ln w="9525">
            <a:noFill/>
            <a:miter lim="800000"/>
            <a:headEnd/>
            <a:tailEnd/>
          </a:ln>
        </p:spPr>
        <p:txBody>
          <a:bodyPr>
            <a:spAutoFit/>
          </a:bodyPr>
          <a:lstStyle/>
          <a:p>
            <a:pPr algn="just">
              <a:buFontTx/>
              <a:buChar char="•"/>
            </a:pPr>
            <a:r>
              <a:rPr lang="en-US"/>
              <a:t> </a:t>
            </a:r>
            <a:r>
              <a:rPr lang="en-US" b="1"/>
              <a:t>Example 4</a:t>
            </a:r>
            <a:r>
              <a:rPr lang="en-US"/>
              <a:t>:  If “A(2)” typed at Matlab’s command line, what value is printed?   </a:t>
            </a:r>
            <a:r>
              <a:rPr lang="en-US" b="1">
                <a:solidFill>
                  <a:srgbClr val="FF0000"/>
                </a:solidFill>
              </a:rPr>
              <a:t>7</a:t>
            </a:r>
          </a:p>
          <a:p>
            <a:pPr algn="just">
              <a:buFontTx/>
              <a:buChar char="•"/>
            </a:pPr>
            <a:endParaRPr lang="en-US"/>
          </a:p>
          <a:p>
            <a:pPr algn="just">
              <a:buFontTx/>
              <a:buChar char="•"/>
            </a:pPr>
            <a:r>
              <a:rPr lang="en-US"/>
              <a:t> </a:t>
            </a:r>
            <a:r>
              <a:rPr lang="en-US" b="1"/>
              <a:t>Example 5</a:t>
            </a:r>
            <a:r>
              <a:rPr lang="en-US"/>
              <a:t>:  If “A(2) + A(3)” is entered at Matlab’s command line, what value is printed?   </a:t>
            </a:r>
            <a:r>
              <a:rPr lang="en-US" b="1">
                <a:solidFill>
                  <a:srgbClr val="FF0000"/>
                </a:solidFill>
              </a:rPr>
              <a:t>10</a:t>
            </a:r>
          </a:p>
          <a:p>
            <a:pPr algn="just">
              <a:buFontTx/>
              <a:buChar char="•"/>
            </a:pPr>
            <a:endParaRPr lang="en-US"/>
          </a:p>
          <a:p>
            <a:pPr algn="just">
              <a:buFontTx/>
              <a:buChar char="•"/>
            </a:pPr>
            <a:r>
              <a:rPr lang="en-US"/>
              <a:t> </a:t>
            </a:r>
            <a:r>
              <a:rPr lang="en-US" b="1"/>
              <a:t>Example 6</a:t>
            </a:r>
            <a:r>
              <a:rPr lang="en-US"/>
              <a:t>:  If “A(4) * A(5)” is entered at Matlab’s command line, what value is printed?   </a:t>
            </a:r>
            <a:r>
              <a:rPr lang="en-US" b="1">
                <a:solidFill>
                  <a:srgbClr val="FF0000"/>
                </a:solidFill>
              </a:rPr>
              <a:t>32</a:t>
            </a:r>
            <a:endParaRPr lang="en-US"/>
          </a:p>
        </p:txBody>
      </p:sp>
      <p:sp>
        <p:nvSpPr>
          <p:cNvPr id="66563" name="Text Box 25"/>
          <p:cNvSpPr txBox="1">
            <a:spLocks noChangeArrowheads="1"/>
          </p:cNvSpPr>
          <p:nvPr/>
        </p:nvSpPr>
        <p:spPr bwMode="auto">
          <a:xfrm>
            <a:off x="1676400" y="1565275"/>
            <a:ext cx="1198563" cy="368300"/>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1565275"/>
          <a:ext cx="4267200" cy="369888"/>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1" dirty="0" smtClean="0">
                          <a:solidFill>
                            <a:srgbClr val="0066FF"/>
                          </a:solidFill>
                        </a:rPr>
                        <a:t>1</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FF0000"/>
                          </a:solidFill>
                        </a:rPr>
                        <a:t>7</a:t>
                      </a:r>
                      <a:endParaRPr lang="en-US"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3</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4</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B050"/>
                          </a:solidFill>
                        </a:rPr>
                        <a:t>8</a:t>
                      </a:r>
                      <a:endParaRPr lang="en-US" b="1" dirty="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ext Box 5"/>
          <p:cNvSpPr txBox="1">
            <a:spLocks noChangeArrowheads="1"/>
          </p:cNvSpPr>
          <p:nvPr/>
        </p:nvSpPr>
        <p:spPr bwMode="auto">
          <a:xfrm>
            <a:off x="914400" y="2486025"/>
            <a:ext cx="7315200" cy="3786188"/>
          </a:xfrm>
          <a:prstGeom prst="rect">
            <a:avLst/>
          </a:prstGeom>
          <a:noFill/>
          <a:ln w="9525">
            <a:noFill/>
            <a:miter lim="800000"/>
            <a:headEnd/>
            <a:tailEnd/>
          </a:ln>
        </p:spPr>
        <p:txBody>
          <a:bodyPr>
            <a:spAutoFit/>
          </a:bodyPr>
          <a:lstStyle/>
          <a:p>
            <a:pPr>
              <a:buFontTx/>
              <a:buChar char="•"/>
            </a:pPr>
            <a:r>
              <a:rPr lang="en-US" b="1"/>
              <a:t> Example 7</a:t>
            </a:r>
            <a:r>
              <a:rPr lang="en-US"/>
              <a:t>:  If “A * 5” is entered at Matlab’s command line, what is printed?  Why?</a:t>
            </a:r>
          </a:p>
          <a:p>
            <a:pPr>
              <a:buFontTx/>
              <a:buChar char="•"/>
            </a:pPr>
            <a:endParaRPr lang="en-US"/>
          </a:p>
          <a:p>
            <a:pPr marL="1600200" lvl="3" indent="-228600"/>
            <a:r>
              <a:rPr lang="fr-FR" b="1">
                <a:solidFill>
                  <a:srgbClr val="FF0000"/>
                </a:solidFill>
                <a:latin typeface="Courier New" pitchFamily="49" charset="0"/>
                <a:cs typeface="Courier New" pitchFamily="49" charset="0"/>
              </a:rPr>
              <a:t>EDU&gt;&gt; A*5</a:t>
            </a:r>
          </a:p>
          <a:p>
            <a:pPr marL="1600200" lvl="3" indent="-228600"/>
            <a:endParaRPr lang="fr-FR" b="1">
              <a:solidFill>
                <a:srgbClr val="FF0000"/>
              </a:solidFill>
              <a:latin typeface="Courier New" pitchFamily="49" charset="0"/>
              <a:cs typeface="Courier New" pitchFamily="49" charset="0"/>
            </a:endParaRPr>
          </a:p>
          <a:p>
            <a:pPr marL="1600200" lvl="3" indent="-228600"/>
            <a:r>
              <a:rPr lang="fr-FR" b="1">
                <a:solidFill>
                  <a:srgbClr val="FF0000"/>
                </a:solidFill>
                <a:latin typeface="Courier New" pitchFamily="49" charset="0"/>
                <a:cs typeface="Courier New" pitchFamily="49" charset="0"/>
              </a:rPr>
              <a:t>ans =</a:t>
            </a:r>
          </a:p>
          <a:p>
            <a:pPr marL="1600200" lvl="3" indent="-228600"/>
            <a:endParaRPr lang="fr-FR" b="1">
              <a:solidFill>
                <a:srgbClr val="FF0000"/>
              </a:solidFill>
              <a:latin typeface="Courier New" pitchFamily="49" charset="0"/>
              <a:cs typeface="Courier New" pitchFamily="49" charset="0"/>
            </a:endParaRPr>
          </a:p>
          <a:p>
            <a:pPr marL="1600200" lvl="3" indent="-228600"/>
            <a:r>
              <a:rPr lang="fr-FR" b="1">
                <a:solidFill>
                  <a:srgbClr val="FF0000"/>
                </a:solidFill>
                <a:latin typeface="Courier New" pitchFamily="49" charset="0"/>
                <a:cs typeface="Courier New" pitchFamily="49" charset="0"/>
              </a:rPr>
              <a:t>     5    35    15    20    40</a:t>
            </a:r>
          </a:p>
          <a:p>
            <a:pPr marL="1600200" lvl="3" indent="-228600"/>
            <a:endParaRPr lang="en-US" b="1">
              <a:solidFill>
                <a:srgbClr val="FF0000"/>
              </a:solidFill>
              <a:latin typeface="Courier New" pitchFamily="49" charset="0"/>
              <a:cs typeface="Courier New" pitchFamily="49" charset="0"/>
            </a:endParaRPr>
          </a:p>
          <a:p>
            <a:r>
              <a:rPr lang="en-US" b="1">
                <a:solidFill>
                  <a:srgbClr val="FF0000"/>
                </a:solidFill>
                <a:latin typeface="Courier New" pitchFamily="49" charset="0"/>
                <a:cs typeface="Courier New" pitchFamily="49" charset="0"/>
              </a:rPr>
              <a:t>Each position of A is multiplied by 5.</a:t>
            </a:r>
            <a:endParaRPr lang="fr-FR" b="1">
              <a:solidFill>
                <a:srgbClr val="FF0000"/>
              </a:solidFill>
              <a:latin typeface="Courier New" pitchFamily="49" charset="0"/>
              <a:cs typeface="Courier New" pitchFamily="49" charset="0"/>
            </a:endParaRPr>
          </a:p>
        </p:txBody>
      </p:sp>
      <p:sp>
        <p:nvSpPr>
          <p:cNvPr id="67586" name="Text Box 25"/>
          <p:cNvSpPr txBox="1">
            <a:spLocks noChangeArrowheads="1"/>
          </p:cNvSpPr>
          <p:nvPr/>
        </p:nvSpPr>
        <p:spPr bwMode="auto">
          <a:xfrm>
            <a:off x="1676400" y="1565275"/>
            <a:ext cx="1198563" cy="368300"/>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1565275"/>
          <a:ext cx="4267200" cy="369888"/>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1" dirty="0" smtClean="0">
                          <a:solidFill>
                            <a:srgbClr val="0066FF"/>
                          </a:solidFill>
                        </a:rPr>
                        <a:t>1</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FF0000"/>
                          </a:solidFill>
                        </a:rPr>
                        <a:t>7</a:t>
                      </a:r>
                      <a:endParaRPr lang="en-US"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3</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4</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B050"/>
                          </a:solidFill>
                        </a:rPr>
                        <a:t>8</a:t>
                      </a:r>
                      <a:endParaRPr lang="en-US" b="1" dirty="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7601" name="Text Box 2"/>
          <p:cNvSpPr txBox="1">
            <a:spLocks noChangeArrowheads="1"/>
          </p:cNvSpPr>
          <p:nvPr/>
        </p:nvSpPr>
        <p:spPr bwMode="auto">
          <a:xfrm>
            <a:off x="2319338" y="304800"/>
            <a:ext cx="4479925" cy="954088"/>
          </a:xfrm>
          <a:prstGeom prst="rect">
            <a:avLst/>
          </a:prstGeom>
          <a:noFill/>
          <a:ln w="9525">
            <a:noFill/>
            <a:miter lim="800000"/>
            <a:headEnd/>
            <a:tailEnd/>
          </a:ln>
        </p:spPr>
        <p:txBody>
          <a:bodyPr wrap="none">
            <a:spAutoFit/>
          </a:bodyPr>
          <a:lstStyle/>
          <a:p>
            <a:pPr algn="ctr"/>
            <a:r>
              <a:rPr lang="en-US" sz="2800" b="1"/>
              <a:t>VECTORS:  YOUR TURN!</a:t>
            </a:r>
          </a:p>
          <a:p>
            <a:pPr algn="ctr"/>
            <a:r>
              <a:rPr lang="en-US" sz="2800" b="1"/>
              <a:t>ANSWERS</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ext Box 5"/>
          <p:cNvSpPr txBox="1">
            <a:spLocks noChangeArrowheads="1"/>
          </p:cNvSpPr>
          <p:nvPr/>
        </p:nvSpPr>
        <p:spPr bwMode="auto">
          <a:xfrm>
            <a:off x="914400" y="2614613"/>
            <a:ext cx="7315200" cy="3786187"/>
          </a:xfrm>
          <a:prstGeom prst="rect">
            <a:avLst/>
          </a:prstGeom>
          <a:noFill/>
          <a:ln w="9525">
            <a:noFill/>
            <a:miter lim="800000"/>
            <a:headEnd/>
            <a:tailEnd/>
          </a:ln>
        </p:spPr>
        <p:txBody>
          <a:bodyPr>
            <a:spAutoFit/>
          </a:bodyPr>
          <a:lstStyle/>
          <a:p>
            <a:pPr algn="just">
              <a:buFontTx/>
              <a:buChar char="•"/>
            </a:pPr>
            <a:r>
              <a:rPr lang="en-US"/>
              <a:t> </a:t>
            </a:r>
            <a:r>
              <a:rPr lang="en-US" b="1"/>
              <a:t>Example 8</a:t>
            </a:r>
            <a:r>
              <a:rPr lang="en-US"/>
              <a:t>:  If “A(2) = A(3) * A(4)” typed at Matlab’s command line, what does vector A look like now?</a:t>
            </a:r>
          </a:p>
          <a:p>
            <a:pPr algn="just">
              <a:buFontTx/>
              <a:buChar char="•"/>
            </a:pPr>
            <a:endParaRPr lang="en-US"/>
          </a:p>
          <a:p>
            <a:pPr algn="just">
              <a:buFontTx/>
              <a:buChar char="•"/>
            </a:pPr>
            <a:r>
              <a:rPr lang="en-US"/>
              <a:t> </a:t>
            </a:r>
            <a:r>
              <a:rPr lang="en-US" b="1"/>
              <a:t>Example 9</a:t>
            </a:r>
            <a:r>
              <a:rPr lang="en-US"/>
              <a:t>:  Assume vector A, as shown above, and also assume that the following sequence is entered at Matlab’s command line.  What does the vector A look like after this sequence?</a:t>
            </a:r>
          </a:p>
          <a:p>
            <a:pPr algn="just">
              <a:buFontTx/>
              <a:buChar char="•"/>
            </a:pPr>
            <a:endParaRPr lang="en-US"/>
          </a:p>
          <a:p>
            <a:pPr algn="just"/>
            <a:r>
              <a:rPr lang="en-US"/>
              <a:t>		A(1) = A(2) – ( A(3) + A(4) );</a:t>
            </a:r>
          </a:p>
          <a:p>
            <a:pPr algn="just"/>
            <a:r>
              <a:rPr lang="en-US"/>
              <a:t>		A = A * A(1);</a:t>
            </a:r>
          </a:p>
        </p:txBody>
      </p:sp>
      <p:sp>
        <p:nvSpPr>
          <p:cNvPr id="68610" name="Text Box 25"/>
          <p:cNvSpPr txBox="1">
            <a:spLocks noChangeArrowheads="1"/>
          </p:cNvSpPr>
          <p:nvPr/>
        </p:nvSpPr>
        <p:spPr bwMode="auto">
          <a:xfrm>
            <a:off x="1676400" y="1693863"/>
            <a:ext cx="1198563" cy="368300"/>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1693863"/>
          <a:ext cx="4267200" cy="369887"/>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1" dirty="0" smtClean="0">
                          <a:solidFill>
                            <a:srgbClr val="0066FF"/>
                          </a:solidFill>
                        </a:rPr>
                        <a:t>1</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FF0000"/>
                          </a:solidFill>
                        </a:rPr>
                        <a:t>7</a:t>
                      </a:r>
                      <a:endParaRPr lang="en-US"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3</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4</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B050"/>
                          </a:solidFill>
                        </a:rPr>
                        <a:t>8</a:t>
                      </a:r>
                      <a:endParaRPr lang="en-US" b="1" dirty="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8625" name="Text Box 2"/>
          <p:cNvSpPr txBox="1">
            <a:spLocks noChangeArrowheads="1"/>
          </p:cNvSpPr>
          <p:nvPr/>
        </p:nvSpPr>
        <p:spPr bwMode="auto">
          <a:xfrm>
            <a:off x="2840038" y="304800"/>
            <a:ext cx="4479925" cy="523875"/>
          </a:xfrm>
          <a:prstGeom prst="rect">
            <a:avLst/>
          </a:prstGeom>
          <a:noFill/>
          <a:ln w="9525">
            <a:noFill/>
            <a:miter lim="800000"/>
            <a:headEnd/>
            <a:tailEnd/>
          </a:ln>
        </p:spPr>
        <p:txBody>
          <a:bodyPr wrap="none">
            <a:spAutoFit/>
          </a:bodyPr>
          <a:lstStyle/>
          <a:p>
            <a:pPr algn="ctr"/>
            <a:r>
              <a:rPr lang="en-US" sz="2800" b="1"/>
              <a:t>VECTORS:  YOUR TURN!</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ext Box 5"/>
          <p:cNvSpPr txBox="1">
            <a:spLocks noChangeArrowheads="1"/>
          </p:cNvSpPr>
          <p:nvPr/>
        </p:nvSpPr>
        <p:spPr bwMode="auto">
          <a:xfrm>
            <a:off x="914400" y="2755900"/>
            <a:ext cx="7315200" cy="3416300"/>
          </a:xfrm>
          <a:prstGeom prst="rect">
            <a:avLst/>
          </a:prstGeom>
          <a:noFill/>
          <a:ln w="9525">
            <a:noFill/>
            <a:miter lim="800000"/>
            <a:headEnd/>
            <a:tailEnd/>
          </a:ln>
        </p:spPr>
        <p:txBody>
          <a:bodyPr>
            <a:spAutoFit/>
          </a:bodyPr>
          <a:lstStyle/>
          <a:p>
            <a:pPr algn="just">
              <a:buFontTx/>
              <a:buChar char="•"/>
            </a:pPr>
            <a:r>
              <a:rPr lang="en-US"/>
              <a:t> </a:t>
            </a:r>
            <a:r>
              <a:rPr lang="en-US" b="1"/>
              <a:t>Example 8</a:t>
            </a:r>
            <a:r>
              <a:rPr lang="en-US"/>
              <a:t>:  If “A(2) = A(3) * A(4)” typed at Matlab’s command line, what does vector A look like now?</a:t>
            </a:r>
          </a:p>
          <a:p>
            <a:pPr algn="just">
              <a:buFontTx/>
              <a:buChar char="•"/>
            </a:pPr>
            <a:endParaRPr lang="en-US"/>
          </a:p>
          <a:p>
            <a:pPr algn="just">
              <a:buFontTx/>
              <a:buChar char="•"/>
            </a:pPr>
            <a:endParaRPr lang="en-US"/>
          </a:p>
          <a:p>
            <a:pPr marL="1143000" lvl="2" indent="-228600" algn="just"/>
            <a:r>
              <a:rPr lang="pt-BR" b="1">
                <a:solidFill>
                  <a:srgbClr val="FF0000"/>
                </a:solidFill>
                <a:latin typeface="Courier New" pitchFamily="49" charset="0"/>
                <a:cs typeface="Courier New" pitchFamily="49" charset="0"/>
              </a:rPr>
              <a:t>EDU&gt;&gt; A(2) = A(3) * A(4)</a:t>
            </a:r>
          </a:p>
          <a:p>
            <a:pPr marL="1143000" lvl="2" indent="-228600" algn="just"/>
            <a:endParaRPr lang="pt-BR" b="1">
              <a:solidFill>
                <a:srgbClr val="FF0000"/>
              </a:solidFill>
              <a:latin typeface="Courier New" pitchFamily="49" charset="0"/>
              <a:cs typeface="Courier New" pitchFamily="49" charset="0"/>
            </a:endParaRPr>
          </a:p>
          <a:p>
            <a:pPr marL="1143000" lvl="2" indent="-228600" algn="just"/>
            <a:r>
              <a:rPr lang="pt-BR" b="1">
                <a:solidFill>
                  <a:srgbClr val="FF0000"/>
                </a:solidFill>
                <a:latin typeface="Courier New" pitchFamily="49" charset="0"/>
                <a:cs typeface="Courier New" pitchFamily="49" charset="0"/>
              </a:rPr>
              <a:t>A =</a:t>
            </a:r>
          </a:p>
          <a:p>
            <a:pPr marL="1143000" lvl="2" indent="-228600" algn="just"/>
            <a:endParaRPr lang="pt-BR" b="1">
              <a:solidFill>
                <a:srgbClr val="FF0000"/>
              </a:solidFill>
              <a:latin typeface="Courier New" pitchFamily="49" charset="0"/>
              <a:cs typeface="Courier New" pitchFamily="49" charset="0"/>
            </a:endParaRPr>
          </a:p>
          <a:p>
            <a:pPr marL="1143000" lvl="2" indent="-228600" algn="just"/>
            <a:r>
              <a:rPr lang="pt-BR" b="1">
                <a:solidFill>
                  <a:srgbClr val="FF0000"/>
                </a:solidFill>
                <a:latin typeface="Courier New" pitchFamily="49" charset="0"/>
                <a:cs typeface="Courier New" pitchFamily="49" charset="0"/>
              </a:rPr>
              <a:t>     1    12     3     4     8</a:t>
            </a:r>
            <a:endParaRPr lang="en-US" b="1">
              <a:solidFill>
                <a:srgbClr val="FF0000"/>
              </a:solidFill>
              <a:latin typeface="Courier New" pitchFamily="49" charset="0"/>
              <a:cs typeface="Courier New" pitchFamily="49" charset="0"/>
            </a:endParaRPr>
          </a:p>
        </p:txBody>
      </p:sp>
      <p:sp>
        <p:nvSpPr>
          <p:cNvPr id="69634" name="Text Box 25"/>
          <p:cNvSpPr txBox="1">
            <a:spLocks noChangeArrowheads="1"/>
          </p:cNvSpPr>
          <p:nvPr/>
        </p:nvSpPr>
        <p:spPr bwMode="auto">
          <a:xfrm>
            <a:off x="1676400" y="1833563"/>
            <a:ext cx="1198563" cy="369887"/>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1833563"/>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1" dirty="0" smtClean="0">
                          <a:solidFill>
                            <a:srgbClr val="0066FF"/>
                          </a:solidFill>
                        </a:rPr>
                        <a:t>1</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FF0000"/>
                          </a:solidFill>
                        </a:rPr>
                        <a:t>7</a:t>
                      </a:r>
                      <a:endParaRPr lang="en-US"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3</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4</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B050"/>
                          </a:solidFill>
                        </a:rPr>
                        <a:t>8</a:t>
                      </a:r>
                      <a:endParaRPr lang="en-US" b="1" dirty="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9649" name="Text Box 2"/>
          <p:cNvSpPr txBox="1">
            <a:spLocks noChangeArrowheads="1"/>
          </p:cNvSpPr>
          <p:nvPr/>
        </p:nvSpPr>
        <p:spPr bwMode="auto">
          <a:xfrm>
            <a:off x="2319338" y="304800"/>
            <a:ext cx="4479925" cy="954088"/>
          </a:xfrm>
          <a:prstGeom prst="rect">
            <a:avLst/>
          </a:prstGeom>
          <a:noFill/>
          <a:ln w="9525">
            <a:noFill/>
            <a:miter lim="800000"/>
            <a:headEnd/>
            <a:tailEnd/>
          </a:ln>
        </p:spPr>
        <p:txBody>
          <a:bodyPr wrap="none">
            <a:spAutoFit/>
          </a:bodyPr>
          <a:lstStyle/>
          <a:p>
            <a:pPr algn="ctr"/>
            <a:r>
              <a:rPr lang="en-US" sz="2800" b="1"/>
              <a:t>VECTORS:  YOUR TURN!</a:t>
            </a:r>
          </a:p>
          <a:p>
            <a:pPr algn="ctr"/>
            <a:r>
              <a:rPr lang="en-US" sz="2800" b="1"/>
              <a:t>ANSWERS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ext Box 5"/>
          <p:cNvSpPr txBox="1">
            <a:spLocks noChangeArrowheads="1"/>
          </p:cNvSpPr>
          <p:nvPr/>
        </p:nvSpPr>
        <p:spPr bwMode="auto">
          <a:xfrm>
            <a:off x="914400" y="2474913"/>
            <a:ext cx="7315200" cy="4154487"/>
          </a:xfrm>
          <a:prstGeom prst="rect">
            <a:avLst/>
          </a:prstGeom>
          <a:noFill/>
          <a:ln w="9525">
            <a:noFill/>
            <a:miter lim="800000"/>
            <a:headEnd/>
            <a:tailEnd/>
          </a:ln>
        </p:spPr>
        <p:txBody>
          <a:bodyPr>
            <a:spAutoFit/>
          </a:bodyPr>
          <a:lstStyle/>
          <a:p>
            <a:pPr algn="just">
              <a:buFontTx/>
              <a:buChar char="•"/>
            </a:pPr>
            <a:r>
              <a:rPr lang="en-US"/>
              <a:t> </a:t>
            </a:r>
            <a:r>
              <a:rPr lang="en-US" b="1"/>
              <a:t>Example 9</a:t>
            </a:r>
            <a:r>
              <a:rPr lang="en-US"/>
              <a:t>:  Assume vector A, as shown above, and also assume that the following sequence is entered at Matlab’s command line.  What does the vector A look like after this sequence?</a:t>
            </a:r>
          </a:p>
          <a:p>
            <a:pPr algn="just">
              <a:buFontTx/>
              <a:buChar char="•"/>
            </a:pPr>
            <a:endParaRPr lang="en-US"/>
          </a:p>
          <a:p>
            <a:pPr algn="just"/>
            <a:r>
              <a:rPr lang="en-US"/>
              <a:t>		A(1) = A(2) – ( A(3) + A(4) );</a:t>
            </a:r>
          </a:p>
          <a:p>
            <a:pPr algn="just"/>
            <a:r>
              <a:rPr lang="en-US"/>
              <a:t>		A = A * A(1)</a:t>
            </a:r>
          </a:p>
          <a:p>
            <a:pPr algn="just"/>
            <a:endParaRPr lang="en-US"/>
          </a:p>
          <a:p>
            <a:pPr marL="1143000" lvl="2" indent="-228600" algn="just"/>
            <a:r>
              <a:rPr lang="pt-BR" b="1">
                <a:solidFill>
                  <a:srgbClr val="FF0000"/>
                </a:solidFill>
                <a:latin typeface="Courier New" pitchFamily="49" charset="0"/>
                <a:cs typeface="Courier New" pitchFamily="49" charset="0"/>
              </a:rPr>
              <a:t>A =</a:t>
            </a:r>
          </a:p>
          <a:p>
            <a:pPr marL="1143000" lvl="2" indent="-228600" algn="just"/>
            <a:endParaRPr lang="pt-BR" b="1">
              <a:solidFill>
                <a:srgbClr val="FF0000"/>
              </a:solidFill>
              <a:latin typeface="Courier New" pitchFamily="49" charset="0"/>
              <a:cs typeface="Courier New" pitchFamily="49" charset="0"/>
            </a:endParaRPr>
          </a:p>
          <a:p>
            <a:pPr marL="1143000" lvl="2" indent="-228600" algn="just"/>
            <a:r>
              <a:rPr lang="pt-BR" b="1">
                <a:solidFill>
                  <a:srgbClr val="FF0000"/>
                </a:solidFill>
                <a:latin typeface="Courier New" pitchFamily="49" charset="0"/>
                <a:cs typeface="Courier New" pitchFamily="49" charset="0"/>
              </a:rPr>
              <a:t>     0     0     0     0     0</a:t>
            </a:r>
            <a:endParaRPr lang="en-US" b="1">
              <a:solidFill>
                <a:srgbClr val="FF0000"/>
              </a:solidFill>
              <a:latin typeface="Courier New" pitchFamily="49" charset="0"/>
              <a:cs typeface="Courier New" pitchFamily="49" charset="0"/>
            </a:endParaRPr>
          </a:p>
        </p:txBody>
      </p:sp>
      <p:sp>
        <p:nvSpPr>
          <p:cNvPr id="70658" name="Text Box 25"/>
          <p:cNvSpPr txBox="1">
            <a:spLocks noChangeArrowheads="1"/>
          </p:cNvSpPr>
          <p:nvPr/>
        </p:nvSpPr>
        <p:spPr bwMode="auto">
          <a:xfrm>
            <a:off x="1676400" y="1552575"/>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1552575"/>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1" dirty="0" smtClean="0">
                          <a:solidFill>
                            <a:srgbClr val="0066FF"/>
                          </a:solidFill>
                        </a:rPr>
                        <a:t>1</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FF0000"/>
                          </a:solidFill>
                        </a:rPr>
                        <a:t>7</a:t>
                      </a:r>
                      <a:endParaRPr lang="en-US"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3</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4</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B050"/>
                          </a:solidFill>
                        </a:rPr>
                        <a:t>8</a:t>
                      </a:r>
                      <a:endParaRPr lang="en-US" b="1" dirty="0">
                        <a:solidFill>
                          <a:srgbClr val="00B05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0673" name="Text Box 2"/>
          <p:cNvSpPr txBox="1">
            <a:spLocks noChangeArrowheads="1"/>
          </p:cNvSpPr>
          <p:nvPr/>
        </p:nvSpPr>
        <p:spPr bwMode="auto">
          <a:xfrm>
            <a:off x="2319338" y="304800"/>
            <a:ext cx="4479925" cy="954088"/>
          </a:xfrm>
          <a:prstGeom prst="rect">
            <a:avLst/>
          </a:prstGeom>
          <a:noFill/>
          <a:ln w="9525">
            <a:noFill/>
            <a:miter lim="800000"/>
            <a:headEnd/>
            <a:tailEnd/>
          </a:ln>
        </p:spPr>
        <p:txBody>
          <a:bodyPr wrap="none">
            <a:spAutoFit/>
          </a:bodyPr>
          <a:lstStyle/>
          <a:p>
            <a:pPr algn="ctr"/>
            <a:r>
              <a:rPr lang="en-US" sz="2800" b="1"/>
              <a:t>VECTORS:  YOUR TURN!</a:t>
            </a:r>
          </a:p>
          <a:p>
            <a:pPr algn="ctr"/>
            <a:r>
              <a:rPr lang="en-US" sz="2800" b="1"/>
              <a:t>ANSWERS</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ext Box 5"/>
          <p:cNvSpPr txBox="1">
            <a:spLocks noChangeArrowheads="1"/>
          </p:cNvSpPr>
          <p:nvPr/>
        </p:nvSpPr>
        <p:spPr bwMode="auto">
          <a:xfrm>
            <a:off x="914400" y="1295400"/>
            <a:ext cx="7315200" cy="461963"/>
          </a:xfrm>
          <a:prstGeom prst="rect">
            <a:avLst/>
          </a:prstGeom>
          <a:noFill/>
          <a:ln w="9525">
            <a:noFill/>
            <a:miter lim="800000"/>
            <a:headEnd/>
            <a:tailEnd/>
          </a:ln>
        </p:spPr>
        <p:txBody>
          <a:bodyPr>
            <a:spAutoFit/>
          </a:bodyPr>
          <a:lstStyle/>
          <a:p>
            <a:r>
              <a:rPr lang="en-US"/>
              <a:t>Assume we have a vector, A, as follows:</a:t>
            </a:r>
          </a:p>
        </p:txBody>
      </p:sp>
      <p:sp>
        <p:nvSpPr>
          <p:cNvPr id="71682" name="Text Box 25"/>
          <p:cNvSpPr txBox="1">
            <a:spLocks noChangeArrowheads="1"/>
          </p:cNvSpPr>
          <p:nvPr/>
        </p:nvSpPr>
        <p:spPr bwMode="auto">
          <a:xfrm>
            <a:off x="1676400" y="2057400"/>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20574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7</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3</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4</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8</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1697" name="Text Box 2"/>
          <p:cNvSpPr txBox="1">
            <a:spLocks noChangeArrowheads="1"/>
          </p:cNvSpPr>
          <p:nvPr/>
        </p:nvSpPr>
        <p:spPr bwMode="auto">
          <a:xfrm>
            <a:off x="3021013" y="304800"/>
            <a:ext cx="4117975" cy="523875"/>
          </a:xfrm>
          <a:prstGeom prst="rect">
            <a:avLst/>
          </a:prstGeom>
          <a:noFill/>
          <a:ln w="9525">
            <a:noFill/>
            <a:miter lim="800000"/>
            <a:headEnd/>
            <a:tailEnd/>
          </a:ln>
        </p:spPr>
        <p:txBody>
          <a:bodyPr wrap="none">
            <a:spAutoFit/>
          </a:bodyPr>
          <a:lstStyle/>
          <a:p>
            <a:pPr algn="ctr"/>
            <a:r>
              <a:rPr lang="en-US" sz="2800" b="1"/>
              <a:t>VECTOR OPERATIONS</a:t>
            </a:r>
          </a:p>
        </p:txBody>
      </p:sp>
      <p:sp>
        <p:nvSpPr>
          <p:cNvPr id="71698" name="Text Box 5"/>
          <p:cNvSpPr txBox="1">
            <a:spLocks noChangeArrowheads="1"/>
          </p:cNvSpPr>
          <p:nvPr/>
        </p:nvSpPr>
        <p:spPr bwMode="auto">
          <a:xfrm>
            <a:off x="914400" y="2738438"/>
            <a:ext cx="7315200" cy="3416300"/>
          </a:xfrm>
          <a:prstGeom prst="rect">
            <a:avLst/>
          </a:prstGeom>
          <a:noFill/>
          <a:ln w="9525">
            <a:noFill/>
            <a:miter lim="800000"/>
            <a:headEnd/>
            <a:tailEnd/>
          </a:ln>
        </p:spPr>
        <p:txBody>
          <a:bodyPr>
            <a:spAutoFit/>
          </a:bodyPr>
          <a:lstStyle/>
          <a:p>
            <a:pPr algn="just"/>
            <a:r>
              <a:rPr lang="en-US"/>
              <a:t>We can add a single number (a scalar) to every element of A, all at once, as follows:</a:t>
            </a:r>
          </a:p>
          <a:p>
            <a:pPr algn="just"/>
            <a:endParaRPr lang="en-US"/>
          </a:p>
          <a:p>
            <a:pPr algn="just"/>
            <a:r>
              <a:rPr lang="en-US"/>
              <a:t>B  =  A + 5  = </a:t>
            </a:r>
          </a:p>
          <a:p>
            <a:pPr algn="just"/>
            <a:endParaRPr lang="en-US"/>
          </a:p>
          <a:p>
            <a:pPr algn="just"/>
            <a:r>
              <a:rPr lang="en-US"/>
              <a:t>We can also multiply every element of A by a single number (a scalar) as follows:</a:t>
            </a:r>
          </a:p>
          <a:p>
            <a:pPr algn="just"/>
            <a:endParaRPr lang="en-US"/>
          </a:p>
          <a:p>
            <a:pPr algn="just"/>
            <a:r>
              <a:rPr lang="en-US"/>
              <a:t>B  =  A * 5  = </a:t>
            </a:r>
          </a:p>
        </p:txBody>
      </p:sp>
      <p:graphicFrame>
        <p:nvGraphicFramePr>
          <p:cNvPr id="10" name="Table 9"/>
          <p:cNvGraphicFramePr>
            <a:graphicFrameLocks noGrp="1"/>
          </p:cNvGraphicFramePr>
          <p:nvPr/>
        </p:nvGraphicFramePr>
        <p:xfrm>
          <a:off x="3048000" y="3863975"/>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6</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12</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8</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9</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13</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12" name="Table 11"/>
          <p:cNvGraphicFramePr>
            <a:graphicFrameLocks noGrp="1"/>
          </p:cNvGraphicFramePr>
          <p:nvPr/>
        </p:nvGraphicFramePr>
        <p:xfrm>
          <a:off x="3048000" y="5676900"/>
          <a:ext cx="4267200" cy="369888"/>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35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15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20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40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ext Box 25"/>
          <p:cNvSpPr txBox="1">
            <a:spLocks noChangeArrowheads="1"/>
          </p:cNvSpPr>
          <p:nvPr/>
        </p:nvSpPr>
        <p:spPr bwMode="auto">
          <a:xfrm>
            <a:off x="1676400" y="1371600"/>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13716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7</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3</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4</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8</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2720" name="Text Box 2"/>
          <p:cNvSpPr txBox="1">
            <a:spLocks noChangeArrowheads="1"/>
          </p:cNvSpPr>
          <p:nvPr/>
        </p:nvSpPr>
        <p:spPr bwMode="auto">
          <a:xfrm>
            <a:off x="3021013" y="304800"/>
            <a:ext cx="4117975" cy="523875"/>
          </a:xfrm>
          <a:prstGeom prst="rect">
            <a:avLst/>
          </a:prstGeom>
          <a:noFill/>
          <a:ln w="9525">
            <a:noFill/>
            <a:miter lim="800000"/>
            <a:headEnd/>
            <a:tailEnd/>
          </a:ln>
        </p:spPr>
        <p:txBody>
          <a:bodyPr wrap="none">
            <a:spAutoFit/>
          </a:bodyPr>
          <a:lstStyle/>
          <a:p>
            <a:pPr algn="ctr"/>
            <a:r>
              <a:rPr lang="en-US" sz="2800" b="1"/>
              <a:t>VECTOR OPERATIONS</a:t>
            </a:r>
          </a:p>
        </p:txBody>
      </p:sp>
      <p:sp>
        <p:nvSpPr>
          <p:cNvPr id="72721" name="Text Box 5"/>
          <p:cNvSpPr txBox="1">
            <a:spLocks noChangeArrowheads="1"/>
          </p:cNvSpPr>
          <p:nvPr/>
        </p:nvSpPr>
        <p:spPr bwMode="auto">
          <a:xfrm>
            <a:off x="914400" y="2052638"/>
            <a:ext cx="7315200" cy="3416300"/>
          </a:xfrm>
          <a:prstGeom prst="rect">
            <a:avLst/>
          </a:prstGeom>
          <a:noFill/>
          <a:ln w="9525">
            <a:noFill/>
            <a:miter lim="800000"/>
            <a:headEnd/>
            <a:tailEnd/>
          </a:ln>
        </p:spPr>
        <p:txBody>
          <a:bodyPr>
            <a:spAutoFit/>
          </a:bodyPr>
          <a:lstStyle/>
          <a:p>
            <a:pPr algn="just"/>
            <a:r>
              <a:rPr lang="en-US"/>
              <a:t>We can subtract single number (a scalar) from every element of A, all at once, as follows:</a:t>
            </a:r>
          </a:p>
          <a:p>
            <a:pPr algn="just"/>
            <a:endParaRPr lang="en-US"/>
          </a:p>
          <a:p>
            <a:pPr algn="just"/>
            <a:r>
              <a:rPr lang="en-US"/>
              <a:t>B  =  A - 5  =  </a:t>
            </a:r>
          </a:p>
          <a:p>
            <a:pPr algn="just"/>
            <a:endParaRPr lang="en-US"/>
          </a:p>
          <a:p>
            <a:pPr algn="just"/>
            <a:r>
              <a:rPr lang="en-US"/>
              <a:t>We can also divide every element of A by a single number (a scalar) as follows:</a:t>
            </a:r>
          </a:p>
          <a:p>
            <a:pPr algn="just"/>
            <a:endParaRPr lang="en-US"/>
          </a:p>
          <a:p>
            <a:pPr algn="just"/>
            <a:r>
              <a:rPr lang="en-US"/>
              <a:t>B  =  A / 5  =  </a:t>
            </a:r>
          </a:p>
        </p:txBody>
      </p:sp>
      <p:graphicFrame>
        <p:nvGraphicFramePr>
          <p:cNvPr id="10" name="Table 9"/>
          <p:cNvGraphicFramePr>
            <a:graphicFrameLocks noGrp="1"/>
          </p:cNvGraphicFramePr>
          <p:nvPr/>
        </p:nvGraphicFramePr>
        <p:xfrm>
          <a:off x="3048000" y="3178175"/>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-4</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2</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-2</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3</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12" name="Table 11"/>
          <p:cNvGraphicFramePr>
            <a:graphicFrameLocks noGrp="1"/>
          </p:cNvGraphicFramePr>
          <p:nvPr/>
        </p:nvGraphicFramePr>
        <p:xfrm>
          <a:off x="3048000" y="4991100"/>
          <a:ext cx="4267200" cy="369888"/>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0.2</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1.4</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0.6</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0.8</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1.6</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ext Box 25"/>
          <p:cNvSpPr txBox="1">
            <a:spLocks noChangeArrowheads="1"/>
          </p:cNvSpPr>
          <p:nvPr/>
        </p:nvSpPr>
        <p:spPr bwMode="auto">
          <a:xfrm>
            <a:off x="1676400" y="1371600"/>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13716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7</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3</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4</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8</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3744" name="Text Box 2"/>
          <p:cNvSpPr txBox="1">
            <a:spLocks noChangeArrowheads="1"/>
          </p:cNvSpPr>
          <p:nvPr/>
        </p:nvSpPr>
        <p:spPr bwMode="auto">
          <a:xfrm>
            <a:off x="3021013" y="304800"/>
            <a:ext cx="4117975" cy="523875"/>
          </a:xfrm>
          <a:prstGeom prst="rect">
            <a:avLst/>
          </a:prstGeom>
          <a:noFill/>
          <a:ln w="9525">
            <a:noFill/>
            <a:miter lim="800000"/>
            <a:headEnd/>
            <a:tailEnd/>
          </a:ln>
        </p:spPr>
        <p:txBody>
          <a:bodyPr wrap="none">
            <a:spAutoFit/>
          </a:bodyPr>
          <a:lstStyle/>
          <a:p>
            <a:pPr algn="ctr"/>
            <a:r>
              <a:rPr lang="en-US" sz="2800" b="1"/>
              <a:t>VECTOR OPERATIONS</a:t>
            </a:r>
          </a:p>
        </p:txBody>
      </p:sp>
      <p:sp>
        <p:nvSpPr>
          <p:cNvPr id="73745" name="Text Box 5"/>
          <p:cNvSpPr txBox="1">
            <a:spLocks noChangeArrowheads="1"/>
          </p:cNvSpPr>
          <p:nvPr/>
        </p:nvSpPr>
        <p:spPr bwMode="auto">
          <a:xfrm>
            <a:off x="914400" y="2052638"/>
            <a:ext cx="7315200" cy="3786187"/>
          </a:xfrm>
          <a:prstGeom prst="rect">
            <a:avLst/>
          </a:prstGeom>
          <a:noFill/>
          <a:ln w="9525">
            <a:noFill/>
            <a:miter lim="800000"/>
            <a:headEnd/>
            <a:tailEnd/>
          </a:ln>
        </p:spPr>
        <p:txBody>
          <a:bodyPr>
            <a:spAutoFit/>
          </a:bodyPr>
          <a:lstStyle/>
          <a:p>
            <a:pPr algn="just"/>
            <a:r>
              <a:rPr lang="en-US" b="1">
                <a:solidFill>
                  <a:srgbClr val="FF0000"/>
                </a:solidFill>
              </a:rPr>
              <a:t>BUT</a:t>
            </a:r>
            <a:r>
              <a:rPr lang="en-US"/>
              <a:t>:</a:t>
            </a:r>
          </a:p>
          <a:p>
            <a:pPr algn="just"/>
            <a:endParaRPr lang="en-US"/>
          </a:p>
          <a:p>
            <a:pPr algn="just"/>
            <a:r>
              <a:rPr lang="en-US"/>
              <a:t>If we want to </a:t>
            </a:r>
            <a:r>
              <a:rPr lang="en-US" b="1" i="1" u="sng"/>
              <a:t>exponentiate</a:t>
            </a:r>
            <a:r>
              <a:rPr lang="en-US"/>
              <a:t> every element of A by a number (i.e., raise each element of A to a particular power), then we have to write this in a special way, using the </a:t>
            </a:r>
            <a:r>
              <a:rPr lang="en-US" b="1" i="1" u="sng"/>
              <a:t>DOT</a:t>
            </a:r>
            <a:r>
              <a:rPr lang="en-US"/>
              <a:t> operator:</a:t>
            </a:r>
          </a:p>
          <a:p>
            <a:pPr algn="just"/>
            <a:endParaRPr lang="en-US"/>
          </a:p>
          <a:p>
            <a:pPr algn="just"/>
            <a:endParaRPr lang="en-US"/>
          </a:p>
          <a:p>
            <a:pPr algn="just"/>
            <a:r>
              <a:rPr lang="en-US"/>
              <a:t>B  =  A </a:t>
            </a:r>
            <a:r>
              <a:rPr lang="en-US" b="1"/>
              <a:t>.^</a:t>
            </a:r>
            <a:r>
              <a:rPr lang="en-US"/>
              <a:t>2  =  </a:t>
            </a:r>
          </a:p>
          <a:p>
            <a:pPr algn="just"/>
            <a:endParaRPr lang="en-US"/>
          </a:p>
        </p:txBody>
      </p:sp>
      <p:graphicFrame>
        <p:nvGraphicFramePr>
          <p:cNvPr id="12" name="Table 11"/>
          <p:cNvGraphicFramePr>
            <a:graphicFrameLocks noGrp="1"/>
          </p:cNvGraphicFramePr>
          <p:nvPr/>
        </p:nvGraphicFramePr>
        <p:xfrm>
          <a:off x="3048000" y="4991100"/>
          <a:ext cx="4267200" cy="369888"/>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49</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9</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16</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64</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3" name="Straight Arrow Connector 2"/>
          <p:cNvCxnSpPr/>
          <p:nvPr/>
        </p:nvCxnSpPr>
        <p:spPr>
          <a:xfrm flipH="1" flipV="1">
            <a:off x="2133600" y="5410200"/>
            <a:ext cx="304800" cy="9906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3761" name="TextBox 3"/>
          <p:cNvSpPr txBox="1">
            <a:spLocks noChangeArrowheads="1"/>
          </p:cNvSpPr>
          <p:nvPr/>
        </p:nvSpPr>
        <p:spPr bwMode="auto">
          <a:xfrm>
            <a:off x="2444750" y="6291263"/>
            <a:ext cx="2716213" cy="461962"/>
          </a:xfrm>
          <a:prstGeom prst="rect">
            <a:avLst/>
          </a:prstGeom>
          <a:noFill/>
          <a:ln w="9525">
            <a:noFill/>
            <a:miter lim="800000"/>
            <a:headEnd/>
            <a:tailEnd/>
          </a:ln>
        </p:spPr>
        <p:txBody>
          <a:bodyPr wrap="none">
            <a:spAutoFit/>
          </a:bodyPr>
          <a:lstStyle/>
          <a:p>
            <a:r>
              <a:rPr lang="en-US" b="1">
                <a:solidFill>
                  <a:srgbClr val="FF0000"/>
                </a:solidFill>
              </a:rPr>
              <a:t>NOT:     B  =  A^2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2"/>
          <p:cNvSpPr txBox="1">
            <a:spLocks noChangeArrowheads="1"/>
          </p:cNvSpPr>
          <p:nvPr/>
        </p:nvSpPr>
        <p:spPr bwMode="auto">
          <a:xfrm>
            <a:off x="3144838" y="304800"/>
            <a:ext cx="2832100" cy="519113"/>
          </a:xfrm>
          <a:prstGeom prst="rect">
            <a:avLst/>
          </a:prstGeom>
          <a:noFill/>
          <a:ln w="9525">
            <a:noFill/>
            <a:miter lim="800000"/>
            <a:headEnd/>
            <a:tailEnd/>
          </a:ln>
        </p:spPr>
        <p:txBody>
          <a:bodyPr wrap="none">
            <a:spAutoFit/>
          </a:bodyPr>
          <a:lstStyle/>
          <a:p>
            <a:pPr algn="ctr"/>
            <a:r>
              <a:rPr lang="en-US" sz="2800" b="1"/>
              <a:t>WHY MATLAB?</a:t>
            </a:r>
          </a:p>
        </p:txBody>
      </p:sp>
      <p:sp>
        <p:nvSpPr>
          <p:cNvPr id="19458" name="Text Box 10"/>
          <p:cNvSpPr txBox="1">
            <a:spLocks noChangeArrowheads="1"/>
          </p:cNvSpPr>
          <p:nvPr/>
        </p:nvSpPr>
        <p:spPr bwMode="auto">
          <a:xfrm>
            <a:off x="1182688" y="1371600"/>
            <a:ext cx="6557962" cy="4894263"/>
          </a:xfrm>
          <a:prstGeom prst="rect">
            <a:avLst/>
          </a:prstGeom>
          <a:noFill/>
          <a:ln w="9525">
            <a:noFill/>
            <a:miter lim="800000"/>
            <a:headEnd/>
            <a:tailEnd/>
          </a:ln>
        </p:spPr>
        <p:txBody>
          <a:bodyPr wrap="none">
            <a:spAutoFit/>
          </a:bodyPr>
          <a:lstStyle/>
          <a:p>
            <a:r>
              <a:rPr lang="en-US"/>
              <a:t>	“</a:t>
            </a:r>
            <a:r>
              <a:rPr lang="en-US" i="1"/>
              <a:t>Softer</a:t>
            </a:r>
            <a:r>
              <a:rPr lang="en-US"/>
              <a:t>” Reasons . . .  </a:t>
            </a:r>
          </a:p>
          <a:p>
            <a:pPr>
              <a:buFontTx/>
              <a:buChar char="•"/>
            </a:pPr>
            <a:r>
              <a:rPr lang="en-US"/>
              <a:t> Most scientists and engineers know it</a:t>
            </a:r>
          </a:p>
          <a:p>
            <a:pPr>
              <a:buFontTx/>
              <a:buChar char="•"/>
            </a:pPr>
            <a:r>
              <a:rPr lang="en-US"/>
              <a:t> Widely used in industry, academia and gov</a:t>
            </a:r>
          </a:p>
          <a:p>
            <a:pPr>
              <a:buFontTx/>
              <a:buChar char="•"/>
            </a:pPr>
            <a:r>
              <a:rPr lang="en-US"/>
              <a:t> Easy to learn (it’s a “scripting” language)</a:t>
            </a:r>
          </a:p>
          <a:p>
            <a:pPr>
              <a:buFontTx/>
              <a:buChar char="•"/>
            </a:pPr>
            <a:r>
              <a:rPr lang="en-US"/>
              <a:t> </a:t>
            </a:r>
            <a:r>
              <a:rPr lang="en-US" b="1"/>
              <a:t>LOTS</a:t>
            </a:r>
            <a:r>
              <a:rPr lang="en-US"/>
              <a:t> of pre-developed application packages</a:t>
            </a:r>
          </a:p>
          <a:p>
            <a:pPr>
              <a:buFontTx/>
              <a:buChar char="•"/>
            </a:pPr>
            <a:r>
              <a:rPr lang="en-US"/>
              <a:t> Very good technical support/user community</a:t>
            </a:r>
          </a:p>
          <a:p>
            <a:endParaRPr lang="en-US"/>
          </a:p>
          <a:p>
            <a:r>
              <a:rPr lang="en-US"/>
              <a:t>	“</a:t>
            </a:r>
            <a:r>
              <a:rPr lang="en-US" i="1"/>
              <a:t>Harder</a:t>
            </a:r>
            <a:r>
              <a:rPr lang="en-US"/>
              <a:t>” Reasons . . . </a:t>
            </a:r>
          </a:p>
          <a:p>
            <a:pPr>
              <a:buFontTx/>
              <a:buChar char="•"/>
            </a:pPr>
            <a:r>
              <a:rPr lang="en-US"/>
              <a:t> Excellent graphics capabilities</a:t>
            </a:r>
          </a:p>
          <a:p>
            <a:pPr>
              <a:buFontTx/>
              <a:buChar char="•"/>
            </a:pPr>
            <a:r>
              <a:rPr lang="en-US"/>
              <a:t> Includes many modern numerical methods</a:t>
            </a:r>
          </a:p>
          <a:p>
            <a:pPr>
              <a:buFontTx/>
              <a:buChar char="•"/>
            </a:pPr>
            <a:r>
              <a:rPr lang="en-US"/>
              <a:t> Optimized for scientific modeling</a:t>
            </a:r>
          </a:p>
          <a:p>
            <a:pPr>
              <a:buFontTx/>
              <a:buChar char="•"/>
            </a:pPr>
            <a:r>
              <a:rPr lang="en-US"/>
              <a:t> Usually, </a:t>
            </a:r>
            <a:r>
              <a:rPr lang="en-US" b="1" i="1"/>
              <a:t>FAST</a:t>
            </a:r>
            <a:r>
              <a:rPr lang="en-US"/>
              <a:t> matrix operations</a:t>
            </a:r>
          </a:p>
          <a:p>
            <a:pPr>
              <a:buFontTx/>
              <a:buChar char="•"/>
            </a:pPr>
            <a:r>
              <a:rPr lang="en-US"/>
              <a:t> Interfaces well with other languages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ext Box 5"/>
          <p:cNvSpPr txBox="1">
            <a:spLocks noChangeArrowheads="1"/>
          </p:cNvSpPr>
          <p:nvPr/>
        </p:nvSpPr>
        <p:spPr bwMode="auto">
          <a:xfrm>
            <a:off x="914400" y="1295400"/>
            <a:ext cx="7315200" cy="1200150"/>
          </a:xfrm>
          <a:prstGeom prst="rect">
            <a:avLst/>
          </a:prstGeom>
          <a:noFill/>
          <a:ln w="9525">
            <a:noFill/>
            <a:miter lim="800000"/>
            <a:headEnd/>
            <a:tailEnd/>
          </a:ln>
        </p:spPr>
        <p:txBody>
          <a:bodyPr>
            <a:spAutoFit/>
          </a:bodyPr>
          <a:lstStyle/>
          <a:p>
            <a:pPr algn="just"/>
            <a:r>
              <a:rPr lang="en-US"/>
              <a:t>We can also do mathematical operations on two vectors </a:t>
            </a:r>
            <a:r>
              <a:rPr lang="en-US" b="1" i="1"/>
              <a:t>OF THE SAME LENGTH</a:t>
            </a:r>
            <a:r>
              <a:rPr lang="en-US" b="1" i="1" baseline="38000">
                <a:latin typeface="Calibri" pitchFamily="34" charset="0"/>
              </a:rPr>
              <a:t>‡</a:t>
            </a:r>
            <a:r>
              <a:rPr lang="en-US"/>
              <a:t>.  For example, assume we have two vectors, A and B, as follows:</a:t>
            </a:r>
          </a:p>
        </p:txBody>
      </p:sp>
      <p:sp>
        <p:nvSpPr>
          <p:cNvPr id="74754" name="Text Box 25"/>
          <p:cNvSpPr txBox="1">
            <a:spLocks noChangeArrowheads="1"/>
          </p:cNvSpPr>
          <p:nvPr/>
        </p:nvSpPr>
        <p:spPr bwMode="auto">
          <a:xfrm>
            <a:off x="1676400" y="2819400"/>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28194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7</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3</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4</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8</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4769" name="Text Box 2"/>
          <p:cNvSpPr txBox="1">
            <a:spLocks noChangeArrowheads="1"/>
          </p:cNvSpPr>
          <p:nvPr/>
        </p:nvSpPr>
        <p:spPr bwMode="auto">
          <a:xfrm>
            <a:off x="3021013" y="304800"/>
            <a:ext cx="4117975" cy="523875"/>
          </a:xfrm>
          <a:prstGeom prst="rect">
            <a:avLst/>
          </a:prstGeom>
          <a:noFill/>
          <a:ln w="9525">
            <a:noFill/>
            <a:miter lim="800000"/>
            <a:headEnd/>
            <a:tailEnd/>
          </a:ln>
        </p:spPr>
        <p:txBody>
          <a:bodyPr wrap="none">
            <a:spAutoFit/>
          </a:bodyPr>
          <a:lstStyle/>
          <a:p>
            <a:pPr algn="ctr"/>
            <a:r>
              <a:rPr lang="en-US" sz="2800" b="1"/>
              <a:t>VECTOR OPERATIONS</a:t>
            </a:r>
          </a:p>
        </p:txBody>
      </p:sp>
      <p:sp>
        <p:nvSpPr>
          <p:cNvPr id="74770" name="Text Box 25"/>
          <p:cNvSpPr txBox="1">
            <a:spLocks noChangeArrowheads="1"/>
          </p:cNvSpPr>
          <p:nvPr/>
        </p:nvSpPr>
        <p:spPr bwMode="auto">
          <a:xfrm>
            <a:off x="1676400" y="3429000"/>
            <a:ext cx="1198563" cy="369888"/>
          </a:xfrm>
          <a:prstGeom prst="rect">
            <a:avLst/>
          </a:prstGeom>
          <a:noFill/>
          <a:ln w="9525">
            <a:noFill/>
            <a:miter lim="800000"/>
            <a:headEnd/>
            <a:tailEnd/>
          </a:ln>
        </p:spPr>
        <p:txBody>
          <a:bodyPr wrap="none">
            <a:spAutoFit/>
          </a:bodyPr>
          <a:lstStyle/>
          <a:p>
            <a:r>
              <a:rPr lang="en-US" sz="1800"/>
              <a:t>Vector </a:t>
            </a:r>
            <a:r>
              <a:rPr lang="en-US" sz="1800" b="1"/>
              <a:t>B</a:t>
            </a:r>
            <a:r>
              <a:rPr lang="en-US" sz="1800"/>
              <a:t>: </a:t>
            </a:r>
          </a:p>
        </p:txBody>
      </p:sp>
      <p:graphicFrame>
        <p:nvGraphicFramePr>
          <p:cNvPr id="8" name="Table 7"/>
          <p:cNvGraphicFramePr>
            <a:graphicFrameLocks noGrp="1"/>
          </p:cNvGraphicFramePr>
          <p:nvPr/>
        </p:nvGraphicFramePr>
        <p:xfrm>
          <a:off x="3036888" y="34290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7</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10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6</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3</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4785" name="Text Box 5"/>
          <p:cNvSpPr txBox="1">
            <a:spLocks noChangeArrowheads="1"/>
          </p:cNvSpPr>
          <p:nvPr/>
        </p:nvSpPr>
        <p:spPr bwMode="auto">
          <a:xfrm>
            <a:off x="914400" y="4191000"/>
            <a:ext cx="7315200" cy="1938338"/>
          </a:xfrm>
          <a:prstGeom prst="rect">
            <a:avLst/>
          </a:prstGeom>
          <a:noFill/>
          <a:ln w="9525">
            <a:noFill/>
            <a:miter lim="800000"/>
            <a:headEnd/>
            <a:tailEnd/>
          </a:ln>
        </p:spPr>
        <p:txBody>
          <a:bodyPr>
            <a:spAutoFit/>
          </a:bodyPr>
          <a:lstStyle/>
          <a:p>
            <a:r>
              <a:rPr lang="en-US"/>
              <a:t>Then:</a:t>
            </a:r>
          </a:p>
          <a:p>
            <a:endParaRPr lang="en-US"/>
          </a:p>
          <a:p>
            <a:r>
              <a:rPr lang="en-US"/>
              <a:t>C  =  A – B  =</a:t>
            </a:r>
          </a:p>
          <a:p>
            <a:endParaRPr lang="en-US"/>
          </a:p>
          <a:p>
            <a:r>
              <a:rPr lang="en-US"/>
              <a:t>C =   A + B  =   </a:t>
            </a:r>
          </a:p>
        </p:txBody>
      </p:sp>
      <p:graphicFrame>
        <p:nvGraphicFramePr>
          <p:cNvPr id="10" name="Table 9"/>
          <p:cNvGraphicFramePr>
            <a:graphicFrameLocks noGrp="1"/>
          </p:cNvGraphicFramePr>
          <p:nvPr/>
        </p:nvGraphicFramePr>
        <p:xfrm>
          <a:off x="3033713" y="4962525"/>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2</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-7</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-2</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5</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11" name="Table 10"/>
          <p:cNvGraphicFramePr>
            <a:graphicFrameLocks noGrp="1"/>
          </p:cNvGraphicFramePr>
          <p:nvPr/>
        </p:nvGraphicFramePr>
        <p:xfrm>
          <a:off x="3033713" y="56896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14</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13</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10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11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4814" name="TextBox 1"/>
          <p:cNvSpPr txBox="1">
            <a:spLocks noChangeArrowheads="1"/>
          </p:cNvSpPr>
          <p:nvPr/>
        </p:nvSpPr>
        <p:spPr bwMode="auto">
          <a:xfrm>
            <a:off x="1808163" y="6477000"/>
            <a:ext cx="5534025" cy="338138"/>
          </a:xfrm>
          <a:prstGeom prst="rect">
            <a:avLst/>
          </a:prstGeom>
          <a:noFill/>
          <a:ln w="9525">
            <a:noFill/>
            <a:miter lim="800000"/>
            <a:headEnd/>
            <a:tailEnd/>
          </a:ln>
        </p:spPr>
        <p:txBody>
          <a:bodyPr wrap="none">
            <a:spAutoFit/>
          </a:bodyPr>
          <a:lstStyle/>
          <a:p>
            <a:pPr algn="ctr"/>
            <a:r>
              <a:rPr lang="en-US" sz="1600">
                <a:latin typeface="Calibri" pitchFamily="34" charset="0"/>
              </a:rPr>
              <a:t>‡:  If A and B are not the same length, Matlab will signal an error</a:t>
            </a:r>
            <a:endParaRPr lang="en-US" sz="160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ext Box 25"/>
          <p:cNvSpPr txBox="1">
            <a:spLocks noChangeArrowheads="1"/>
          </p:cNvSpPr>
          <p:nvPr/>
        </p:nvSpPr>
        <p:spPr bwMode="auto">
          <a:xfrm>
            <a:off x="1676400" y="1143000"/>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11430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7</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3</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4</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8</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5792" name="Text Box 2"/>
          <p:cNvSpPr txBox="1">
            <a:spLocks noChangeArrowheads="1"/>
          </p:cNvSpPr>
          <p:nvPr/>
        </p:nvSpPr>
        <p:spPr bwMode="auto">
          <a:xfrm>
            <a:off x="3021013" y="304800"/>
            <a:ext cx="4117975" cy="523875"/>
          </a:xfrm>
          <a:prstGeom prst="rect">
            <a:avLst/>
          </a:prstGeom>
          <a:noFill/>
          <a:ln w="9525">
            <a:noFill/>
            <a:miter lim="800000"/>
            <a:headEnd/>
            <a:tailEnd/>
          </a:ln>
        </p:spPr>
        <p:txBody>
          <a:bodyPr wrap="none">
            <a:spAutoFit/>
          </a:bodyPr>
          <a:lstStyle/>
          <a:p>
            <a:pPr algn="ctr"/>
            <a:r>
              <a:rPr lang="en-US" sz="2800" b="1"/>
              <a:t>VECTOR OPERATIONS</a:t>
            </a:r>
          </a:p>
        </p:txBody>
      </p:sp>
      <p:sp>
        <p:nvSpPr>
          <p:cNvPr id="75793" name="Text Box 25"/>
          <p:cNvSpPr txBox="1">
            <a:spLocks noChangeArrowheads="1"/>
          </p:cNvSpPr>
          <p:nvPr/>
        </p:nvSpPr>
        <p:spPr bwMode="auto">
          <a:xfrm>
            <a:off x="1676400" y="1752600"/>
            <a:ext cx="1198563" cy="369888"/>
          </a:xfrm>
          <a:prstGeom prst="rect">
            <a:avLst/>
          </a:prstGeom>
          <a:noFill/>
          <a:ln w="9525">
            <a:noFill/>
            <a:miter lim="800000"/>
            <a:headEnd/>
            <a:tailEnd/>
          </a:ln>
        </p:spPr>
        <p:txBody>
          <a:bodyPr wrap="none">
            <a:spAutoFit/>
          </a:bodyPr>
          <a:lstStyle/>
          <a:p>
            <a:r>
              <a:rPr lang="en-US" sz="1800"/>
              <a:t>Vector </a:t>
            </a:r>
            <a:r>
              <a:rPr lang="en-US" sz="1800" b="1"/>
              <a:t>B</a:t>
            </a:r>
            <a:r>
              <a:rPr lang="en-US" sz="1800"/>
              <a:t>: </a:t>
            </a:r>
          </a:p>
        </p:txBody>
      </p:sp>
      <p:graphicFrame>
        <p:nvGraphicFramePr>
          <p:cNvPr id="8" name="Table 7"/>
          <p:cNvGraphicFramePr>
            <a:graphicFrameLocks noGrp="1"/>
          </p:cNvGraphicFramePr>
          <p:nvPr/>
        </p:nvGraphicFramePr>
        <p:xfrm>
          <a:off x="3036888" y="17526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7</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10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6</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3</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5808" name="Text Box 5"/>
          <p:cNvSpPr txBox="1">
            <a:spLocks noChangeArrowheads="1"/>
          </p:cNvSpPr>
          <p:nvPr/>
        </p:nvSpPr>
        <p:spPr bwMode="auto">
          <a:xfrm>
            <a:off x="914400" y="2514600"/>
            <a:ext cx="7315200" cy="3416300"/>
          </a:xfrm>
          <a:prstGeom prst="rect">
            <a:avLst/>
          </a:prstGeom>
          <a:noFill/>
          <a:ln w="9525">
            <a:noFill/>
            <a:miter lim="800000"/>
            <a:headEnd/>
            <a:tailEnd/>
          </a:ln>
        </p:spPr>
        <p:txBody>
          <a:bodyPr>
            <a:spAutoFit/>
          </a:bodyPr>
          <a:lstStyle/>
          <a:p>
            <a:r>
              <a:rPr lang="en-US"/>
              <a:t>Multiplication, division, and exponentiation,  BETWEEN TWO VECTORS, ELEMENT-BY-ELEMENT, is expressed in the DOT notation:</a:t>
            </a:r>
          </a:p>
          <a:p>
            <a:endParaRPr lang="en-US"/>
          </a:p>
          <a:p>
            <a:r>
              <a:rPr lang="en-US"/>
              <a:t>C  =  A </a:t>
            </a:r>
            <a:r>
              <a:rPr lang="en-US" b="1"/>
              <a:t>.*</a:t>
            </a:r>
            <a:r>
              <a:rPr lang="en-US"/>
              <a:t> B  =</a:t>
            </a:r>
          </a:p>
          <a:p>
            <a:endParaRPr lang="en-US"/>
          </a:p>
          <a:p>
            <a:r>
              <a:rPr lang="en-US"/>
              <a:t>C =   A </a:t>
            </a:r>
            <a:r>
              <a:rPr lang="en-US" b="1"/>
              <a:t>./ </a:t>
            </a:r>
            <a:r>
              <a:rPr lang="en-US"/>
              <a:t>B  =</a:t>
            </a:r>
          </a:p>
          <a:p>
            <a:endParaRPr lang="en-US"/>
          </a:p>
          <a:p>
            <a:r>
              <a:rPr lang="en-US"/>
              <a:t>C =   A </a:t>
            </a:r>
            <a:r>
              <a:rPr lang="en-US" b="1"/>
              <a:t>.^ </a:t>
            </a:r>
            <a:r>
              <a:rPr lang="en-US"/>
              <a:t>B  =</a:t>
            </a:r>
          </a:p>
        </p:txBody>
      </p:sp>
      <p:graphicFrame>
        <p:nvGraphicFramePr>
          <p:cNvPr id="10" name="Table 9"/>
          <p:cNvGraphicFramePr>
            <a:graphicFrameLocks noGrp="1"/>
          </p:cNvGraphicFramePr>
          <p:nvPr/>
        </p:nvGraphicFramePr>
        <p:xfrm>
          <a:off x="3033713" y="40386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49</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30</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24</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24</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11" name="Table 10"/>
          <p:cNvGraphicFramePr>
            <a:graphicFrameLocks noGrp="1"/>
          </p:cNvGraphicFramePr>
          <p:nvPr/>
        </p:nvGraphicFramePr>
        <p:xfrm>
          <a:off x="3033713" y="4765675"/>
          <a:ext cx="4267200" cy="369888"/>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0.3</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0.666</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2.666</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12" name="Table 11"/>
          <p:cNvGraphicFramePr>
            <a:graphicFrameLocks noGrp="1"/>
          </p:cNvGraphicFramePr>
          <p:nvPr/>
        </p:nvGraphicFramePr>
        <p:xfrm>
          <a:off x="3033713" y="5487988"/>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1</a:t>
                      </a:r>
                      <a:r>
                        <a:rPr lang="en-US" b="0" baseline="38000" dirty="0" smtClean="0">
                          <a:solidFill>
                            <a:schemeClr val="tx1"/>
                          </a:solidFill>
                        </a:rPr>
                        <a:t>-1</a:t>
                      </a:r>
                      <a:endParaRPr lang="en-US" b="0" baseline="38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7</a:t>
                      </a:r>
                      <a:r>
                        <a:rPr lang="en-US" b="0" baseline="38000" dirty="0" smtClean="0">
                          <a:solidFill>
                            <a:schemeClr val="tx1"/>
                          </a:solidFill>
                        </a:rPr>
                        <a:t>7</a:t>
                      </a:r>
                      <a:endParaRPr lang="en-US" b="0" baseline="38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3</a:t>
                      </a:r>
                      <a:r>
                        <a:rPr lang="en-US" b="0" baseline="38000" dirty="0" smtClean="0">
                          <a:solidFill>
                            <a:schemeClr val="tx1"/>
                          </a:solidFill>
                        </a:rPr>
                        <a:t>10</a:t>
                      </a:r>
                      <a:endParaRPr lang="en-US" b="0" baseline="38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4</a:t>
                      </a:r>
                      <a:r>
                        <a:rPr lang="en-US" b="0" baseline="38000" dirty="0" smtClean="0">
                          <a:solidFill>
                            <a:schemeClr val="tx1"/>
                          </a:solidFill>
                        </a:rPr>
                        <a:t>6</a:t>
                      </a:r>
                      <a:endParaRPr lang="en-US" b="0" baseline="38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8</a:t>
                      </a:r>
                      <a:r>
                        <a:rPr lang="en-US" b="0" baseline="38000" dirty="0" smtClean="0">
                          <a:solidFill>
                            <a:schemeClr val="tx1"/>
                          </a:solidFill>
                        </a:rPr>
                        <a:t>3</a:t>
                      </a:r>
                      <a:endParaRPr lang="en-US" b="0" baseline="38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noChangeArrowheads="1"/>
          </p:cNvSpPr>
          <p:nvPr>
            <p:ph type="title"/>
          </p:nvPr>
        </p:nvSpPr>
        <p:spPr bwMode="auto">
          <a:xfrm>
            <a:off x="609600" y="304800"/>
            <a:ext cx="7772400" cy="609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Matlab Tutorial Video</a:t>
            </a:r>
          </a:p>
        </p:txBody>
      </p:sp>
      <p:sp>
        <p:nvSpPr>
          <p:cNvPr id="78850" name="Rectangle 3"/>
          <p:cNvSpPr txBox="1">
            <a:spLocks noChangeArrowheads="1"/>
          </p:cNvSpPr>
          <p:nvPr/>
        </p:nvSpPr>
        <p:spPr bwMode="auto">
          <a:xfrm>
            <a:off x="381000" y="1219200"/>
            <a:ext cx="8382000" cy="4524375"/>
          </a:xfrm>
          <a:prstGeom prst="rect">
            <a:avLst/>
          </a:prstGeom>
          <a:noFill/>
          <a:ln w="9525">
            <a:noFill/>
            <a:miter lim="800000"/>
            <a:headEnd/>
            <a:tailEnd/>
          </a:ln>
        </p:spPr>
        <p:txBody>
          <a:bodyPr>
            <a:spAutoFit/>
          </a:bodyPr>
          <a:lstStyle/>
          <a:p>
            <a:pPr fontAlgn="t"/>
            <a:r>
              <a:rPr lang="en-US"/>
              <a:t>1. Online demo video - Getting Started with Matlab (05:10) </a:t>
            </a:r>
          </a:p>
          <a:p>
            <a:pPr lvl="1" fontAlgn="t">
              <a:buFont typeface="Arial" charset="0"/>
              <a:buChar char="•"/>
            </a:pPr>
            <a:r>
              <a:rPr lang="en-US"/>
              <a:t>http://www.mathworks.com/videos/matlab/getting-started-with-matlab.html</a:t>
            </a:r>
          </a:p>
          <a:p>
            <a:pPr fontAlgn="t">
              <a:buFont typeface="Arial" charset="0"/>
              <a:buChar char="•"/>
            </a:pPr>
            <a:endParaRPr lang="en-US"/>
          </a:p>
          <a:p>
            <a:pPr fontAlgn="t"/>
            <a:r>
              <a:rPr lang="en-US"/>
              <a:t>2. Online demo video - Writing a Matlab Program (05:43) </a:t>
            </a:r>
          </a:p>
          <a:p>
            <a:pPr lvl="1" fontAlgn="t">
              <a:buFont typeface="Arial" charset="0"/>
              <a:buChar char="•"/>
            </a:pPr>
            <a:r>
              <a:rPr lang="en-US"/>
              <a:t>http://www.mathworks.com/videos/matlab/writing-a-matlab-program.html</a:t>
            </a:r>
          </a:p>
          <a:p>
            <a:pPr fontAlgn="t"/>
            <a:endParaRPr lang="en-US"/>
          </a:p>
          <a:p>
            <a:pPr fontAlgn="t"/>
            <a:endParaRPr lang="en-US"/>
          </a:p>
          <a:p>
            <a:pPr fontAlgn="t"/>
            <a:r>
              <a:rPr lang="en-US"/>
              <a:t>Links are also available at class website resource page: http://solar.gmu.edu/teaching/2011_CDS130/Resources.html</a:t>
            </a:r>
          </a:p>
          <a:p>
            <a:pPr fontAlgn="t"/>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ext Box 25"/>
          <p:cNvSpPr txBox="1">
            <a:spLocks noChangeArrowheads="1"/>
          </p:cNvSpPr>
          <p:nvPr/>
        </p:nvSpPr>
        <p:spPr bwMode="auto">
          <a:xfrm>
            <a:off x="1066800" y="2057400"/>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9" name="Table 8"/>
          <p:cNvGraphicFramePr>
            <a:graphicFrameLocks noGrp="1"/>
          </p:cNvGraphicFramePr>
          <p:nvPr/>
        </p:nvGraphicFramePr>
        <p:xfrm>
          <a:off x="2362200" y="20574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1" dirty="0" smtClean="0">
                          <a:solidFill>
                            <a:srgbClr val="0066FF"/>
                          </a:solidFill>
                        </a:rPr>
                        <a:t>1</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FF0000"/>
                          </a:solidFill>
                        </a:rPr>
                        <a:t>7</a:t>
                      </a:r>
                      <a:endParaRPr lang="en-US" b="1"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3</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4</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8</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80912" name="TextBox 1"/>
          <p:cNvSpPr txBox="1">
            <a:spLocks noChangeArrowheads="1"/>
          </p:cNvSpPr>
          <p:nvPr/>
        </p:nvSpPr>
        <p:spPr bwMode="auto">
          <a:xfrm>
            <a:off x="3962400" y="4267200"/>
            <a:ext cx="1287463" cy="461963"/>
          </a:xfrm>
          <a:prstGeom prst="rect">
            <a:avLst/>
          </a:prstGeom>
          <a:noFill/>
          <a:ln w="9525">
            <a:noFill/>
            <a:miter lim="800000"/>
            <a:headEnd/>
            <a:tailEnd/>
          </a:ln>
        </p:spPr>
        <p:txBody>
          <a:bodyPr wrap="none">
            <a:spAutoFit/>
          </a:bodyPr>
          <a:lstStyle/>
          <a:p>
            <a:r>
              <a:rPr lang="en-US"/>
              <a:t>A(5) = </a:t>
            </a:r>
            <a:r>
              <a:rPr lang="en-US">
                <a:solidFill>
                  <a:srgbClr val="00B050"/>
                </a:solidFill>
              </a:rPr>
              <a:t>8</a:t>
            </a:r>
            <a:endParaRPr lang="en-US"/>
          </a:p>
        </p:txBody>
      </p:sp>
      <p:cxnSp>
        <p:nvCxnSpPr>
          <p:cNvPr id="6" name="Straight Arrow Connector 5"/>
          <p:cNvCxnSpPr/>
          <p:nvPr/>
        </p:nvCxnSpPr>
        <p:spPr>
          <a:xfrm flipV="1">
            <a:off x="4572000" y="2514600"/>
            <a:ext cx="1447800" cy="17526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0914" name="Text Box 2"/>
          <p:cNvSpPr txBox="1">
            <a:spLocks noChangeArrowheads="1"/>
          </p:cNvSpPr>
          <p:nvPr/>
        </p:nvSpPr>
        <p:spPr bwMode="auto">
          <a:xfrm>
            <a:off x="2311400" y="304800"/>
            <a:ext cx="4489450" cy="523875"/>
          </a:xfrm>
          <a:prstGeom prst="rect">
            <a:avLst/>
          </a:prstGeom>
          <a:noFill/>
          <a:ln w="9525">
            <a:noFill/>
            <a:miter lim="800000"/>
            <a:headEnd/>
            <a:tailEnd/>
          </a:ln>
        </p:spPr>
        <p:txBody>
          <a:bodyPr wrap="none">
            <a:spAutoFit/>
          </a:bodyPr>
          <a:lstStyle/>
          <a:p>
            <a:pPr algn="ctr"/>
            <a:r>
              <a:rPr lang="en-US" sz="2800" b="1"/>
              <a:t>Short Review of VECTOR</a:t>
            </a:r>
          </a:p>
        </p:txBody>
      </p:sp>
      <p:sp>
        <p:nvSpPr>
          <p:cNvPr id="13" name="Rectangle 3"/>
          <p:cNvSpPr txBox="1">
            <a:spLocks noChangeArrowheads="1"/>
          </p:cNvSpPr>
          <p:nvPr/>
        </p:nvSpPr>
        <p:spPr bwMode="auto">
          <a:xfrm>
            <a:off x="609600" y="1066800"/>
            <a:ext cx="8382000" cy="461963"/>
          </a:xfrm>
          <a:prstGeom prst="rect">
            <a:avLst/>
          </a:prstGeom>
          <a:solidFill>
            <a:schemeClr val="bg1">
              <a:lumMod val="85000"/>
            </a:schemeClr>
          </a:solidFill>
          <a:ln w="9525">
            <a:noFill/>
            <a:miter lim="800000"/>
            <a:headEnd/>
            <a:tailEnd/>
          </a:ln>
        </p:spPr>
        <p:txBody>
          <a:bodyPr>
            <a:spAutoFit/>
          </a:bodyPr>
          <a:lstStyle/>
          <a:p>
            <a:pPr marL="457200" indent="-457200">
              <a:defRPr/>
            </a:pPr>
            <a:r>
              <a:rPr lang="en-US" b="1" dirty="0"/>
              <a:t>&gt;&gt; A=[1,7,3,4,10]  ; %comment: assign values of a vector</a:t>
            </a:r>
            <a:r>
              <a:rPr lang="en-US" dirty="0"/>
              <a:t> </a:t>
            </a:r>
            <a:endParaRPr lang="en-US" dirty="0"/>
          </a:p>
        </p:txBody>
      </p:sp>
      <p:sp>
        <p:nvSpPr>
          <p:cNvPr id="80916" name="Text Box 5"/>
          <p:cNvSpPr txBox="1">
            <a:spLocks noChangeArrowheads="1"/>
          </p:cNvSpPr>
          <p:nvPr/>
        </p:nvSpPr>
        <p:spPr bwMode="auto">
          <a:xfrm>
            <a:off x="990600" y="3505200"/>
            <a:ext cx="1676400" cy="708025"/>
          </a:xfrm>
          <a:prstGeom prst="rect">
            <a:avLst/>
          </a:prstGeom>
          <a:solidFill>
            <a:srgbClr val="0000FF"/>
          </a:solidFill>
          <a:ln w="9525">
            <a:noFill/>
            <a:miter lim="800000"/>
            <a:headEnd/>
            <a:tailEnd/>
          </a:ln>
        </p:spPr>
        <p:txBody>
          <a:bodyPr>
            <a:spAutoFit/>
          </a:bodyPr>
          <a:lstStyle/>
          <a:p>
            <a:r>
              <a:rPr lang="en-US" altLang="zh-CN" sz="2000" b="1">
                <a:solidFill>
                  <a:srgbClr val="FFFF00"/>
                </a:solidFill>
                <a:ea typeface="宋体"/>
                <a:cs typeface="宋体"/>
              </a:rPr>
              <a:t>Variable name “A”</a:t>
            </a:r>
          </a:p>
        </p:txBody>
      </p:sp>
      <p:cxnSp>
        <p:nvCxnSpPr>
          <p:cNvPr id="15" name="Straight Arrow Connector 14"/>
          <p:cNvCxnSpPr/>
          <p:nvPr/>
        </p:nvCxnSpPr>
        <p:spPr>
          <a:xfrm flipV="1">
            <a:off x="1371600" y="2438400"/>
            <a:ext cx="0" cy="9144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0918" name="Text Box 5"/>
          <p:cNvSpPr txBox="1">
            <a:spLocks noChangeArrowheads="1"/>
          </p:cNvSpPr>
          <p:nvPr/>
        </p:nvSpPr>
        <p:spPr bwMode="auto">
          <a:xfrm>
            <a:off x="7086600" y="3124200"/>
            <a:ext cx="1828800" cy="708025"/>
          </a:xfrm>
          <a:prstGeom prst="rect">
            <a:avLst/>
          </a:prstGeom>
          <a:solidFill>
            <a:srgbClr val="0000FF"/>
          </a:solidFill>
          <a:ln w="9525">
            <a:noFill/>
            <a:miter lim="800000"/>
            <a:headEnd/>
            <a:tailEnd/>
          </a:ln>
        </p:spPr>
        <p:txBody>
          <a:bodyPr>
            <a:spAutoFit/>
          </a:bodyPr>
          <a:lstStyle/>
          <a:p>
            <a:r>
              <a:rPr lang="en-US" altLang="zh-CN" sz="2000" b="1">
                <a:solidFill>
                  <a:srgbClr val="FFFF00"/>
                </a:solidFill>
                <a:ea typeface="宋体"/>
                <a:cs typeface="宋体"/>
              </a:rPr>
              <a:t>A vector of five elements</a:t>
            </a:r>
          </a:p>
        </p:txBody>
      </p:sp>
      <p:cxnSp>
        <p:nvCxnSpPr>
          <p:cNvPr id="19" name="Straight Arrow Connector 18"/>
          <p:cNvCxnSpPr/>
          <p:nvPr/>
        </p:nvCxnSpPr>
        <p:spPr>
          <a:xfrm flipH="1" flipV="1">
            <a:off x="6781800" y="2362200"/>
            <a:ext cx="1219200" cy="6858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0920" name="Text Box 5"/>
          <p:cNvSpPr txBox="1">
            <a:spLocks noChangeArrowheads="1"/>
          </p:cNvSpPr>
          <p:nvPr/>
        </p:nvSpPr>
        <p:spPr bwMode="auto">
          <a:xfrm>
            <a:off x="3810000" y="5181600"/>
            <a:ext cx="2895600" cy="1016000"/>
          </a:xfrm>
          <a:prstGeom prst="rect">
            <a:avLst/>
          </a:prstGeom>
          <a:solidFill>
            <a:srgbClr val="0000FF"/>
          </a:solidFill>
          <a:ln w="9525">
            <a:noFill/>
            <a:miter lim="800000"/>
            <a:headEnd/>
            <a:tailEnd/>
          </a:ln>
        </p:spPr>
        <p:txBody>
          <a:bodyPr>
            <a:spAutoFit/>
          </a:bodyPr>
          <a:lstStyle/>
          <a:p>
            <a:r>
              <a:rPr lang="en-US" altLang="zh-CN" sz="2000" b="1">
                <a:solidFill>
                  <a:srgbClr val="FFFF00"/>
                </a:solidFill>
                <a:ea typeface="宋体"/>
                <a:cs typeface="宋体"/>
              </a:rPr>
              <a:t>Index number indicating position of an array element</a:t>
            </a:r>
          </a:p>
        </p:txBody>
      </p:sp>
      <p:sp>
        <p:nvSpPr>
          <p:cNvPr id="80921" name="Text Box 5"/>
          <p:cNvSpPr txBox="1">
            <a:spLocks noChangeArrowheads="1"/>
          </p:cNvSpPr>
          <p:nvPr/>
        </p:nvSpPr>
        <p:spPr bwMode="auto">
          <a:xfrm>
            <a:off x="1600200" y="5181600"/>
            <a:ext cx="1676400" cy="400050"/>
          </a:xfrm>
          <a:prstGeom prst="rect">
            <a:avLst/>
          </a:prstGeom>
          <a:solidFill>
            <a:srgbClr val="0000FF"/>
          </a:solidFill>
          <a:ln w="9525">
            <a:noFill/>
            <a:miter lim="800000"/>
            <a:headEnd/>
            <a:tailEnd/>
          </a:ln>
        </p:spPr>
        <p:txBody>
          <a:bodyPr>
            <a:spAutoFit/>
          </a:bodyPr>
          <a:lstStyle/>
          <a:p>
            <a:r>
              <a:rPr lang="en-US" altLang="zh-CN" sz="2000" b="1">
                <a:solidFill>
                  <a:srgbClr val="FFFF00"/>
                </a:solidFill>
                <a:ea typeface="宋体"/>
                <a:cs typeface="宋体"/>
              </a:rPr>
              <a:t>An element</a:t>
            </a:r>
          </a:p>
        </p:txBody>
      </p:sp>
      <p:sp>
        <p:nvSpPr>
          <p:cNvPr id="80922" name="Text Box 5"/>
          <p:cNvSpPr txBox="1">
            <a:spLocks noChangeArrowheads="1"/>
          </p:cNvSpPr>
          <p:nvPr/>
        </p:nvSpPr>
        <p:spPr bwMode="auto">
          <a:xfrm>
            <a:off x="7086600" y="5181600"/>
            <a:ext cx="1676400" cy="708025"/>
          </a:xfrm>
          <a:prstGeom prst="rect">
            <a:avLst/>
          </a:prstGeom>
          <a:solidFill>
            <a:srgbClr val="0000FF"/>
          </a:solidFill>
          <a:ln w="9525">
            <a:noFill/>
            <a:miter lim="800000"/>
            <a:headEnd/>
            <a:tailEnd/>
          </a:ln>
        </p:spPr>
        <p:txBody>
          <a:bodyPr>
            <a:spAutoFit/>
          </a:bodyPr>
          <a:lstStyle/>
          <a:p>
            <a:r>
              <a:rPr lang="en-US" altLang="zh-CN" sz="2000" b="1">
                <a:solidFill>
                  <a:srgbClr val="FFFF00"/>
                </a:solidFill>
                <a:ea typeface="宋体"/>
                <a:cs typeface="宋体"/>
              </a:rPr>
              <a:t>Element value</a:t>
            </a:r>
          </a:p>
        </p:txBody>
      </p:sp>
      <p:cxnSp>
        <p:nvCxnSpPr>
          <p:cNvPr id="29" name="Straight Arrow Connector 28"/>
          <p:cNvCxnSpPr>
            <a:endCxn id="80912" idx="1"/>
          </p:cNvCxnSpPr>
          <p:nvPr/>
        </p:nvCxnSpPr>
        <p:spPr>
          <a:xfrm flipV="1">
            <a:off x="2514600" y="4497388"/>
            <a:ext cx="1447800" cy="60801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flipV="1">
            <a:off x="5486400" y="4495800"/>
            <a:ext cx="2057400" cy="5334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4419600" y="4648200"/>
            <a:ext cx="0" cy="457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ext Box 25"/>
          <p:cNvSpPr txBox="1">
            <a:spLocks noChangeArrowheads="1"/>
          </p:cNvSpPr>
          <p:nvPr/>
        </p:nvSpPr>
        <p:spPr bwMode="auto">
          <a:xfrm>
            <a:off x="1676400" y="1143000"/>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11430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7</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3</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4</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8</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81936" name="Text Box 2"/>
          <p:cNvSpPr txBox="1">
            <a:spLocks noChangeArrowheads="1"/>
          </p:cNvSpPr>
          <p:nvPr/>
        </p:nvSpPr>
        <p:spPr bwMode="auto">
          <a:xfrm>
            <a:off x="1577975" y="304800"/>
            <a:ext cx="7004050" cy="523875"/>
          </a:xfrm>
          <a:prstGeom prst="rect">
            <a:avLst/>
          </a:prstGeom>
          <a:noFill/>
          <a:ln w="9525">
            <a:noFill/>
            <a:miter lim="800000"/>
            <a:headEnd/>
            <a:tailEnd/>
          </a:ln>
        </p:spPr>
        <p:txBody>
          <a:bodyPr wrap="none">
            <a:spAutoFit/>
          </a:bodyPr>
          <a:lstStyle/>
          <a:p>
            <a:pPr algn="ctr"/>
            <a:r>
              <a:rPr lang="en-US" sz="2800" b="1"/>
              <a:t>OTHER USEFUL VECTOR OPERATIONS</a:t>
            </a:r>
          </a:p>
        </p:txBody>
      </p:sp>
      <p:graphicFrame>
        <p:nvGraphicFramePr>
          <p:cNvPr id="13" name="Table 12"/>
          <p:cNvGraphicFramePr>
            <a:graphicFrameLocks noGrp="1"/>
          </p:cNvGraphicFramePr>
          <p:nvPr/>
        </p:nvGraphicFramePr>
        <p:xfrm>
          <a:off x="715365" y="2341943"/>
          <a:ext cx="7438035" cy="3596640"/>
        </p:xfrm>
        <a:graphic>
          <a:graphicData uri="http://schemas.openxmlformats.org/drawingml/2006/table">
            <a:tbl>
              <a:tblPr firstRow="1" bandRow="1">
                <a:tableStyleId>{5C22544A-7EE6-4342-B048-85BDC9FD1C3A}</a:tableStyleId>
              </a:tblPr>
              <a:tblGrid>
                <a:gridCol w="7438035"/>
              </a:tblGrid>
              <a:tr h="2011680">
                <a:tc>
                  <a:txBody>
                    <a:bodyPr/>
                    <a:lstStyle/>
                    <a:p>
                      <a:endParaRPr lang="en-US"/>
                    </a:p>
                  </a:txBody>
                  <a:tcPr>
                    <a:blipFill rotWithShape="1">
                      <a:blip r:embed="rId3"/>
                      <a:stretch>
                        <a:fillRect b="-83636"/>
                      </a:stretch>
                    </a:blipFill>
                  </a:tcPr>
                </a:tc>
              </a:tr>
              <a:tr h="15849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kern="1200" baseline="0" dirty="0" smtClean="0">
                          <a:solidFill>
                            <a:schemeClr val="tx1"/>
                          </a:solidFill>
                          <a:latin typeface="+mn-lt"/>
                          <a:ea typeface="+mn-ea"/>
                          <a:cs typeface="+mn-cs"/>
                        </a:rPr>
                        <a:t>Square root of each element of A</a:t>
                      </a:r>
                      <a:r>
                        <a:rPr lang="en-US" sz="1800" b="1" baseline="0" dirty="0" smtClean="0">
                          <a:solidFill>
                            <a:schemeClr val="tx1"/>
                          </a:solidFill>
                          <a:latin typeface="+mn-lt"/>
                        </a:rPr>
                        <a:t>:</a:t>
                      </a:r>
                      <a:endParaRPr lang="en-US" sz="1800" b="1" dirty="0">
                        <a:solidFill>
                          <a:schemeClr val="tx1"/>
                        </a:solidFill>
                      </a:endParaRPr>
                    </a:p>
                    <a:p>
                      <a:pPr eaLnBrk="1" hangingPunct="1"/>
                      <a:endParaRPr lang="en-US" sz="800" dirty="0" smtClean="0">
                        <a:solidFill>
                          <a:schemeClr val="tx1"/>
                        </a:solidFill>
                      </a:endParaRPr>
                    </a:p>
                    <a:p>
                      <a:pPr eaLnBrk="1" hangingPunct="1"/>
                      <a:r>
                        <a:rPr lang="fi-FI" sz="1800" dirty="0">
                          <a:solidFill>
                            <a:schemeClr val="tx1"/>
                          </a:solidFill>
                          <a:latin typeface="Courier New" pitchFamily="49" charset="0"/>
                          <a:cs typeface="Courier New" pitchFamily="49" charset="0"/>
                        </a:rPr>
                        <a:t> &gt;&gt; </a:t>
                      </a:r>
                      <a:r>
                        <a:rPr lang="en-US" sz="1800" dirty="0" err="1" smtClean="0">
                          <a:solidFill>
                            <a:schemeClr val="tx1"/>
                          </a:solidFill>
                          <a:latin typeface="Courier New" pitchFamily="49" charset="0"/>
                          <a:cs typeface="Courier New" pitchFamily="49" charset="0"/>
                        </a:rPr>
                        <a:t>sqrt</a:t>
                      </a:r>
                      <a:r>
                        <a:rPr lang="en-US" sz="1800" dirty="0" smtClean="0">
                          <a:solidFill>
                            <a:schemeClr val="tx1"/>
                          </a:solidFill>
                          <a:latin typeface="Courier New" pitchFamily="49" charset="0"/>
                          <a:cs typeface="Courier New" pitchFamily="49" charset="0"/>
                        </a:rPr>
                        <a:t>(A)</a:t>
                      </a:r>
                      <a:endParaRPr lang="en-US" sz="1800" dirty="0">
                        <a:solidFill>
                          <a:schemeClr val="tx1"/>
                        </a:solidFill>
                        <a:latin typeface="Courier New" pitchFamily="49" charset="0"/>
                        <a:cs typeface="Courier New" pitchFamily="49" charset="0"/>
                      </a:endParaRPr>
                    </a:p>
                    <a:p>
                      <a:pPr eaLnBrk="1" hangingPunct="1"/>
                      <a:r>
                        <a:rPr lang="fr-FR" sz="1800" dirty="0" smtClean="0">
                          <a:solidFill>
                            <a:schemeClr val="tx1"/>
                          </a:solidFill>
                          <a:latin typeface="Courier New" pitchFamily="49" charset="0"/>
                          <a:cs typeface="Courier New" pitchFamily="49" charset="0"/>
                        </a:rPr>
                        <a:t>ans =</a:t>
                      </a:r>
                    </a:p>
                    <a:p>
                      <a:pPr eaLnBrk="1" hangingPunct="1"/>
                      <a:r>
                        <a:rPr lang="fr-FR" sz="1800" dirty="0" smtClean="0">
                          <a:solidFill>
                            <a:schemeClr val="tx1"/>
                          </a:solidFill>
                          <a:latin typeface="Courier New" pitchFamily="49" charset="0"/>
                          <a:cs typeface="Courier New" pitchFamily="49" charset="0"/>
                        </a:rPr>
                        <a:t>    1.0000    2.6458    1.7321    2.0000    2.8284</a:t>
                      </a:r>
                      <a:endParaRPr lang="fi-FI" sz="1800" dirty="0" smtClean="0">
                        <a:solidFill>
                          <a:schemeClr val="tx1"/>
                        </a:solidFill>
                        <a:latin typeface="Courier New" pitchFamily="49" charset="0"/>
                        <a:cs typeface="Courier New" pitchFamily="49" charset="0"/>
                      </a:endParaRPr>
                    </a:p>
                  </a:txBody>
                  <a:tcPr>
                    <a:solidFill>
                      <a:schemeClr val="bg1"/>
                    </a:solidFill>
                  </a:tcPr>
                </a:tc>
              </a:tr>
            </a:tbl>
          </a:graphicData>
        </a:graphic>
      </p:graphicFrame>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ext Box 25"/>
          <p:cNvSpPr txBox="1">
            <a:spLocks noChangeArrowheads="1"/>
          </p:cNvSpPr>
          <p:nvPr/>
        </p:nvSpPr>
        <p:spPr bwMode="auto">
          <a:xfrm>
            <a:off x="1676400" y="1143000"/>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11430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7</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3</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4</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8</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82960" name="Text Box 2"/>
          <p:cNvSpPr txBox="1">
            <a:spLocks noChangeArrowheads="1"/>
          </p:cNvSpPr>
          <p:nvPr/>
        </p:nvSpPr>
        <p:spPr bwMode="auto">
          <a:xfrm>
            <a:off x="1577975" y="304800"/>
            <a:ext cx="7004050" cy="523875"/>
          </a:xfrm>
          <a:prstGeom prst="rect">
            <a:avLst/>
          </a:prstGeom>
          <a:noFill/>
          <a:ln w="9525">
            <a:noFill/>
            <a:miter lim="800000"/>
            <a:headEnd/>
            <a:tailEnd/>
          </a:ln>
        </p:spPr>
        <p:txBody>
          <a:bodyPr wrap="none">
            <a:spAutoFit/>
          </a:bodyPr>
          <a:lstStyle/>
          <a:p>
            <a:pPr algn="ctr"/>
            <a:r>
              <a:rPr lang="en-US" sz="2800" b="1"/>
              <a:t>OTHER USEFUL VECTOR OPERATIONS</a:t>
            </a:r>
          </a:p>
        </p:txBody>
      </p:sp>
      <p:graphicFrame>
        <p:nvGraphicFramePr>
          <p:cNvPr id="13" name="Table 12"/>
          <p:cNvGraphicFramePr>
            <a:graphicFrameLocks noGrp="1"/>
          </p:cNvGraphicFramePr>
          <p:nvPr/>
        </p:nvGraphicFramePr>
        <p:xfrm>
          <a:off x="715963" y="2341563"/>
          <a:ext cx="7437437" cy="2895600"/>
        </p:xfrm>
        <a:graphic>
          <a:graphicData uri="http://schemas.openxmlformats.org/drawingml/2006/table">
            <a:tbl>
              <a:tblPr firstRow="1" bandRow="1">
                <a:tableStyleId>{5C22544A-7EE6-4342-B048-85BDC9FD1C3A}</a:tableStyleId>
              </a:tblPr>
              <a:tblGrid>
                <a:gridCol w="7438035"/>
              </a:tblGrid>
              <a:tr h="370840">
                <a:tc>
                  <a:txBody>
                    <a:bodyPr/>
                    <a:lstStyle/>
                    <a:p>
                      <a:r>
                        <a:rPr lang="en-US" sz="1800" dirty="0" smtClean="0">
                          <a:solidFill>
                            <a:schemeClr val="tx1"/>
                          </a:solidFill>
                          <a:latin typeface="+mn-lt"/>
                        </a:rPr>
                        <a:t>Natural</a:t>
                      </a:r>
                      <a:r>
                        <a:rPr lang="en-US" sz="1800" baseline="0" dirty="0" smtClean="0">
                          <a:solidFill>
                            <a:schemeClr val="tx1"/>
                          </a:solidFill>
                          <a:latin typeface="+mn-lt"/>
                        </a:rPr>
                        <a:t> logarithm of each element of A:</a:t>
                      </a:r>
                      <a:endParaRPr lang="en-US" sz="1800" dirty="0" smtClean="0">
                        <a:solidFill>
                          <a:schemeClr val="tx1"/>
                        </a:solidFill>
                        <a:latin typeface="+mn-lt"/>
                      </a:endParaRPr>
                    </a:p>
                    <a:p>
                      <a:pPr eaLnBrk="1" hangingPunct="1"/>
                      <a:endParaRPr lang="fi-FI" sz="800" b="0" dirty="0" smtClean="0">
                        <a:solidFill>
                          <a:schemeClr val="tx1"/>
                        </a:solidFill>
                        <a:latin typeface="Courier New" pitchFamily="49" charset="0"/>
                        <a:cs typeface="Courier New" pitchFamily="49" charset="0"/>
                      </a:endParaRPr>
                    </a:p>
                    <a:p>
                      <a:pPr eaLnBrk="1" hangingPunct="1"/>
                      <a:r>
                        <a:rPr lang="fi-FI" sz="1800" b="0" dirty="0" smtClean="0">
                          <a:solidFill>
                            <a:schemeClr val="tx1"/>
                          </a:solidFill>
                          <a:latin typeface="Courier New" pitchFamily="49" charset="0"/>
                          <a:cs typeface="Courier New" pitchFamily="49" charset="0"/>
                        </a:rPr>
                        <a:t> &gt;&gt; </a:t>
                      </a:r>
                      <a:r>
                        <a:rPr lang="en-US" sz="1800" b="0" dirty="0" smtClean="0">
                          <a:solidFill>
                            <a:schemeClr val="tx1"/>
                          </a:solidFill>
                          <a:latin typeface="Courier New" pitchFamily="49" charset="0"/>
                          <a:cs typeface="Courier New" pitchFamily="49" charset="0"/>
                        </a:rPr>
                        <a:t>log(A)</a:t>
                      </a:r>
                    </a:p>
                    <a:p>
                      <a:pPr eaLnBrk="1" hangingPunct="1"/>
                      <a:r>
                        <a:rPr lang="fr-FR" sz="1800" b="0" dirty="0" smtClean="0">
                          <a:solidFill>
                            <a:schemeClr val="tx1"/>
                          </a:solidFill>
                          <a:latin typeface="Courier New" pitchFamily="49" charset="0"/>
                          <a:cs typeface="Courier New" pitchFamily="49" charset="0"/>
                        </a:rPr>
                        <a:t> ans =</a:t>
                      </a:r>
                    </a:p>
                    <a:p>
                      <a:pPr eaLnBrk="1" hangingPunct="1"/>
                      <a:r>
                        <a:rPr lang="fr-FR" sz="1800" b="0" dirty="0" smtClean="0">
                          <a:solidFill>
                            <a:schemeClr val="tx1"/>
                          </a:solidFill>
                          <a:latin typeface="Courier New" pitchFamily="49" charset="0"/>
                          <a:cs typeface="Courier New" pitchFamily="49" charset="0"/>
                        </a:rPr>
                        <a:t>         0    1.9459    1.0986    1.3863    2.0794</a:t>
                      </a:r>
                      <a:endParaRPr lang="fi-FI" sz="1800" b="0" dirty="0" smtClean="0">
                        <a:solidFill>
                          <a:schemeClr val="tx1"/>
                        </a:solidFill>
                        <a:latin typeface="Courier New" pitchFamily="49" charset="0"/>
                        <a:cs typeface="Courier New" pitchFamily="49" charset="0"/>
                      </a:endParaRPr>
                    </a:p>
                  </a:txBody>
                  <a:tcPr>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solidFill>
                        </a:rPr>
                        <a:t>Base ten logarithm of each element</a:t>
                      </a:r>
                      <a:r>
                        <a:rPr lang="en-US" sz="1800" b="1" baseline="0" dirty="0" smtClean="0">
                          <a:solidFill>
                            <a:schemeClr val="tx1"/>
                          </a:solidFill>
                        </a:rPr>
                        <a:t> of A:</a:t>
                      </a:r>
                      <a:endParaRPr lang="en-US" sz="1800" b="1" dirty="0">
                        <a:solidFill>
                          <a:schemeClr val="tx1"/>
                        </a:solidFill>
                      </a:endParaRPr>
                    </a:p>
                    <a:p>
                      <a:pPr eaLnBrk="1" hangingPunct="1"/>
                      <a:endParaRPr lang="en-US" sz="800" dirty="0" smtClean="0">
                        <a:solidFill>
                          <a:schemeClr val="tx1"/>
                        </a:solidFill>
                      </a:endParaRPr>
                    </a:p>
                    <a:p>
                      <a:pPr eaLnBrk="1" hangingPunct="1"/>
                      <a:r>
                        <a:rPr lang="fi-FI" sz="1800" dirty="0">
                          <a:solidFill>
                            <a:schemeClr val="tx1"/>
                          </a:solidFill>
                          <a:latin typeface="Courier New" pitchFamily="49" charset="0"/>
                          <a:cs typeface="Courier New" pitchFamily="49" charset="0"/>
                        </a:rPr>
                        <a:t> &gt;&gt; </a:t>
                      </a:r>
                      <a:r>
                        <a:rPr lang="en-US" sz="1800" dirty="0" smtClean="0">
                          <a:solidFill>
                            <a:schemeClr val="tx1"/>
                          </a:solidFill>
                          <a:latin typeface="Courier New" pitchFamily="49" charset="0"/>
                          <a:cs typeface="Courier New" pitchFamily="49" charset="0"/>
                        </a:rPr>
                        <a:t>log10(A)</a:t>
                      </a:r>
                      <a:endParaRPr lang="en-US" sz="1800" dirty="0">
                        <a:solidFill>
                          <a:schemeClr val="tx1"/>
                        </a:solidFill>
                        <a:latin typeface="Courier New" pitchFamily="49" charset="0"/>
                        <a:cs typeface="Courier New" pitchFamily="49" charset="0"/>
                      </a:endParaRPr>
                    </a:p>
                    <a:p>
                      <a:pPr eaLnBrk="1" hangingPunct="1"/>
                      <a:r>
                        <a:rPr lang="fr-FR" sz="1800" dirty="0" smtClean="0">
                          <a:solidFill>
                            <a:schemeClr val="tx1"/>
                          </a:solidFill>
                          <a:latin typeface="Courier New" pitchFamily="49" charset="0"/>
                          <a:cs typeface="Courier New" pitchFamily="49" charset="0"/>
                        </a:rPr>
                        <a:t>ans =</a:t>
                      </a:r>
                    </a:p>
                    <a:p>
                      <a:pPr eaLnBrk="1" hangingPunct="1"/>
                      <a:r>
                        <a:rPr lang="fr-FR" sz="1800" dirty="0" smtClean="0">
                          <a:solidFill>
                            <a:schemeClr val="tx1"/>
                          </a:solidFill>
                          <a:latin typeface="Courier New" pitchFamily="49" charset="0"/>
                          <a:cs typeface="Courier New" pitchFamily="49" charset="0"/>
                        </a:rPr>
                        <a:t>         0    0.8451    0.4771    0.6021    0.9031</a:t>
                      </a:r>
                      <a:endParaRPr lang="fi-FI" sz="1800" dirty="0" smtClean="0">
                        <a:solidFill>
                          <a:schemeClr val="tx1"/>
                        </a:solidFill>
                        <a:latin typeface="Courier New" pitchFamily="49" charset="0"/>
                        <a:cs typeface="Courier New" pitchFamily="49" charset="0"/>
                      </a:endParaRPr>
                    </a:p>
                  </a:txBody>
                  <a:tcPr>
                    <a:solidFill>
                      <a:schemeClr val="bg1"/>
                    </a:solidFill>
                  </a:tcPr>
                </a:tc>
              </a:tr>
            </a:tbl>
          </a:graphicData>
        </a:graphic>
      </p:graphicFrame>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ext Box 25"/>
          <p:cNvSpPr txBox="1">
            <a:spLocks noChangeArrowheads="1"/>
          </p:cNvSpPr>
          <p:nvPr/>
        </p:nvSpPr>
        <p:spPr bwMode="auto">
          <a:xfrm>
            <a:off x="1676400" y="1143000"/>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11430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7</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3</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4</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8</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83984" name="Text Box 2"/>
          <p:cNvSpPr txBox="1">
            <a:spLocks noChangeArrowheads="1"/>
          </p:cNvSpPr>
          <p:nvPr/>
        </p:nvSpPr>
        <p:spPr bwMode="auto">
          <a:xfrm>
            <a:off x="1577975" y="304800"/>
            <a:ext cx="7004050" cy="523875"/>
          </a:xfrm>
          <a:prstGeom prst="rect">
            <a:avLst/>
          </a:prstGeom>
          <a:noFill/>
          <a:ln w="9525">
            <a:noFill/>
            <a:miter lim="800000"/>
            <a:headEnd/>
            <a:tailEnd/>
          </a:ln>
        </p:spPr>
        <p:txBody>
          <a:bodyPr wrap="none">
            <a:spAutoFit/>
          </a:bodyPr>
          <a:lstStyle/>
          <a:p>
            <a:pPr algn="ctr"/>
            <a:r>
              <a:rPr lang="en-US" sz="2800" b="1"/>
              <a:t>OTHER USEFUL VECTOR OPERATIONS</a:t>
            </a:r>
          </a:p>
        </p:txBody>
      </p:sp>
      <p:graphicFrame>
        <p:nvGraphicFramePr>
          <p:cNvPr id="13" name="Table 12"/>
          <p:cNvGraphicFramePr>
            <a:graphicFrameLocks noGrp="1"/>
          </p:cNvGraphicFramePr>
          <p:nvPr/>
        </p:nvGraphicFramePr>
        <p:xfrm>
          <a:off x="715963" y="2341563"/>
          <a:ext cx="7437437" cy="2895600"/>
        </p:xfrm>
        <a:graphic>
          <a:graphicData uri="http://schemas.openxmlformats.org/drawingml/2006/table">
            <a:tbl>
              <a:tblPr firstRow="1" bandRow="1">
                <a:tableStyleId>{5C22544A-7EE6-4342-B048-85BDC9FD1C3A}</a:tableStyleId>
              </a:tblPr>
              <a:tblGrid>
                <a:gridCol w="7438035"/>
              </a:tblGrid>
              <a:tr h="370840">
                <a:tc>
                  <a:txBody>
                    <a:bodyPr/>
                    <a:lstStyle/>
                    <a:p>
                      <a:r>
                        <a:rPr lang="en-US" sz="1800" dirty="0" smtClean="0">
                          <a:solidFill>
                            <a:schemeClr val="tx1"/>
                          </a:solidFill>
                          <a:latin typeface="+mn-lt"/>
                        </a:rPr>
                        <a:t>Cosine </a:t>
                      </a:r>
                      <a:r>
                        <a:rPr lang="en-US" sz="1800" baseline="0" dirty="0" smtClean="0">
                          <a:solidFill>
                            <a:schemeClr val="tx1"/>
                          </a:solidFill>
                          <a:latin typeface="+mn-lt"/>
                        </a:rPr>
                        <a:t>of each element of A (elements interpreted as radians):</a:t>
                      </a:r>
                      <a:endParaRPr lang="en-US" sz="1800" dirty="0" smtClean="0">
                        <a:solidFill>
                          <a:schemeClr val="tx1"/>
                        </a:solidFill>
                        <a:latin typeface="+mn-lt"/>
                      </a:endParaRPr>
                    </a:p>
                    <a:p>
                      <a:pPr eaLnBrk="1" hangingPunct="1"/>
                      <a:endParaRPr lang="fi-FI" sz="800" b="0" dirty="0" smtClean="0">
                        <a:solidFill>
                          <a:schemeClr val="tx1"/>
                        </a:solidFill>
                        <a:latin typeface="Courier New" pitchFamily="49" charset="0"/>
                        <a:cs typeface="Courier New" pitchFamily="49" charset="0"/>
                      </a:endParaRPr>
                    </a:p>
                    <a:p>
                      <a:pPr eaLnBrk="1" hangingPunct="1"/>
                      <a:r>
                        <a:rPr lang="fi-FI" sz="1800" b="0" dirty="0" smtClean="0">
                          <a:solidFill>
                            <a:schemeClr val="tx1"/>
                          </a:solidFill>
                          <a:latin typeface="Courier New" pitchFamily="49" charset="0"/>
                          <a:cs typeface="Courier New" pitchFamily="49" charset="0"/>
                        </a:rPr>
                        <a:t> &gt;&gt; </a:t>
                      </a:r>
                      <a:r>
                        <a:rPr lang="en-US" sz="1800" b="0" dirty="0" err="1" smtClean="0">
                          <a:solidFill>
                            <a:schemeClr val="tx1"/>
                          </a:solidFill>
                          <a:latin typeface="Courier New" pitchFamily="49" charset="0"/>
                          <a:cs typeface="Courier New" pitchFamily="49" charset="0"/>
                        </a:rPr>
                        <a:t>cos</a:t>
                      </a:r>
                      <a:r>
                        <a:rPr lang="en-US" sz="1800" b="0" dirty="0" smtClean="0">
                          <a:solidFill>
                            <a:schemeClr val="tx1"/>
                          </a:solidFill>
                          <a:latin typeface="Courier New" pitchFamily="49" charset="0"/>
                          <a:cs typeface="Courier New" pitchFamily="49" charset="0"/>
                        </a:rPr>
                        <a:t>(A)</a:t>
                      </a:r>
                    </a:p>
                    <a:p>
                      <a:pPr eaLnBrk="1" hangingPunct="1"/>
                      <a:r>
                        <a:rPr lang="fr-FR" sz="1800" b="0" dirty="0" smtClean="0">
                          <a:solidFill>
                            <a:schemeClr val="tx1"/>
                          </a:solidFill>
                          <a:latin typeface="Courier New" pitchFamily="49" charset="0"/>
                          <a:cs typeface="Courier New" pitchFamily="49" charset="0"/>
                        </a:rPr>
                        <a:t>ans =</a:t>
                      </a:r>
                    </a:p>
                    <a:p>
                      <a:pPr eaLnBrk="1" hangingPunct="1"/>
                      <a:r>
                        <a:rPr lang="fr-FR" sz="1800" b="0" dirty="0" smtClean="0">
                          <a:solidFill>
                            <a:schemeClr val="tx1"/>
                          </a:solidFill>
                          <a:latin typeface="Courier New" pitchFamily="49" charset="0"/>
                          <a:cs typeface="Courier New" pitchFamily="49" charset="0"/>
                        </a:rPr>
                        <a:t>    0.5403    0.7539   -0.9900   -0.6536   -0.1455</a:t>
                      </a:r>
                      <a:endParaRPr lang="fi-FI" sz="1800" b="0" dirty="0" smtClean="0">
                        <a:solidFill>
                          <a:schemeClr val="tx1"/>
                        </a:solidFill>
                        <a:latin typeface="Courier New" pitchFamily="49" charset="0"/>
                        <a:cs typeface="Courier New" pitchFamily="49" charset="0"/>
                      </a:endParaRPr>
                    </a:p>
                  </a:txBody>
                  <a:tcPr>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solidFill>
                            <a:schemeClr val="tx1"/>
                          </a:solidFill>
                        </a:rPr>
                        <a:t>Sine of each element</a:t>
                      </a:r>
                      <a:r>
                        <a:rPr lang="en-US" sz="1800" b="1" baseline="0" dirty="0" smtClean="0">
                          <a:solidFill>
                            <a:schemeClr val="tx1"/>
                          </a:solidFill>
                        </a:rPr>
                        <a:t> of A </a:t>
                      </a:r>
                      <a:r>
                        <a:rPr lang="en-US" sz="1800" b="1" baseline="0" dirty="0" smtClean="0">
                          <a:solidFill>
                            <a:schemeClr val="tx1"/>
                          </a:solidFill>
                          <a:latin typeface="+mn-lt"/>
                        </a:rPr>
                        <a:t>(elements interpreted as radians):</a:t>
                      </a:r>
                      <a:endParaRPr lang="en-US" sz="1800" b="1" dirty="0">
                        <a:solidFill>
                          <a:schemeClr val="tx1"/>
                        </a:solidFill>
                      </a:endParaRPr>
                    </a:p>
                    <a:p>
                      <a:pPr eaLnBrk="1" hangingPunct="1"/>
                      <a:endParaRPr lang="en-US" sz="800" dirty="0" smtClean="0">
                        <a:solidFill>
                          <a:schemeClr val="tx1"/>
                        </a:solidFill>
                      </a:endParaRPr>
                    </a:p>
                    <a:p>
                      <a:pPr eaLnBrk="1" hangingPunct="1"/>
                      <a:r>
                        <a:rPr lang="fi-FI" sz="1800" dirty="0">
                          <a:solidFill>
                            <a:schemeClr val="tx1"/>
                          </a:solidFill>
                          <a:latin typeface="Courier New" pitchFamily="49" charset="0"/>
                          <a:cs typeface="Courier New" pitchFamily="49" charset="0"/>
                        </a:rPr>
                        <a:t> &gt;&gt; </a:t>
                      </a:r>
                      <a:r>
                        <a:rPr lang="en-US" sz="1800" dirty="0" smtClean="0">
                          <a:solidFill>
                            <a:schemeClr val="tx1"/>
                          </a:solidFill>
                          <a:latin typeface="Courier New" pitchFamily="49" charset="0"/>
                          <a:cs typeface="Courier New" pitchFamily="49" charset="0"/>
                        </a:rPr>
                        <a:t>sin(A)</a:t>
                      </a:r>
                      <a:endParaRPr lang="en-US" sz="1800" dirty="0">
                        <a:solidFill>
                          <a:schemeClr val="tx1"/>
                        </a:solidFill>
                        <a:latin typeface="Courier New" pitchFamily="49" charset="0"/>
                        <a:cs typeface="Courier New" pitchFamily="49" charset="0"/>
                      </a:endParaRPr>
                    </a:p>
                    <a:p>
                      <a:pPr eaLnBrk="1" hangingPunct="1"/>
                      <a:r>
                        <a:rPr lang="fr-FR" sz="1800" dirty="0" smtClean="0">
                          <a:solidFill>
                            <a:schemeClr val="tx1"/>
                          </a:solidFill>
                          <a:latin typeface="Courier New" pitchFamily="49" charset="0"/>
                          <a:cs typeface="Courier New" pitchFamily="49" charset="0"/>
                        </a:rPr>
                        <a:t>ans =</a:t>
                      </a:r>
                    </a:p>
                    <a:p>
                      <a:pPr eaLnBrk="1" hangingPunct="1"/>
                      <a:r>
                        <a:rPr lang="fr-FR" sz="1800" dirty="0" smtClean="0">
                          <a:solidFill>
                            <a:schemeClr val="tx1"/>
                          </a:solidFill>
                          <a:latin typeface="Courier New" pitchFamily="49" charset="0"/>
                          <a:cs typeface="Courier New" pitchFamily="49" charset="0"/>
                        </a:rPr>
                        <a:t>    0.8415    0.6570    0.1411   -0.7568    0.9894</a:t>
                      </a:r>
                      <a:endParaRPr lang="fi-FI" sz="1800" dirty="0" smtClean="0">
                        <a:solidFill>
                          <a:schemeClr val="tx1"/>
                        </a:solidFill>
                        <a:latin typeface="Courier New" pitchFamily="49" charset="0"/>
                        <a:cs typeface="Courier New" pitchFamily="49" charset="0"/>
                      </a:endParaRPr>
                    </a:p>
                  </a:txBody>
                  <a:tcPr>
                    <a:solidFill>
                      <a:schemeClr val="bg1"/>
                    </a:solidFill>
                  </a:tcPr>
                </a:tc>
              </a:tr>
            </a:tbl>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ext Box 25"/>
          <p:cNvSpPr txBox="1">
            <a:spLocks noChangeArrowheads="1"/>
          </p:cNvSpPr>
          <p:nvPr/>
        </p:nvSpPr>
        <p:spPr bwMode="auto">
          <a:xfrm>
            <a:off x="1676400" y="1143000"/>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21" name="Table 20"/>
          <p:cNvGraphicFramePr>
            <a:graphicFrameLocks noGrp="1"/>
          </p:cNvGraphicFramePr>
          <p:nvPr/>
        </p:nvGraphicFramePr>
        <p:xfrm>
          <a:off x="3036888" y="11430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0" dirty="0" smtClean="0">
                          <a:solidFill>
                            <a:schemeClr val="tx1"/>
                          </a:solidFill>
                        </a:rPr>
                        <a:t>1</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7</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3</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4</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smtClean="0">
                          <a:solidFill>
                            <a:schemeClr val="tx1"/>
                          </a:solidFill>
                        </a:rPr>
                        <a:t>8</a:t>
                      </a:r>
                      <a:endParaRPr 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85008" name="Text Box 2"/>
          <p:cNvSpPr txBox="1">
            <a:spLocks noChangeArrowheads="1"/>
          </p:cNvSpPr>
          <p:nvPr/>
        </p:nvSpPr>
        <p:spPr bwMode="auto">
          <a:xfrm>
            <a:off x="1577975" y="304800"/>
            <a:ext cx="7004050" cy="523875"/>
          </a:xfrm>
          <a:prstGeom prst="rect">
            <a:avLst/>
          </a:prstGeom>
          <a:noFill/>
          <a:ln w="9525">
            <a:noFill/>
            <a:miter lim="800000"/>
            <a:headEnd/>
            <a:tailEnd/>
          </a:ln>
        </p:spPr>
        <p:txBody>
          <a:bodyPr wrap="none">
            <a:spAutoFit/>
          </a:bodyPr>
          <a:lstStyle/>
          <a:p>
            <a:pPr algn="ctr"/>
            <a:r>
              <a:rPr lang="en-US" sz="2800" b="1"/>
              <a:t>OTHER USEFUL VECTOR OPERATIONS</a:t>
            </a:r>
          </a:p>
        </p:txBody>
      </p:sp>
      <p:graphicFrame>
        <p:nvGraphicFramePr>
          <p:cNvPr id="13" name="Table 12"/>
          <p:cNvGraphicFramePr>
            <a:graphicFrameLocks noGrp="1"/>
          </p:cNvGraphicFramePr>
          <p:nvPr/>
        </p:nvGraphicFramePr>
        <p:xfrm>
          <a:off x="715963" y="2341563"/>
          <a:ext cx="7437437" cy="2895600"/>
        </p:xfrm>
        <a:graphic>
          <a:graphicData uri="http://schemas.openxmlformats.org/drawingml/2006/table">
            <a:tbl>
              <a:tblPr firstRow="1" bandRow="1">
                <a:tableStyleId>{5C22544A-7EE6-4342-B048-85BDC9FD1C3A}</a:tableStyleId>
              </a:tblPr>
              <a:tblGrid>
                <a:gridCol w="7438035"/>
              </a:tblGrid>
              <a:tr h="370840">
                <a:tc>
                  <a:txBody>
                    <a:bodyPr/>
                    <a:lstStyle/>
                    <a:p>
                      <a:r>
                        <a:rPr lang="en-US" sz="1800" dirty="0" smtClean="0">
                          <a:solidFill>
                            <a:schemeClr val="tx1"/>
                          </a:solidFill>
                          <a:latin typeface="+mn-lt"/>
                        </a:rPr>
                        <a:t>Mean (average) of ALL elements of </a:t>
                      </a:r>
                      <a:r>
                        <a:rPr lang="en-US" sz="1800" baseline="0" dirty="0" smtClean="0">
                          <a:solidFill>
                            <a:schemeClr val="tx1"/>
                          </a:solidFill>
                          <a:latin typeface="+mn-lt"/>
                        </a:rPr>
                        <a:t>A:</a:t>
                      </a:r>
                      <a:endParaRPr lang="en-US" sz="1800" dirty="0" smtClean="0">
                        <a:solidFill>
                          <a:schemeClr val="tx1"/>
                        </a:solidFill>
                        <a:latin typeface="+mn-lt"/>
                      </a:endParaRPr>
                    </a:p>
                    <a:p>
                      <a:pPr eaLnBrk="1" hangingPunct="1"/>
                      <a:endParaRPr lang="fi-FI" sz="800" b="0" dirty="0" smtClean="0">
                        <a:solidFill>
                          <a:schemeClr val="tx1"/>
                        </a:solidFill>
                        <a:latin typeface="Courier New" pitchFamily="49" charset="0"/>
                        <a:cs typeface="Courier New" pitchFamily="49" charset="0"/>
                      </a:endParaRPr>
                    </a:p>
                    <a:p>
                      <a:pPr eaLnBrk="1" hangingPunct="1"/>
                      <a:r>
                        <a:rPr lang="fi-FI" sz="1800" b="0" dirty="0" smtClean="0">
                          <a:solidFill>
                            <a:schemeClr val="tx1"/>
                          </a:solidFill>
                          <a:latin typeface="Courier New" pitchFamily="49" charset="0"/>
                          <a:cs typeface="Courier New" pitchFamily="49" charset="0"/>
                        </a:rPr>
                        <a:t> &gt;&gt; </a:t>
                      </a:r>
                      <a:r>
                        <a:rPr lang="en-US" sz="1800" b="0" dirty="0" smtClean="0">
                          <a:solidFill>
                            <a:schemeClr val="tx1"/>
                          </a:solidFill>
                          <a:latin typeface="Courier New" pitchFamily="49" charset="0"/>
                          <a:cs typeface="Courier New" pitchFamily="49" charset="0"/>
                        </a:rPr>
                        <a:t>mean(A)</a:t>
                      </a:r>
                    </a:p>
                    <a:p>
                      <a:pPr eaLnBrk="1" hangingPunct="1"/>
                      <a:r>
                        <a:rPr lang="fr-FR" sz="1800" b="0" dirty="0" smtClean="0">
                          <a:solidFill>
                            <a:schemeClr val="tx1"/>
                          </a:solidFill>
                          <a:latin typeface="Courier New" pitchFamily="49" charset="0"/>
                          <a:cs typeface="Courier New" pitchFamily="49" charset="0"/>
                        </a:rPr>
                        <a:t>ans =</a:t>
                      </a:r>
                    </a:p>
                    <a:p>
                      <a:pPr eaLnBrk="1" hangingPunct="1"/>
                      <a:r>
                        <a:rPr lang="fr-FR" sz="1800" b="0" dirty="0" smtClean="0">
                          <a:solidFill>
                            <a:schemeClr val="tx1"/>
                          </a:solidFill>
                          <a:latin typeface="Courier New" pitchFamily="49" charset="0"/>
                          <a:cs typeface="Courier New" pitchFamily="49" charset="0"/>
                        </a:rPr>
                        <a:t>    4.6000</a:t>
                      </a:r>
                      <a:endParaRPr lang="fi-FI" sz="1800" b="0" dirty="0" smtClean="0">
                        <a:solidFill>
                          <a:schemeClr val="tx1"/>
                        </a:solidFill>
                        <a:latin typeface="Courier New" pitchFamily="49" charset="0"/>
                        <a:cs typeface="Courier New" pitchFamily="49" charset="0"/>
                      </a:endParaRPr>
                    </a:p>
                  </a:txBody>
                  <a:tcPr>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1" dirty="0" smtClean="0">
                        <a:solidFill>
                          <a:schemeClr val="tx1"/>
                        </a:solidFill>
                      </a:endParaRPr>
                    </a:p>
                    <a:p>
                      <a:r>
                        <a:rPr lang="en-US" sz="1800" b="1" kern="1200" dirty="0" smtClean="0">
                          <a:solidFill>
                            <a:schemeClr val="tx1"/>
                          </a:solidFill>
                          <a:latin typeface="+mn-lt"/>
                          <a:ea typeface="+mn-ea"/>
                          <a:cs typeface="+mn-cs"/>
                        </a:rPr>
                        <a:t>Standard deviation of ALL elements of A:</a:t>
                      </a:r>
                    </a:p>
                    <a:p>
                      <a:pPr eaLnBrk="1" hangingPunct="1"/>
                      <a:endParaRPr lang="en-US" sz="800" dirty="0" smtClean="0">
                        <a:solidFill>
                          <a:schemeClr val="tx1"/>
                        </a:solidFill>
                      </a:endParaRPr>
                    </a:p>
                    <a:p>
                      <a:pPr eaLnBrk="1" hangingPunct="1"/>
                      <a:r>
                        <a:rPr lang="fi-FI" sz="1800" dirty="0">
                          <a:solidFill>
                            <a:schemeClr val="tx1"/>
                          </a:solidFill>
                          <a:latin typeface="Courier New" pitchFamily="49" charset="0"/>
                          <a:cs typeface="Courier New" pitchFamily="49" charset="0"/>
                        </a:rPr>
                        <a:t> &gt;&gt; </a:t>
                      </a:r>
                      <a:r>
                        <a:rPr lang="en-US" sz="1800" dirty="0" err="1" smtClean="0">
                          <a:solidFill>
                            <a:schemeClr val="tx1"/>
                          </a:solidFill>
                          <a:latin typeface="Courier New" pitchFamily="49" charset="0"/>
                          <a:cs typeface="Courier New" pitchFamily="49" charset="0"/>
                        </a:rPr>
                        <a:t>std</a:t>
                      </a:r>
                      <a:r>
                        <a:rPr lang="en-US" sz="1800" dirty="0" smtClean="0">
                          <a:solidFill>
                            <a:schemeClr val="tx1"/>
                          </a:solidFill>
                          <a:latin typeface="Courier New" pitchFamily="49" charset="0"/>
                          <a:cs typeface="Courier New" pitchFamily="49" charset="0"/>
                        </a:rPr>
                        <a:t>(A)</a:t>
                      </a:r>
                      <a:endParaRPr lang="en-US" sz="1800" dirty="0">
                        <a:solidFill>
                          <a:schemeClr val="tx1"/>
                        </a:solidFill>
                        <a:latin typeface="Courier New" pitchFamily="49" charset="0"/>
                        <a:cs typeface="Courier New" pitchFamily="49" charset="0"/>
                      </a:endParaRPr>
                    </a:p>
                    <a:p>
                      <a:pPr eaLnBrk="1" hangingPunct="1"/>
                      <a:r>
                        <a:rPr lang="fr-FR" sz="1800" dirty="0" smtClean="0">
                          <a:solidFill>
                            <a:schemeClr val="tx1"/>
                          </a:solidFill>
                          <a:latin typeface="Courier New" pitchFamily="49" charset="0"/>
                          <a:cs typeface="Courier New" pitchFamily="49" charset="0"/>
                        </a:rPr>
                        <a:t>ans =</a:t>
                      </a:r>
                    </a:p>
                    <a:p>
                      <a:pPr eaLnBrk="1" hangingPunct="1"/>
                      <a:r>
                        <a:rPr lang="fr-FR" sz="1800" dirty="0" smtClean="0">
                          <a:solidFill>
                            <a:schemeClr val="tx1"/>
                          </a:solidFill>
                          <a:latin typeface="Courier New" pitchFamily="49" charset="0"/>
                          <a:cs typeface="Courier New" pitchFamily="49" charset="0"/>
                        </a:rPr>
                        <a:t>    2.8810</a:t>
                      </a:r>
                      <a:endParaRPr lang="fi-FI" sz="1800" dirty="0" smtClean="0">
                        <a:solidFill>
                          <a:schemeClr val="tx1"/>
                        </a:solidFill>
                        <a:latin typeface="Courier New" pitchFamily="49" charset="0"/>
                        <a:cs typeface="Courier New" pitchFamily="49" charset="0"/>
                      </a:endParaRPr>
                    </a:p>
                  </a:txBody>
                  <a:tcPr>
                    <a:solidFill>
                      <a:schemeClr val="bg1"/>
                    </a:solidFill>
                  </a:tcPr>
                </a:tc>
              </a:tr>
            </a:tbl>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ext Box 2"/>
          <p:cNvSpPr txBox="1">
            <a:spLocks noChangeArrowheads="1"/>
          </p:cNvSpPr>
          <p:nvPr/>
        </p:nvSpPr>
        <p:spPr bwMode="auto">
          <a:xfrm>
            <a:off x="2143125" y="304800"/>
            <a:ext cx="5873750" cy="523875"/>
          </a:xfrm>
          <a:prstGeom prst="rect">
            <a:avLst/>
          </a:prstGeom>
          <a:noFill/>
          <a:ln w="9525">
            <a:noFill/>
            <a:miter lim="800000"/>
            <a:headEnd/>
            <a:tailEnd/>
          </a:ln>
        </p:spPr>
        <p:txBody>
          <a:bodyPr wrap="none">
            <a:spAutoFit/>
          </a:bodyPr>
          <a:lstStyle/>
          <a:p>
            <a:pPr algn="ctr"/>
            <a:r>
              <a:rPr lang="en-US" sz="2800" b="1"/>
              <a:t>VECTORS:  VARIABLE INDEXING</a:t>
            </a:r>
          </a:p>
        </p:txBody>
      </p:sp>
      <p:sp>
        <p:nvSpPr>
          <p:cNvPr id="86018" name="TextBox 1"/>
          <p:cNvSpPr txBox="1">
            <a:spLocks noChangeArrowheads="1"/>
          </p:cNvSpPr>
          <p:nvPr/>
        </p:nvSpPr>
        <p:spPr bwMode="auto">
          <a:xfrm>
            <a:off x="831850" y="1447800"/>
            <a:ext cx="7467600" cy="3786188"/>
          </a:xfrm>
          <a:prstGeom prst="rect">
            <a:avLst/>
          </a:prstGeom>
          <a:noFill/>
          <a:ln w="9525">
            <a:noFill/>
            <a:miter lim="800000"/>
            <a:headEnd/>
            <a:tailEnd/>
          </a:ln>
        </p:spPr>
        <p:txBody>
          <a:bodyPr>
            <a:spAutoFit/>
          </a:bodyPr>
          <a:lstStyle/>
          <a:p>
            <a:pPr algn="just"/>
            <a:r>
              <a:rPr lang="en-US"/>
              <a:t>Let’s say that I wanted to create a vector A containing all the odd integers between 1 and 10 (inclusive).  How would I do this?</a:t>
            </a:r>
          </a:p>
          <a:p>
            <a:pPr algn="just"/>
            <a:endParaRPr lang="en-US"/>
          </a:p>
          <a:p>
            <a:pPr algn="just"/>
            <a:r>
              <a:rPr lang="en-US"/>
              <a:t>Here’s one way:</a:t>
            </a:r>
          </a:p>
          <a:p>
            <a:pPr algn="just"/>
            <a:endParaRPr lang="en-US"/>
          </a:p>
          <a:p>
            <a:pPr algn="just"/>
            <a:r>
              <a:rPr lang="en-US"/>
              <a:t>A = [1, 3, 5, 7, 9];</a:t>
            </a:r>
          </a:p>
          <a:p>
            <a:pPr algn="just"/>
            <a:endParaRPr lang="en-US"/>
          </a:p>
          <a:p>
            <a:pPr algn="just"/>
            <a:r>
              <a:rPr lang="en-US"/>
              <a:t>I can simply list them all out.  BUT, we could do this another way . . . </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extBox 1"/>
          <p:cNvSpPr txBox="1">
            <a:spLocks noChangeArrowheads="1"/>
          </p:cNvSpPr>
          <p:nvPr/>
        </p:nvSpPr>
        <p:spPr bwMode="auto">
          <a:xfrm>
            <a:off x="831850" y="1447800"/>
            <a:ext cx="7467600" cy="3046413"/>
          </a:xfrm>
          <a:prstGeom prst="rect">
            <a:avLst/>
          </a:prstGeom>
          <a:noFill/>
          <a:ln w="9525">
            <a:noFill/>
            <a:miter lim="800000"/>
            <a:headEnd/>
            <a:tailEnd/>
          </a:ln>
        </p:spPr>
        <p:txBody>
          <a:bodyPr>
            <a:spAutoFit/>
          </a:bodyPr>
          <a:lstStyle/>
          <a:p>
            <a:pPr algn="just"/>
            <a:r>
              <a:rPr lang="en-US"/>
              <a:t>I could do it this way:</a:t>
            </a:r>
          </a:p>
          <a:p>
            <a:pPr algn="just"/>
            <a:endParaRPr lang="en-US"/>
          </a:p>
          <a:p>
            <a:pPr algn="just"/>
            <a:r>
              <a:rPr lang="en-US"/>
              <a:t>A = [1:2:10]</a:t>
            </a:r>
          </a:p>
          <a:p>
            <a:pPr algn="just"/>
            <a:endParaRPr lang="en-US"/>
          </a:p>
          <a:p>
            <a:pPr algn="just"/>
            <a:r>
              <a:rPr lang="en-US"/>
              <a:t>This says, “Begin at 1, then to generate all the remaining values in the vector, keep adding 2 to the previous value.  Stop when we reach 10.  Don’t add the value if it exceeds 10.”  So . . .  </a:t>
            </a:r>
          </a:p>
        </p:txBody>
      </p:sp>
      <p:sp>
        <p:nvSpPr>
          <p:cNvPr id="87042" name="TextBox 3"/>
          <p:cNvSpPr txBox="1">
            <a:spLocks noChangeArrowheads="1"/>
          </p:cNvSpPr>
          <p:nvPr/>
        </p:nvSpPr>
        <p:spPr bwMode="auto">
          <a:xfrm>
            <a:off x="838200" y="4802188"/>
            <a:ext cx="7467600" cy="1200150"/>
          </a:xfrm>
          <a:prstGeom prst="rect">
            <a:avLst/>
          </a:prstGeom>
          <a:noFill/>
          <a:ln w="9525">
            <a:noFill/>
            <a:miter lim="800000"/>
            <a:headEnd/>
            <a:tailEnd/>
          </a:ln>
        </p:spPr>
        <p:txBody>
          <a:bodyPr>
            <a:spAutoFit/>
          </a:bodyPr>
          <a:lstStyle/>
          <a:p>
            <a:pPr algn="just"/>
            <a:r>
              <a:rPr lang="en-US"/>
              <a:t>Begin at 1:</a:t>
            </a:r>
          </a:p>
          <a:p>
            <a:pPr algn="just"/>
            <a:endParaRPr lang="en-US"/>
          </a:p>
          <a:p>
            <a:pPr algn="just"/>
            <a:r>
              <a:rPr lang="en-US"/>
              <a:t>A = [1]</a:t>
            </a:r>
          </a:p>
        </p:txBody>
      </p:sp>
      <p:sp>
        <p:nvSpPr>
          <p:cNvPr id="87043" name="Text Box 2"/>
          <p:cNvSpPr txBox="1">
            <a:spLocks noChangeArrowheads="1"/>
          </p:cNvSpPr>
          <p:nvPr/>
        </p:nvSpPr>
        <p:spPr bwMode="auto">
          <a:xfrm>
            <a:off x="2143125" y="304800"/>
            <a:ext cx="5873750" cy="523875"/>
          </a:xfrm>
          <a:prstGeom prst="rect">
            <a:avLst/>
          </a:prstGeom>
          <a:noFill/>
          <a:ln w="9525">
            <a:noFill/>
            <a:miter lim="800000"/>
            <a:headEnd/>
            <a:tailEnd/>
          </a:ln>
        </p:spPr>
        <p:txBody>
          <a:bodyPr wrap="none">
            <a:spAutoFit/>
          </a:bodyPr>
          <a:lstStyle/>
          <a:p>
            <a:pPr algn="ctr"/>
            <a:r>
              <a:rPr lang="en-US" sz="2800" b="1"/>
              <a:t>VECTORS:  VARIABLE INDEXING</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3"/>
          <p:cNvSpPr txBox="1">
            <a:spLocks noChangeArrowheads="1"/>
          </p:cNvSpPr>
          <p:nvPr/>
        </p:nvSpPr>
        <p:spPr bwMode="auto">
          <a:xfrm>
            <a:off x="1878013" y="1946275"/>
            <a:ext cx="6656387" cy="3784600"/>
          </a:xfrm>
          <a:prstGeom prst="rect">
            <a:avLst/>
          </a:prstGeom>
          <a:noFill/>
          <a:ln w="9525">
            <a:noFill/>
            <a:miter lim="800000"/>
            <a:headEnd/>
            <a:tailEnd/>
          </a:ln>
        </p:spPr>
        <p:txBody>
          <a:bodyPr>
            <a:spAutoFit/>
          </a:bodyPr>
          <a:lstStyle/>
          <a:p>
            <a:pPr>
              <a:buFontTx/>
              <a:buChar char="•"/>
            </a:pPr>
            <a:r>
              <a:rPr lang="en-US"/>
              <a:t> ASSIGNMENT:  single variables</a:t>
            </a:r>
            <a:endParaRPr lang="en-US" b="1" u="sng"/>
          </a:p>
          <a:p>
            <a:endParaRPr lang="en-US" b="1" u="sng"/>
          </a:p>
          <a:p>
            <a:pPr>
              <a:buFontTx/>
              <a:buChar char="•"/>
            </a:pPr>
            <a:r>
              <a:rPr lang="en-US"/>
              <a:t> ASSIGNMENT:  vectors and matrices (arrays)</a:t>
            </a:r>
          </a:p>
          <a:p>
            <a:pPr>
              <a:buFontTx/>
              <a:buChar char="•"/>
            </a:pPr>
            <a:endParaRPr lang="en-US"/>
          </a:p>
          <a:p>
            <a:pPr>
              <a:buFontTx/>
              <a:buChar char="•"/>
            </a:pPr>
            <a:r>
              <a:rPr lang="en-US"/>
              <a:t> ITERATION (FOR loops, WHILE loops, and 		  	  the all-important double 			  	  nested FOR loops – DNFL)</a:t>
            </a:r>
          </a:p>
          <a:p>
            <a:pPr>
              <a:buFontTx/>
              <a:buChar char="•"/>
            </a:pPr>
            <a:endParaRPr lang="en-US"/>
          </a:p>
          <a:p>
            <a:pPr>
              <a:buFontTx/>
              <a:buChar char="•"/>
            </a:pPr>
            <a:r>
              <a:rPr lang="en-US"/>
              <a:t> SELECTION (IF statements, single and 		   	   multi-way)</a:t>
            </a:r>
          </a:p>
        </p:txBody>
      </p:sp>
      <p:sp>
        <p:nvSpPr>
          <p:cNvPr id="20482" name="Text Box 2"/>
          <p:cNvSpPr txBox="1">
            <a:spLocks noChangeArrowheads="1"/>
          </p:cNvSpPr>
          <p:nvPr/>
        </p:nvSpPr>
        <p:spPr bwMode="auto">
          <a:xfrm>
            <a:off x="1641475" y="304800"/>
            <a:ext cx="5853113" cy="954088"/>
          </a:xfrm>
          <a:prstGeom prst="rect">
            <a:avLst/>
          </a:prstGeom>
          <a:noFill/>
          <a:ln w="9525">
            <a:noFill/>
            <a:miter lim="800000"/>
            <a:headEnd/>
            <a:tailEnd/>
          </a:ln>
        </p:spPr>
        <p:txBody>
          <a:bodyPr wrap="none">
            <a:spAutoFit/>
          </a:bodyPr>
          <a:lstStyle/>
          <a:p>
            <a:pPr algn="ctr"/>
            <a:r>
              <a:rPr lang="en-US" sz="2800" b="1"/>
              <a:t>WHAT WE PLAN TO STUDY:</a:t>
            </a:r>
          </a:p>
          <a:p>
            <a:pPr algn="ctr"/>
            <a:r>
              <a:rPr lang="en-US" sz="2800" b="1"/>
              <a:t>The Building Blocks of Programs</a:t>
            </a:r>
          </a:p>
        </p:txBody>
      </p:sp>
      <p:sp>
        <p:nvSpPr>
          <p:cNvPr id="2" name="Left Brace 1"/>
          <p:cNvSpPr/>
          <p:nvPr/>
        </p:nvSpPr>
        <p:spPr>
          <a:xfrm>
            <a:off x="1589088" y="2019300"/>
            <a:ext cx="269875" cy="1025525"/>
          </a:xfrm>
          <a:prstGeom prst="lef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FF0000"/>
              </a:solidFill>
            </a:endParaRPr>
          </a:p>
        </p:txBody>
      </p:sp>
      <p:sp>
        <p:nvSpPr>
          <p:cNvPr id="5" name="Left Brace 4"/>
          <p:cNvSpPr/>
          <p:nvPr/>
        </p:nvSpPr>
        <p:spPr>
          <a:xfrm>
            <a:off x="1589088" y="4613275"/>
            <a:ext cx="268287" cy="1025525"/>
          </a:xfrm>
          <a:prstGeom prst="lef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FF0000"/>
              </a:solidFill>
            </a:endParaRPr>
          </a:p>
        </p:txBody>
      </p:sp>
      <p:sp>
        <p:nvSpPr>
          <p:cNvPr id="6" name="Left Brace 5"/>
          <p:cNvSpPr/>
          <p:nvPr/>
        </p:nvSpPr>
        <p:spPr>
          <a:xfrm>
            <a:off x="1600200" y="3335338"/>
            <a:ext cx="269875" cy="1025525"/>
          </a:xfrm>
          <a:prstGeom prst="lef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FF0000"/>
              </a:solidFill>
            </a:endParaRPr>
          </a:p>
        </p:txBody>
      </p:sp>
      <p:sp>
        <p:nvSpPr>
          <p:cNvPr id="20486" name="TextBox 2"/>
          <p:cNvSpPr txBox="1">
            <a:spLocks noChangeArrowheads="1"/>
          </p:cNvSpPr>
          <p:nvPr/>
        </p:nvSpPr>
        <p:spPr bwMode="auto">
          <a:xfrm>
            <a:off x="152400" y="2314575"/>
            <a:ext cx="1339850" cy="400050"/>
          </a:xfrm>
          <a:prstGeom prst="rect">
            <a:avLst/>
          </a:prstGeom>
          <a:noFill/>
          <a:ln w="9525">
            <a:noFill/>
            <a:miter lim="800000"/>
            <a:headEnd/>
            <a:tailEnd/>
          </a:ln>
        </p:spPr>
        <p:txBody>
          <a:bodyPr wrap="none">
            <a:spAutoFit/>
          </a:bodyPr>
          <a:lstStyle/>
          <a:p>
            <a:pPr algn="ctr"/>
            <a:r>
              <a:rPr lang="en-US" sz="2000">
                <a:solidFill>
                  <a:srgbClr val="FF0000"/>
                </a:solidFill>
              </a:rPr>
              <a:t>Sequence</a:t>
            </a:r>
          </a:p>
        </p:txBody>
      </p:sp>
      <p:sp>
        <p:nvSpPr>
          <p:cNvPr id="20487" name="TextBox 7"/>
          <p:cNvSpPr txBox="1">
            <a:spLocks noChangeArrowheads="1"/>
          </p:cNvSpPr>
          <p:nvPr/>
        </p:nvSpPr>
        <p:spPr bwMode="auto">
          <a:xfrm>
            <a:off x="152400" y="3652838"/>
            <a:ext cx="1339850" cy="400050"/>
          </a:xfrm>
          <a:prstGeom prst="rect">
            <a:avLst/>
          </a:prstGeom>
          <a:noFill/>
          <a:ln w="9525">
            <a:noFill/>
            <a:miter lim="800000"/>
            <a:headEnd/>
            <a:tailEnd/>
          </a:ln>
        </p:spPr>
        <p:txBody>
          <a:bodyPr wrap="none">
            <a:spAutoFit/>
          </a:bodyPr>
          <a:lstStyle/>
          <a:p>
            <a:pPr algn="ctr"/>
            <a:r>
              <a:rPr lang="en-US" sz="2000">
                <a:solidFill>
                  <a:srgbClr val="FF0000"/>
                </a:solidFill>
              </a:rPr>
              <a:t>Repetition</a:t>
            </a:r>
          </a:p>
        </p:txBody>
      </p:sp>
      <p:sp>
        <p:nvSpPr>
          <p:cNvPr id="20488" name="TextBox 8"/>
          <p:cNvSpPr txBox="1">
            <a:spLocks noChangeArrowheads="1"/>
          </p:cNvSpPr>
          <p:nvPr/>
        </p:nvSpPr>
        <p:spPr bwMode="auto">
          <a:xfrm>
            <a:off x="201613" y="4905375"/>
            <a:ext cx="1241425" cy="400050"/>
          </a:xfrm>
          <a:prstGeom prst="rect">
            <a:avLst/>
          </a:prstGeom>
          <a:noFill/>
          <a:ln w="9525">
            <a:noFill/>
            <a:miter lim="800000"/>
            <a:headEnd/>
            <a:tailEnd/>
          </a:ln>
        </p:spPr>
        <p:txBody>
          <a:bodyPr wrap="none">
            <a:spAutoFit/>
          </a:bodyPr>
          <a:lstStyle/>
          <a:p>
            <a:pPr algn="ctr"/>
            <a:r>
              <a:rPr lang="en-US" sz="2000">
                <a:solidFill>
                  <a:srgbClr val="FF0000"/>
                </a:solidFill>
              </a:rPr>
              <a:t>Selection</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extBox 3"/>
          <p:cNvSpPr txBox="1">
            <a:spLocks noChangeArrowheads="1"/>
          </p:cNvSpPr>
          <p:nvPr/>
        </p:nvSpPr>
        <p:spPr bwMode="auto">
          <a:xfrm>
            <a:off x="838200" y="1066800"/>
            <a:ext cx="7467600" cy="5262563"/>
          </a:xfrm>
          <a:prstGeom prst="rect">
            <a:avLst/>
          </a:prstGeom>
          <a:noFill/>
          <a:ln w="9525">
            <a:noFill/>
            <a:miter lim="800000"/>
            <a:headEnd/>
            <a:tailEnd/>
          </a:ln>
        </p:spPr>
        <p:txBody>
          <a:bodyPr>
            <a:spAutoFit/>
          </a:bodyPr>
          <a:lstStyle/>
          <a:p>
            <a:pPr algn="just"/>
            <a:r>
              <a:rPr lang="en-US"/>
              <a:t>Add 2 to the previous value (i.e., to 1) to generate the next value:</a:t>
            </a:r>
          </a:p>
          <a:p>
            <a:pPr algn="just"/>
            <a:endParaRPr lang="en-US"/>
          </a:p>
          <a:p>
            <a:pPr algn="just"/>
            <a:r>
              <a:rPr lang="en-US"/>
              <a:t>A = [1, 1+2]</a:t>
            </a:r>
          </a:p>
          <a:p>
            <a:pPr algn="just"/>
            <a:endParaRPr lang="en-US"/>
          </a:p>
          <a:p>
            <a:pPr algn="just"/>
            <a:r>
              <a:rPr lang="en-US"/>
              <a:t>Add 2 to the previous value (i.e., to 3) to generate the next value:</a:t>
            </a:r>
          </a:p>
          <a:p>
            <a:pPr algn="just"/>
            <a:endParaRPr lang="en-US"/>
          </a:p>
          <a:p>
            <a:pPr algn="just"/>
            <a:r>
              <a:rPr lang="en-US"/>
              <a:t>A = [1, 3, 3+2]</a:t>
            </a:r>
          </a:p>
          <a:p>
            <a:pPr algn="just"/>
            <a:endParaRPr lang="en-US"/>
          </a:p>
          <a:p>
            <a:pPr algn="just"/>
            <a:r>
              <a:rPr lang="en-US"/>
              <a:t>Add 2 to the previous value (i.e., to 5) to generate the next value:</a:t>
            </a:r>
          </a:p>
          <a:p>
            <a:pPr algn="just"/>
            <a:endParaRPr lang="en-US"/>
          </a:p>
          <a:p>
            <a:pPr algn="just"/>
            <a:r>
              <a:rPr lang="en-US"/>
              <a:t>A = [1, 3, 5, 5+2]</a:t>
            </a:r>
          </a:p>
        </p:txBody>
      </p:sp>
      <p:sp>
        <p:nvSpPr>
          <p:cNvPr id="5" name="Freeform 4"/>
          <p:cNvSpPr/>
          <p:nvPr/>
        </p:nvSpPr>
        <p:spPr>
          <a:xfrm>
            <a:off x="1666875" y="2057400"/>
            <a:ext cx="501650" cy="174625"/>
          </a:xfrm>
          <a:custGeom>
            <a:avLst/>
            <a:gdLst>
              <a:gd name="connsiteX0" fmla="*/ 0 w 1487606"/>
              <a:gd name="connsiteY0" fmla="*/ 710712 h 710712"/>
              <a:gd name="connsiteX1" fmla="*/ 191069 w 1487606"/>
              <a:gd name="connsiteY1" fmla="*/ 192097 h 710712"/>
              <a:gd name="connsiteX2" fmla="*/ 777923 w 1487606"/>
              <a:gd name="connsiteY2" fmla="*/ 1028 h 710712"/>
              <a:gd name="connsiteX3" fmla="*/ 1364777 w 1487606"/>
              <a:gd name="connsiteY3" fmla="*/ 260336 h 710712"/>
              <a:gd name="connsiteX4" fmla="*/ 1487606 w 1487606"/>
              <a:gd name="connsiteY4" fmla="*/ 697064 h 710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7606" h="710712">
                <a:moveTo>
                  <a:pt x="0" y="710712"/>
                </a:moveTo>
                <a:cubicBezTo>
                  <a:pt x="30707" y="510545"/>
                  <a:pt x="61415" y="310378"/>
                  <a:pt x="191069" y="192097"/>
                </a:cubicBezTo>
                <a:cubicBezTo>
                  <a:pt x="320723" y="73816"/>
                  <a:pt x="582305" y="-10345"/>
                  <a:pt x="777923" y="1028"/>
                </a:cubicBezTo>
                <a:cubicBezTo>
                  <a:pt x="973541" y="12401"/>
                  <a:pt x="1246497" y="144330"/>
                  <a:pt x="1364777" y="260336"/>
                </a:cubicBezTo>
                <a:cubicBezTo>
                  <a:pt x="1483057" y="376342"/>
                  <a:pt x="1471684" y="633374"/>
                  <a:pt x="1487606" y="697064"/>
                </a:cubicBezTo>
              </a:path>
            </a:pathLst>
          </a:custGeom>
          <a:ln w="19050">
            <a:solidFill>
              <a:srgbClr val="FF0000"/>
            </a:solidFill>
            <a:headEnd type="none" w="med" len="med"/>
            <a:tailEnd type="stealth" w="lg" len="lg"/>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8" name="Freeform 7"/>
          <p:cNvSpPr/>
          <p:nvPr/>
        </p:nvSpPr>
        <p:spPr>
          <a:xfrm>
            <a:off x="2011363" y="3886200"/>
            <a:ext cx="503237" cy="174625"/>
          </a:xfrm>
          <a:custGeom>
            <a:avLst/>
            <a:gdLst>
              <a:gd name="connsiteX0" fmla="*/ 0 w 1487606"/>
              <a:gd name="connsiteY0" fmla="*/ 710712 h 710712"/>
              <a:gd name="connsiteX1" fmla="*/ 191069 w 1487606"/>
              <a:gd name="connsiteY1" fmla="*/ 192097 h 710712"/>
              <a:gd name="connsiteX2" fmla="*/ 777923 w 1487606"/>
              <a:gd name="connsiteY2" fmla="*/ 1028 h 710712"/>
              <a:gd name="connsiteX3" fmla="*/ 1364777 w 1487606"/>
              <a:gd name="connsiteY3" fmla="*/ 260336 h 710712"/>
              <a:gd name="connsiteX4" fmla="*/ 1487606 w 1487606"/>
              <a:gd name="connsiteY4" fmla="*/ 697064 h 710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7606" h="710712">
                <a:moveTo>
                  <a:pt x="0" y="710712"/>
                </a:moveTo>
                <a:cubicBezTo>
                  <a:pt x="30707" y="510545"/>
                  <a:pt x="61415" y="310378"/>
                  <a:pt x="191069" y="192097"/>
                </a:cubicBezTo>
                <a:cubicBezTo>
                  <a:pt x="320723" y="73816"/>
                  <a:pt x="582305" y="-10345"/>
                  <a:pt x="777923" y="1028"/>
                </a:cubicBezTo>
                <a:cubicBezTo>
                  <a:pt x="973541" y="12401"/>
                  <a:pt x="1246497" y="144330"/>
                  <a:pt x="1364777" y="260336"/>
                </a:cubicBezTo>
                <a:cubicBezTo>
                  <a:pt x="1483057" y="376342"/>
                  <a:pt x="1471684" y="633374"/>
                  <a:pt x="1487606" y="697064"/>
                </a:cubicBezTo>
              </a:path>
            </a:pathLst>
          </a:custGeom>
          <a:ln w="19050">
            <a:solidFill>
              <a:srgbClr val="FF0000"/>
            </a:solidFill>
            <a:headEnd type="none" w="med" len="med"/>
            <a:tailEnd type="stealth" w="lg" len="lg"/>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9" name="Freeform 8"/>
          <p:cNvSpPr/>
          <p:nvPr/>
        </p:nvSpPr>
        <p:spPr>
          <a:xfrm>
            <a:off x="2316163" y="5715000"/>
            <a:ext cx="503237" cy="174625"/>
          </a:xfrm>
          <a:custGeom>
            <a:avLst/>
            <a:gdLst>
              <a:gd name="connsiteX0" fmla="*/ 0 w 1487606"/>
              <a:gd name="connsiteY0" fmla="*/ 710712 h 710712"/>
              <a:gd name="connsiteX1" fmla="*/ 191069 w 1487606"/>
              <a:gd name="connsiteY1" fmla="*/ 192097 h 710712"/>
              <a:gd name="connsiteX2" fmla="*/ 777923 w 1487606"/>
              <a:gd name="connsiteY2" fmla="*/ 1028 h 710712"/>
              <a:gd name="connsiteX3" fmla="*/ 1364777 w 1487606"/>
              <a:gd name="connsiteY3" fmla="*/ 260336 h 710712"/>
              <a:gd name="connsiteX4" fmla="*/ 1487606 w 1487606"/>
              <a:gd name="connsiteY4" fmla="*/ 697064 h 710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7606" h="710712">
                <a:moveTo>
                  <a:pt x="0" y="710712"/>
                </a:moveTo>
                <a:cubicBezTo>
                  <a:pt x="30707" y="510545"/>
                  <a:pt x="61415" y="310378"/>
                  <a:pt x="191069" y="192097"/>
                </a:cubicBezTo>
                <a:cubicBezTo>
                  <a:pt x="320723" y="73816"/>
                  <a:pt x="582305" y="-10345"/>
                  <a:pt x="777923" y="1028"/>
                </a:cubicBezTo>
                <a:cubicBezTo>
                  <a:pt x="973541" y="12401"/>
                  <a:pt x="1246497" y="144330"/>
                  <a:pt x="1364777" y="260336"/>
                </a:cubicBezTo>
                <a:cubicBezTo>
                  <a:pt x="1483057" y="376342"/>
                  <a:pt x="1471684" y="633374"/>
                  <a:pt x="1487606" y="697064"/>
                </a:cubicBezTo>
              </a:path>
            </a:pathLst>
          </a:custGeom>
          <a:ln w="19050">
            <a:solidFill>
              <a:srgbClr val="FF0000"/>
            </a:solidFill>
            <a:headEnd type="none" w="med" len="med"/>
            <a:tailEnd type="stealth" w="lg" len="lg"/>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88069" name="Text Box 2"/>
          <p:cNvSpPr txBox="1">
            <a:spLocks noChangeArrowheads="1"/>
          </p:cNvSpPr>
          <p:nvPr/>
        </p:nvSpPr>
        <p:spPr bwMode="auto">
          <a:xfrm>
            <a:off x="2143125" y="304800"/>
            <a:ext cx="5873750" cy="523875"/>
          </a:xfrm>
          <a:prstGeom prst="rect">
            <a:avLst/>
          </a:prstGeom>
          <a:noFill/>
          <a:ln w="9525">
            <a:noFill/>
            <a:miter lim="800000"/>
            <a:headEnd/>
            <a:tailEnd/>
          </a:ln>
        </p:spPr>
        <p:txBody>
          <a:bodyPr wrap="none">
            <a:spAutoFit/>
          </a:bodyPr>
          <a:lstStyle/>
          <a:p>
            <a:pPr algn="ctr"/>
            <a:r>
              <a:rPr lang="en-US" sz="2800" b="1"/>
              <a:t>VECTORS:  VARIABLE INDEXING</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extBox 3"/>
          <p:cNvSpPr txBox="1">
            <a:spLocks noChangeArrowheads="1"/>
          </p:cNvSpPr>
          <p:nvPr/>
        </p:nvSpPr>
        <p:spPr bwMode="auto">
          <a:xfrm>
            <a:off x="838200" y="1066800"/>
            <a:ext cx="7467600" cy="5632450"/>
          </a:xfrm>
          <a:prstGeom prst="rect">
            <a:avLst/>
          </a:prstGeom>
          <a:noFill/>
          <a:ln w="9525">
            <a:noFill/>
            <a:miter lim="800000"/>
            <a:headEnd/>
            <a:tailEnd/>
          </a:ln>
        </p:spPr>
        <p:txBody>
          <a:bodyPr>
            <a:spAutoFit/>
          </a:bodyPr>
          <a:lstStyle/>
          <a:p>
            <a:pPr algn="just"/>
            <a:r>
              <a:rPr lang="en-US"/>
              <a:t>Add 2 to the previous value (i.e., to 7) to generate the next value:</a:t>
            </a:r>
          </a:p>
          <a:p>
            <a:pPr algn="just"/>
            <a:endParaRPr lang="en-US"/>
          </a:p>
          <a:p>
            <a:pPr algn="just"/>
            <a:r>
              <a:rPr lang="en-US"/>
              <a:t>A = [1, 3, 5, 7, 7+2]</a:t>
            </a:r>
          </a:p>
          <a:p>
            <a:pPr algn="just"/>
            <a:endParaRPr lang="en-US"/>
          </a:p>
          <a:p>
            <a:pPr algn="just"/>
            <a:r>
              <a:rPr lang="en-US"/>
              <a:t>Then . . . add 2 to the previous value (i.e., to 9) to generate the next value??</a:t>
            </a:r>
          </a:p>
          <a:p>
            <a:pPr algn="just"/>
            <a:endParaRPr lang="en-US"/>
          </a:p>
          <a:p>
            <a:pPr algn="just"/>
            <a:r>
              <a:rPr lang="en-US"/>
              <a:t>A = [1, 3, 5, 7, 9, </a:t>
            </a:r>
            <a:r>
              <a:rPr lang="en-US" b="1">
                <a:solidFill>
                  <a:srgbClr val="FF0000"/>
                </a:solidFill>
              </a:rPr>
              <a:t>9+2</a:t>
            </a:r>
            <a:r>
              <a:rPr lang="en-US"/>
              <a:t>]</a:t>
            </a:r>
          </a:p>
          <a:p>
            <a:pPr algn="just"/>
            <a:endParaRPr lang="en-US"/>
          </a:p>
          <a:p>
            <a:pPr algn="just"/>
            <a:r>
              <a:rPr lang="en-US" b="1">
                <a:solidFill>
                  <a:srgbClr val="FF0000"/>
                </a:solidFill>
              </a:rPr>
              <a:t>WAIT!</a:t>
            </a:r>
            <a:r>
              <a:rPr lang="en-US"/>
              <a:t>  9+2 = 11 and 11 &gt; 10, which is the end of the vector.  So since we must stop at 10, we DO NOT insert 11 into the vector A.  Thus, the vector A is now constructed as desired:</a:t>
            </a:r>
          </a:p>
          <a:p>
            <a:pPr algn="just"/>
            <a:r>
              <a:rPr lang="en-US"/>
              <a:t>				A = [1, 3, 5, 7, 9]</a:t>
            </a:r>
          </a:p>
        </p:txBody>
      </p:sp>
      <p:sp>
        <p:nvSpPr>
          <p:cNvPr id="5" name="Freeform 4"/>
          <p:cNvSpPr/>
          <p:nvPr/>
        </p:nvSpPr>
        <p:spPr>
          <a:xfrm>
            <a:off x="2697163" y="2057400"/>
            <a:ext cx="503237" cy="174625"/>
          </a:xfrm>
          <a:custGeom>
            <a:avLst/>
            <a:gdLst>
              <a:gd name="connsiteX0" fmla="*/ 0 w 1487606"/>
              <a:gd name="connsiteY0" fmla="*/ 710712 h 710712"/>
              <a:gd name="connsiteX1" fmla="*/ 191069 w 1487606"/>
              <a:gd name="connsiteY1" fmla="*/ 192097 h 710712"/>
              <a:gd name="connsiteX2" fmla="*/ 777923 w 1487606"/>
              <a:gd name="connsiteY2" fmla="*/ 1028 h 710712"/>
              <a:gd name="connsiteX3" fmla="*/ 1364777 w 1487606"/>
              <a:gd name="connsiteY3" fmla="*/ 260336 h 710712"/>
              <a:gd name="connsiteX4" fmla="*/ 1487606 w 1487606"/>
              <a:gd name="connsiteY4" fmla="*/ 697064 h 710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7606" h="710712">
                <a:moveTo>
                  <a:pt x="0" y="710712"/>
                </a:moveTo>
                <a:cubicBezTo>
                  <a:pt x="30707" y="510545"/>
                  <a:pt x="61415" y="310378"/>
                  <a:pt x="191069" y="192097"/>
                </a:cubicBezTo>
                <a:cubicBezTo>
                  <a:pt x="320723" y="73816"/>
                  <a:pt x="582305" y="-10345"/>
                  <a:pt x="777923" y="1028"/>
                </a:cubicBezTo>
                <a:cubicBezTo>
                  <a:pt x="973541" y="12401"/>
                  <a:pt x="1246497" y="144330"/>
                  <a:pt x="1364777" y="260336"/>
                </a:cubicBezTo>
                <a:cubicBezTo>
                  <a:pt x="1483057" y="376342"/>
                  <a:pt x="1471684" y="633374"/>
                  <a:pt x="1487606" y="697064"/>
                </a:cubicBezTo>
              </a:path>
            </a:pathLst>
          </a:custGeom>
          <a:ln w="19050">
            <a:solidFill>
              <a:srgbClr val="FF0000"/>
            </a:solidFill>
            <a:headEnd type="none" w="med" len="med"/>
            <a:tailEnd type="stealth" w="lg" len="lg"/>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8" name="Freeform 7"/>
          <p:cNvSpPr/>
          <p:nvPr/>
        </p:nvSpPr>
        <p:spPr>
          <a:xfrm>
            <a:off x="3001963" y="3886200"/>
            <a:ext cx="503237" cy="174625"/>
          </a:xfrm>
          <a:custGeom>
            <a:avLst/>
            <a:gdLst>
              <a:gd name="connsiteX0" fmla="*/ 0 w 1487606"/>
              <a:gd name="connsiteY0" fmla="*/ 710712 h 710712"/>
              <a:gd name="connsiteX1" fmla="*/ 191069 w 1487606"/>
              <a:gd name="connsiteY1" fmla="*/ 192097 h 710712"/>
              <a:gd name="connsiteX2" fmla="*/ 777923 w 1487606"/>
              <a:gd name="connsiteY2" fmla="*/ 1028 h 710712"/>
              <a:gd name="connsiteX3" fmla="*/ 1364777 w 1487606"/>
              <a:gd name="connsiteY3" fmla="*/ 260336 h 710712"/>
              <a:gd name="connsiteX4" fmla="*/ 1487606 w 1487606"/>
              <a:gd name="connsiteY4" fmla="*/ 697064 h 710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7606" h="710712">
                <a:moveTo>
                  <a:pt x="0" y="710712"/>
                </a:moveTo>
                <a:cubicBezTo>
                  <a:pt x="30707" y="510545"/>
                  <a:pt x="61415" y="310378"/>
                  <a:pt x="191069" y="192097"/>
                </a:cubicBezTo>
                <a:cubicBezTo>
                  <a:pt x="320723" y="73816"/>
                  <a:pt x="582305" y="-10345"/>
                  <a:pt x="777923" y="1028"/>
                </a:cubicBezTo>
                <a:cubicBezTo>
                  <a:pt x="973541" y="12401"/>
                  <a:pt x="1246497" y="144330"/>
                  <a:pt x="1364777" y="260336"/>
                </a:cubicBezTo>
                <a:cubicBezTo>
                  <a:pt x="1483057" y="376342"/>
                  <a:pt x="1471684" y="633374"/>
                  <a:pt x="1487606" y="697064"/>
                </a:cubicBezTo>
              </a:path>
            </a:pathLst>
          </a:custGeom>
          <a:ln w="19050">
            <a:solidFill>
              <a:srgbClr val="FF0000"/>
            </a:solidFill>
            <a:headEnd type="none" w="med" len="med"/>
            <a:tailEnd type="stealth" w="lg" len="lg"/>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89092" name="Text Box 2"/>
          <p:cNvSpPr txBox="1">
            <a:spLocks noChangeArrowheads="1"/>
          </p:cNvSpPr>
          <p:nvPr/>
        </p:nvSpPr>
        <p:spPr bwMode="auto">
          <a:xfrm>
            <a:off x="2143125" y="304800"/>
            <a:ext cx="5873750" cy="523875"/>
          </a:xfrm>
          <a:prstGeom prst="rect">
            <a:avLst/>
          </a:prstGeom>
          <a:noFill/>
          <a:ln w="9525">
            <a:noFill/>
            <a:miter lim="800000"/>
            <a:headEnd/>
            <a:tailEnd/>
          </a:ln>
        </p:spPr>
        <p:txBody>
          <a:bodyPr wrap="none">
            <a:spAutoFit/>
          </a:bodyPr>
          <a:lstStyle/>
          <a:p>
            <a:pPr algn="ctr"/>
            <a:r>
              <a:rPr lang="en-US" sz="2800" b="1"/>
              <a:t>VECTORS:  VARIABLE INDEXING</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ext Box 5"/>
          <p:cNvSpPr txBox="1">
            <a:spLocks noChangeArrowheads="1"/>
          </p:cNvSpPr>
          <p:nvPr/>
        </p:nvSpPr>
        <p:spPr bwMode="auto">
          <a:xfrm>
            <a:off x="914400" y="1150938"/>
            <a:ext cx="7315200" cy="460375"/>
          </a:xfrm>
          <a:prstGeom prst="rect">
            <a:avLst/>
          </a:prstGeom>
          <a:noFill/>
          <a:ln w="9525">
            <a:noFill/>
            <a:miter lim="800000"/>
            <a:headEnd/>
            <a:tailEnd/>
          </a:ln>
        </p:spPr>
        <p:txBody>
          <a:bodyPr>
            <a:spAutoFit/>
          </a:bodyPr>
          <a:lstStyle/>
          <a:p>
            <a:r>
              <a:rPr lang="en-US"/>
              <a:t>NOTE WHAT WE NOW HAVE:</a:t>
            </a:r>
          </a:p>
        </p:txBody>
      </p:sp>
      <p:sp>
        <p:nvSpPr>
          <p:cNvPr id="90114" name="Text Box 25"/>
          <p:cNvSpPr txBox="1">
            <a:spLocks noChangeArrowheads="1"/>
          </p:cNvSpPr>
          <p:nvPr/>
        </p:nvSpPr>
        <p:spPr bwMode="auto">
          <a:xfrm>
            <a:off x="1676400" y="2514600"/>
            <a:ext cx="1198563" cy="369888"/>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9" name="Table 8"/>
          <p:cNvGraphicFramePr>
            <a:graphicFrameLocks noGrp="1"/>
          </p:cNvGraphicFramePr>
          <p:nvPr/>
        </p:nvGraphicFramePr>
        <p:xfrm>
          <a:off x="3036888" y="2514600"/>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1" dirty="0" smtClean="0">
                          <a:solidFill>
                            <a:srgbClr val="0066FF"/>
                          </a:solidFill>
                        </a:rPr>
                        <a:t>1</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3</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5</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7</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9</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cxnSp>
        <p:nvCxnSpPr>
          <p:cNvPr id="4" name="Straight Arrow Connector 3"/>
          <p:cNvCxnSpPr/>
          <p:nvPr/>
        </p:nvCxnSpPr>
        <p:spPr>
          <a:xfrm flipV="1">
            <a:off x="3429000" y="3114675"/>
            <a:ext cx="0" cy="26812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0130" name="TextBox 4"/>
          <p:cNvSpPr txBox="1">
            <a:spLocks noChangeArrowheads="1"/>
          </p:cNvSpPr>
          <p:nvPr/>
        </p:nvSpPr>
        <p:spPr bwMode="auto">
          <a:xfrm>
            <a:off x="2728913" y="5794375"/>
            <a:ext cx="1412875" cy="523875"/>
          </a:xfrm>
          <a:prstGeom prst="rect">
            <a:avLst/>
          </a:prstGeom>
          <a:noFill/>
          <a:ln w="9525">
            <a:solidFill>
              <a:schemeClr val="tx1"/>
            </a:solidFill>
            <a:miter lim="800000"/>
            <a:headEnd/>
            <a:tailEnd/>
          </a:ln>
        </p:spPr>
        <p:txBody>
          <a:bodyPr>
            <a:spAutoFit/>
          </a:bodyPr>
          <a:lstStyle/>
          <a:p>
            <a:r>
              <a:rPr lang="en-US" sz="1400"/>
              <a:t>Position 1 of A, written </a:t>
            </a:r>
            <a:r>
              <a:rPr lang="en-US" sz="1400" b="1"/>
              <a:t>A(1)</a:t>
            </a:r>
          </a:p>
        </p:txBody>
      </p:sp>
      <p:sp>
        <p:nvSpPr>
          <p:cNvPr id="90131" name="TextBox 11"/>
          <p:cNvSpPr txBox="1">
            <a:spLocks noChangeArrowheads="1"/>
          </p:cNvSpPr>
          <p:nvPr/>
        </p:nvSpPr>
        <p:spPr bwMode="auto">
          <a:xfrm>
            <a:off x="3595688" y="5184775"/>
            <a:ext cx="1371600" cy="523875"/>
          </a:xfrm>
          <a:prstGeom prst="rect">
            <a:avLst/>
          </a:prstGeom>
          <a:noFill/>
          <a:ln w="9525">
            <a:solidFill>
              <a:schemeClr val="tx1"/>
            </a:solidFill>
            <a:miter lim="800000"/>
            <a:headEnd/>
            <a:tailEnd/>
          </a:ln>
        </p:spPr>
        <p:txBody>
          <a:bodyPr>
            <a:spAutoFit/>
          </a:bodyPr>
          <a:lstStyle/>
          <a:p>
            <a:r>
              <a:rPr lang="en-US" sz="1400"/>
              <a:t>Position 2 of A, written </a:t>
            </a:r>
            <a:r>
              <a:rPr lang="en-US" sz="1400" b="1"/>
              <a:t>A(2)</a:t>
            </a:r>
          </a:p>
        </p:txBody>
      </p:sp>
      <p:sp>
        <p:nvSpPr>
          <p:cNvPr id="90132" name="TextBox 12"/>
          <p:cNvSpPr txBox="1">
            <a:spLocks noChangeArrowheads="1"/>
          </p:cNvSpPr>
          <p:nvPr/>
        </p:nvSpPr>
        <p:spPr bwMode="auto">
          <a:xfrm>
            <a:off x="4433888" y="4545013"/>
            <a:ext cx="1371600" cy="522287"/>
          </a:xfrm>
          <a:prstGeom prst="rect">
            <a:avLst/>
          </a:prstGeom>
          <a:noFill/>
          <a:ln w="9525">
            <a:solidFill>
              <a:schemeClr val="tx1"/>
            </a:solidFill>
            <a:miter lim="800000"/>
            <a:headEnd/>
            <a:tailEnd/>
          </a:ln>
        </p:spPr>
        <p:txBody>
          <a:bodyPr>
            <a:spAutoFit/>
          </a:bodyPr>
          <a:lstStyle/>
          <a:p>
            <a:r>
              <a:rPr lang="en-US" sz="1400"/>
              <a:t>Position 3 of A, written </a:t>
            </a:r>
            <a:r>
              <a:rPr lang="en-US" sz="1400" b="1"/>
              <a:t>A(3)</a:t>
            </a:r>
          </a:p>
        </p:txBody>
      </p:sp>
      <p:cxnSp>
        <p:nvCxnSpPr>
          <p:cNvPr id="11" name="Straight Arrow Connector 10"/>
          <p:cNvCxnSpPr/>
          <p:nvPr/>
        </p:nvCxnSpPr>
        <p:spPr>
          <a:xfrm flipV="1">
            <a:off x="4267200" y="3114675"/>
            <a:ext cx="0" cy="20574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5105400" y="3114675"/>
            <a:ext cx="0" cy="1401763"/>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6019800" y="3114675"/>
            <a:ext cx="0" cy="113982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0136" name="TextBox 13"/>
          <p:cNvSpPr txBox="1">
            <a:spLocks noChangeArrowheads="1"/>
          </p:cNvSpPr>
          <p:nvPr/>
        </p:nvSpPr>
        <p:spPr bwMode="auto">
          <a:xfrm>
            <a:off x="5334000" y="3906838"/>
            <a:ext cx="1371600" cy="522287"/>
          </a:xfrm>
          <a:prstGeom prst="rect">
            <a:avLst/>
          </a:prstGeom>
          <a:solidFill>
            <a:schemeClr val="bg1"/>
          </a:solidFill>
          <a:ln w="9525">
            <a:solidFill>
              <a:schemeClr val="tx1"/>
            </a:solidFill>
            <a:miter lim="800000"/>
            <a:headEnd/>
            <a:tailEnd/>
          </a:ln>
        </p:spPr>
        <p:txBody>
          <a:bodyPr>
            <a:spAutoFit/>
          </a:bodyPr>
          <a:lstStyle/>
          <a:p>
            <a:r>
              <a:rPr lang="en-US" sz="1400"/>
              <a:t>Position 4 of A, written </a:t>
            </a:r>
            <a:r>
              <a:rPr lang="en-US" sz="1400" b="1"/>
              <a:t>A(4)</a:t>
            </a:r>
          </a:p>
        </p:txBody>
      </p:sp>
      <p:cxnSp>
        <p:nvCxnSpPr>
          <p:cNvPr id="24" name="Straight Arrow Connector 23"/>
          <p:cNvCxnSpPr/>
          <p:nvPr/>
        </p:nvCxnSpPr>
        <p:spPr>
          <a:xfrm flipV="1">
            <a:off x="6934200" y="3114675"/>
            <a:ext cx="0" cy="4572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0138" name="TextBox 14"/>
          <p:cNvSpPr txBox="1">
            <a:spLocks noChangeArrowheads="1"/>
          </p:cNvSpPr>
          <p:nvPr/>
        </p:nvSpPr>
        <p:spPr bwMode="auto">
          <a:xfrm>
            <a:off x="6858000" y="3540125"/>
            <a:ext cx="1371600" cy="523875"/>
          </a:xfrm>
          <a:prstGeom prst="rect">
            <a:avLst/>
          </a:prstGeom>
          <a:solidFill>
            <a:schemeClr val="bg1"/>
          </a:solidFill>
          <a:ln w="9525">
            <a:solidFill>
              <a:schemeClr val="tx1"/>
            </a:solidFill>
            <a:miter lim="800000"/>
            <a:headEnd/>
            <a:tailEnd/>
          </a:ln>
        </p:spPr>
        <p:txBody>
          <a:bodyPr>
            <a:spAutoFit/>
          </a:bodyPr>
          <a:lstStyle/>
          <a:p>
            <a:r>
              <a:rPr lang="en-US" sz="1400"/>
              <a:t>Position 5 of A, written </a:t>
            </a:r>
            <a:r>
              <a:rPr lang="en-US" sz="1400" b="1"/>
              <a:t>A(5)</a:t>
            </a:r>
          </a:p>
        </p:txBody>
      </p:sp>
      <p:sp>
        <p:nvSpPr>
          <p:cNvPr id="90139" name="Text Box 2"/>
          <p:cNvSpPr txBox="1">
            <a:spLocks noChangeArrowheads="1"/>
          </p:cNvSpPr>
          <p:nvPr/>
        </p:nvSpPr>
        <p:spPr bwMode="auto">
          <a:xfrm>
            <a:off x="2143125" y="304800"/>
            <a:ext cx="5873750" cy="523875"/>
          </a:xfrm>
          <a:prstGeom prst="rect">
            <a:avLst/>
          </a:prstGeom>
          <a:noFill/>
          <a:ln w="9525">
            <a:noFill/>
            <a:miter lim="800000"/>
            <a:headEnd/>
            <a:tailEnd/>
          </a:ln>
        </p:spPr>
        <p:txBody>
          <a:bodyPr wrap="none">
            <a:spAutoFit/>
          </a:bodyPr>
          <a:lstStyle/>
          <a:p>
            <a:pPr algn="ctr"/>
            <a:r>
              <a:rPr lang="en-US" sz="2800" b="1"/>
              <a:t>VECTORS:  VARIABLE INDEXING</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ext Box 5"/>
          <p:cNvSpPr txBox="1">
            <a:spLocks noChangeArrowheads="1"/>
          </p:cNvSpPr>
          <p:nvPr/>
        </p:nvSpPr>
        <p:spPr bwMode="auto">
          <a:xfrm>
            <a:off x="914400" y="2133600"/>
            <a:ext cx="7315200" cy="461963"/>
          </a:xfrm>
          <a:prstGeom prst="rect">
            <a:avLst/>
          </a:prstGeom>
          <a:noFill/>
          <a:ln w="9525">
            <a:noFill/>
            <a:miter lim="800000"/>
            <a:headEnd/>
            <a:tailEnd/>
          </a:ln>
        </p:spPr>
        <p:txBody>
          <a:bodyPr>
            <a:spAutoFit/>
          </a:bodyPr>
          <a:lstStyle/>
          <a:p>
            <a:r>
              <a:rPr lang="en-US"/>
              <a:t>THUS:</a:t>
            </a:r>
          </a:p>
        </p:txBody>
      </p:sp>
      <p:sp>
        <p:nvSpPr>
          <p:cNvPr id="91138" name="Text Box 25"/>
          <p:cNvSpPr txBox="1">
            <a:spLocks noChangeArrowheads="1"/>
          </p:cNvSpPr>
          <p:nvPr/>
        </p:nvSpPr>
        <p:spPr bwMode="auto">
          <a:xfrm>
            <a:off x="1676400" y="3497263"/>
            <a:ext cx="1198563" cy="369887"/>
          </a:xfrm>
          <a:prstGeom prst="rect">
            <a:avLst/>
          </a:prstGeom>
          <a:noFill/>
          <a:ln w="9525">
            <a:noFill/>
            <a:miter lim="800000"/>
            <a:headEnd/>
            <a:tailEnd/>
          </a:ln>
        </p:spPr>
        <p:txBody>
          <a:bodyPr wrap="none">
            <a:spAutoFit/>
          </a:bodyPr>
          <a:lstStyle/>
          <a:p>
            <a:r>
              <a:rPr lang="en-US" sz="1800"/>
              <a:t>Vector </a:t>
            </a:r>
            <a:r>
              <a:rPr lang="en-US" sz="1800" b="1"/>
              <a:t>A</a:t>
            </a:r>
            <a:r>
              <a:rPr lang="en-US" sz="1800"/>
              <a:t>: </a:t>
            </a:r>
          </a:p>
        </p:txBody>
      </p:sp>
      <p:graphicFrame>
        <p:nvGraphicFramePr>
          <p:cNvPr id="9" name="Table 8"/>
          <p:cNvGraphicFramePr>
            <a:graphicFrameLocks noGrp="1"/>
          </p:cNvGraphicFramePr>
          <p:nvPr/>
        </p:nvGraphicFramePr>
        <p:xfrm>
          <a:off x="3036888" y="3497263"/>
          <a:ext cx="4267200" cy="371475"/>
        </p:xfrm>
        <a:graphic>
          <a:graphicData uri="http://schemas.openxmlformats.org/drawingml/2006/table">
            <a:tbl>
              <a:tblPr firstRow="1" bandRow="1">
                <a:tableStyleId>{5C22544A-7EE6-4342-B048-85BDC9FD1C3A}</a:tableStyleId>
              </a:tblPr>
              <a:tblGrid>
                <a:gridCol w="853440"/>
                <a:gridCol w="853440"/>
                <a:gridCol w="853440"/>
                <a:gridCol w="853440"/>
                <a:gridCol w="853440"/>
              </a:tblGrid>
              <a:tr h="370840">
                <a:tc>
                  <a:txBody>
                    <a:bodyPr/>
                    <a:lstStyle/>
                    <a:p>
                      <a:pPr algn="ctr"/>
                      <a:r>
                        <a:rPr lang="en-US" b="1" dirty="0" smtClean="0">
                          <a:solidFill>
                            <a:srgbClr val="0066FF"/>
                          </a:solidFill>
                        </a:rPr>
                        <a:t>1</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3</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5</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7</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dirty="0" smtClean="0">
                          <a:solidFill>
                            <a:srgbClr val="0066FF"/>
                          </a:solidFill>
                        </a:rPr>
                        <a:t>9</a:t>
                      </a:r>
                      <a:endParaRPr lang="en-US" b="1" dirty="0">
                        <a:solidFill>
                          <a:srgbClr val="0066FF"/>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1153" name="TextBox 2"/>
          <p:cNvSpPr txBox="1">
            <a:spLocks noChangeArrowheads="1"/>
          </p:cNvSpPr>
          <p:nvPr/>
        </p:nvSpPr>
        <p:spPr bwMode="auto">
          <a:xfrm>
            <a:off x="3033713" y="4079875"/>
            <a:ext cx="819150" cy="339725"/>
          </a:xfrm>
          <a:prstGeom prst="rect">
            <a:avLst/>
          </a:prstGeom>
          <a:noFill/>
          <a:ln w="9525">
            <a:noFill/>
            <a:miter lim="800000"/>
            <a:headEnd/>
            <a:tailEnd/>
          </a:ln>
        </p:spPr>
        <p:txBody>
          <a:bodyPr wrap="none">
            <a:spAutoFit/>
          </a:bodyPr>
          <a:lstStyle/>
          <a:p>
            <a:r>
              <a:rPr lang="en-US" sz="1600" b="1"/>
              <a:t>A(1)=1</a:t>
            </a:r>
          </a:p>
        </p:txBody>
      </p:sp>
      <p:sp>
        <p:nvSpPr>
          <p:cNvPr id="91154" name="TextBox 17"/>
          <p:cNvSpPr txBox="1">
            <a:spLocks noChangeArrowheads="1"/>
          </p:cNvSpPr>
          <p:nvPr/>
        </p:nvSpPr>
        <p:spPr bwMode="auto">
          <a:xfrm>
            <a:off x="3906838" y="4079875"/>
            <a:ext cx="817562" cy="339725"/>
          </a:xfrm>
          <a:prstGeom prst="rect">
            <a:avLst/>
          </a:prstGeom>
          <a:noFill/>
          <a:ln w="9525">
            <a:noFill/>
            <a:miter lim="800000"/>
            <a:headEnd/>
            <a:tailEnd/>
          </a:ln>
        </p:spPr>
        <p:txBody>
          <a:bodyPr wrap="none">
            <a:spAutoFit/>
          </a:bodyPr>
          <a:lstStyle/>
          <a:p>
            <a:r>
              <a:rPr lang="en-US" sz="1600" b="1"/>
              <a:t>A(2)=3</a:t>
            </a:r>
          </a:p>
        </p:txBody>
      </p:sp>
      <p:sp>
        <p:nvSpPr>
          <p:cNvPr id="91155" name="TextBox 18"/>
          <p:cNvSpPr txBox="1">
            <a:spLocks noChangeArrowheads="1"/>
          </p:cNvSpPr>
          <p:nvPr/>
        </p:nvSpPr>
        <p:spPr bwMode="auto">
          <a:xfrm>
            <a:off x="4764088" y="4071938"/>
            <a:ext cx="817562" cy="339725"/>
          </a:xfrm>
          <a:prstGeom prst="rect">
            <a:avLst/>
          </a:prstGeom>
          <a:noFill/>
          <a:ln w="9525">
            <a:noFill/>
            <a:miter lim="800000"/>
            <a:headEnd/>
            <a:tailEnd/>
          </a:ln>
        </p:spPr>
        <p:txBody>
          <a:bodyPr wrap="none">
            <a:spAutoFit/>
          </a:bodyPr>
          <a:lstStyle/>
          <a:p>
            <a:r>
              <a:rPr lang="en-US" sz="1600" b="1"/>
              <a:t>A(3)=5</a:t>
            </a:r>
          </a:p>
        </p:txBody>
      </p:sp>
      <p:sp>
        <p:nvSpPr>
          <p:cNvPr id="91156" name="TextBox 19"/>
          <p:cNvSpPr txBox="1">
            <a:spLocks noChangeArrowheads="1"/>
          </p:cNvSpPr>
          <p:nvPr/>
        </p:nvSpPr>
        <p:spPr bwMode="auto">
          <a:xfrm>
            <a:off x="5624513" y="4071938"/>
            <a:ext cx="817562" cy="339725"/>
          </a:xfrm>
          <a:prstGeom prst="rect">
            <a:avLst/>
          </a:prstGeom>
          <a:noFill/>
          <a:ln w="9525">
            <a:noFill/>
            <a:miter lim="800000"/>
            <a:headEnd/>
            <a:tailEnd/>
          </a:ln>
        </p:spPr>
        <p:txBody>
          <a:bodyPr wrap="none">
            <a:spAutoFit/>
          </a:bodyPr>
          <a:lstStyle/>
          <a:p>
            <a:r>
              <a:rPr lang="en-US" sz="1600" b="1"/>
              <a:t>A(4)=7</a:t>
            </a:r>
          </a:p>
        </p:txBody>
      </p:sp>
      <p:sp>
        <p:nvSpPr>
          <p:cNvPr id="91157" name="TextBox 20"/>
          <p:cNvSpPr txBox="1">
            <a:spLocks noChangeArrowheads="1"/>
          </p:cNvSpPr>
          <p:nvPr/>
        </p:nvSpPr>
        <p:spPr bwMode="auto">
          <a:xfrm>
            <a:off x="6467475" y="4071938"/>
            <a:ext cx="817563" cy="339725"/>
          </a:xfrm>
          <a:prstGeom prst="rect">
            <a:avLst/>
          </a:prstGeom>
          <a:noFill/>
          <a:ln w="9525">
            <a:noFill/>
            <a:miter lim="800000"/>
            <a:headEnd/>
            <a:tailEnd/>
          </a:ln>
        </p:spPr>
        <p:txBody>
          <a:bodyPr wrap="none">
            <a:spAutoFit/>
          </a:bodyPr>
          <a:lstStyle/>
          <a:p>
            <a:r>
              <a:rPr lang="en-US" sz="1600" b="1"/>
              <a:t>A(5)=9</a:t>
            </a:r>
          </a:p>
        </p:txBody>
      </p:sp>
      <p:sp>
        <p:nvSpPr>
          <p:cNvPr id="91158" name="Text Box 2"/>
          <p:cNvSpPr txBox="1">
            <a:spLocks noChangeArrowheads="1"/>
          </p:cNvSpPr>
          <p:nvPr/>
        </p:nvSpPr>
        <p:spPr bwMode="auto">
          <a:xfrm>
            <a:off x="2143125" y="304800"/>
            <a:ext cx="5873750" cy="523875"/>
          </a:xfrm>
          <a:prstGeom prst="rect">
            <a:avLst/>
          </a:prstGeom>
          <a:noFill/>
          <a:ln w="9525">
            <a:noFill/>
            <a:miter lim="800000"/>
            <a:headEnd/>
            <a:tailEnd/>
          </a:ln>
        </p:spPr>
        <p:txBody>
          <a:bodyPr wrap="none">
            <a:spAutoFit/>
          </a:bodyPr>
          <a:lstStyle/>
          <a:p>
            <a:pPr algn="ctr"/>
            <a:r>
              <a:rPr lang="en-US" sz="2800" b="1"/>
              <a:t>VECTORS:  VARIABLE INDEXING</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ext Box 5"/>
          <p:cNvSpPr txBox="1">
            <a:spLocks noChangeArrowheads="1"/>
          </p:cNvSpPr>
          <p:nvPr/>
        </p:nvSpPr>
        <p:spPr bwMode="auto">
          <a:xfrm>
            <a:off x="914400" y="1371600"/>
            <a:ext cx="7315200" cy="5262563"/>
          </a:xfrm>
          <a:prstGeom prst="rect">
            <a:avLst/>
          </a:prstGeom>
          <a:noFill/>
          <a:ln w="9525">
            <a:noFill/>
            <a:miter lim="800000"/>
            <a:headEnd/>
            <a:tailEnd/>
          </a:ln>
        </p:spPr>
        <p:txBody>
          <a:bodyPr>
            <a:spAutoFit/>
          </a:bodyPr>
          <a:lstStyle/>
          <a:p>
            <a:pPr algn="just"/>
            <a:r>
              <a:rPr lang="en-US"/>
              <a:t>WHAT’S THE ADVANTAGE of doing it this way?  Why not list out all the members of the vector?  Isn’t it easier that way?</a:t>
            </a:r>
          </a:p>
          <a:p>
            <a:pPr algn="just"/>
            <a:endParaRPr lang="en-US"/>
          </a:p>
          <a:p>
            <a:pPr algn="just"/>
            <a:r>
              <a:rPr lang="en-US"/>
              <a:t>Actually, no.  What if I wanted to create a vector B containing all the odd, positive integers between, say, 1 and 1000 (inclusive).  How would I do that?  I could list them out, one by one, but that’s pretty tedious (not to mention time consuming).  Here’s how to do it all in one statement:</a:t>
            </a:r>
          </a:p>
          <a:p>
            <a:endParaRPr lang="en-US"/>
          </a:p>
          <a:p>
            <a:r>
              <a:rPr lang="en-US"/>
              <a:t>B = [1:2:1000];</a:t>
            </a:r>
          </a:p>
          <a:p>
            <a:endParaRPr lang="en-US"/>
          </a:p>
          <a:p>
            <a:r>
              <a:rPr lang="en-US"/>
              <a:t>That’s it!</a:t>
            </a:r>
          </a:p>
        </p:txBody>
      </p:sp>
      <p:sp>
        <p:nvSpPr>
          <p:cNvPr id="92162" name="Text Box 2"/>
          <p:cNvSpPr txBox="1">
            <a:spLocks noChangeArrowheads="1"/>
          </p:cNvSpPr>
          <p:nvPr/>
        </p:nvSpPr>
        <p:spPr bwMode="auto">
          <a:xfrm>
            <a:off x="2143125" y="304800"/>
            <a:ext cx="5873750" cy="523875"/>
          </a:xfrm>
          <a:prstGeom prst="rect">
            <a:avLst/>
          </a:prstGeom>
          <a:noFill/>
          <a:ln w="9525">
            <a:noFill/>
            <a:miter lim="800000"/>
            <a:headEnd/>
            <a:tailEnd/>
          </a:ln>
        </p:spPr>
        <p:txBody>
          <a:bodyPr wrap="none">
            <a:spAutoFit/>
          </a:bodyPr>
          <a:lstStyle/>
          <a:p>
            <a:pPr algn="ctr"/>
            <a:r>
              <a:rPr lang="en-US" sz="2800" b="1"/>
              <a:t>VECTORS:  VARIABLE INDEXING</a:t>
            </a:r>
          </a:p>
        </p:txBody>
      </p:sp>
      <p:cxnSp>
        <p:nvCxnSpPr>
          <p:cNvPr id="4" name="Straight Arrow Connector 3"/>
          <p:cNvCxnSpPr/>
          <p:nvPr/>
        </p:nvCxnSpPr>
        <p:spPr>
          <a:xfrm flipH="1" flipV="1">
            <a:off x="3048000" y="5715000"/>
            <a:ext cx="914400" cy="2286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2164" name="TextBox 4"/>
          <p:cNvSpPr txBox="1">
            <a:spLocks noChangeArrowheads="1"/>
          </p:cNvSpPr>
          <p:nvPr/>
        </p:nvSpPr>
        <p:spPr bwMode="auto">
          <a:xfrm>
            <a:off x="3971925" y="5627688"/>
            <a:ext cx="2657475" cy="1077912"/>
          </a:xfrm>
          <a:prstGeom prst="rect">
            <a:avLst/>
          </a:prstGeom>
          <a:noFill/>
          <a:ln w="9525">
            <a:noFill/>
            <a:miter lim="800000"/>
            <a:headEnd/>
            <a:tailEnd/>
          </a:ln>
        </p:spPr>
        <p:txBody>
          <a:bodyPr>
            <a:spAutoFit/>
          </a:bodyPr>
          <a:lstStyle/>
          <a:p>
            <a:r>
              <a:rPr lang="en-US" sz="1600">
                <a:solidFill>
                  <a:srgbClr val="FF0000"/>
                </a:solidFill>
              </a:rPr>
              <a:t>Remember to end with a semi-colon, or else you’re going to see a LOT of output!</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ext Box 5"/>
          <p:cNvSpPr txBox="1">
            <a:spLocks noChangeArrowheads="1"/>
          </p:cNvSpPr>
          <p:nvPr/>
        </p:nvSpPr>
        <p:spPr bwMode="auto">
          <a:xfrm>
            <a:off x="914400" y="1371600"/>
            <a:ext cx="7315200" cy="4524375"/>
          </a:xfrm>
          <a:prstGeom prst="rect">
            <a:avLst/>
          </a:prstGeom>
          <a:noFill/>
          <a:ln w="9525">
            <a:noFill/>
            <a:miter lim="800000"/>
            <a:headEnd/>
            <a:tailEnd/>
          </a:ln>
        </p:spPr>
        <p:txBody>
          <a:bodyPr>
            <a:spAutoFit/>
          </a:bodyPr>
          <a:lstStyle/>
          <a:p>
            <a:pPr algn="just"/>
            <a:r>
              <a:rPr lang="en-US"/>
              <a:t>How about creating a vector C containing all the even, positive integers between 1 and 1000 (inclusive).  How would I do that?</a:t>
            </a:r>
          </a:p>
          <a:p>
            <a:pPr algn="just"/>
            <a:endParaRPr lang="en-US"/>
          </a:p>
          <a:p>
            <a:pPr algn="just"/>
            <a:r>
              <a:rPr lang="en-US"/>
              <a:t>Begin at 2 and then add 2:</a:t>
            </a:r>
          </a:p>
          <a:p>
            <a:pPr algn="just"/>
            <a:endParaRPr lang="en-US"/>
          </a:p>
          <a:p>
            <a:r>
              <a:rPr lang="en-US"/>
              <a:t>C = [2:2:1000];</a:t>
            </a:r>
          </a:p>
          <a:p>
            <a:endParaRPr lang="en-US"/>
          </a:p>
          <a:p>
            <a:r>
              <a:rPr lang="en-US"/>
              <a:t>We can start anywhere we want.  We start at 2 because of course, 1 is odd and will not be a member of the vector!  The vector will begin with the value 2.</a:t>
            </a:r>
          </a:p>
        </p:txBody>
      </p:sp>
      <p:sp>
        <p:nvSpPr>
          <p:cNvPr id="93186" name="Text Box 2"/>
          <p:cNvSpPr txBox="1">
            <a:spLocks noChangeArrowheads="1"/>
          </p:cNvSpPr>
          <p:nvPr/>
        </p:nvSpPr>
        <p:spPr bwMode="auto">
          <a:xfrm>
            <a:off x="2143125" y="304800"/>
            <a:ext cx="5873750" cy="523875"/>
          </a:xfrm>
          <a:prstGeom prst="rect">
            <a:avLst/>
          </a:prstGeom>
          <a:noFill/>
          <a:ln w="9525">
            <a:noFill/>
            <a:miter lim="800000"/>
            <a:headEnd/>
            <a:tailEnd/>
          </a:ln>
        </p:spPr>
        <p:txBody>
          <a:bodyPr wrap="none">
            <a:spAutoFit/>
          </a:bodyPr>
          <a:lstStyle/>
          <a:p>
            <a:pPr algn="ctr"/>
            <a:r>
              <a:rPr lang="en-US" sz="2800" b="1"/>
              <a:t>VECTORS:  VARIABLE INDEXING</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ext Box 5"/>
          <p:cNvSpPr txBox="1">
            <a:spLocks noChangeArrowheads="1"/>
          </p:cNvSpPr>
          <p:nvPr/>
        </p:nvSpPr>
        <p:spPr bwMode="auto">
          <a:xfrm>
            <a:off x="914400" y="1371600"/>
            <a:ext cx="7315200" cy="3786188"/>
          </a:xfrm>
          <a:prstGeom prst="rect">
            <a:avLst/>
          </a:prstGeom>
          <a:noFill/>
          <a:ln w="9525">
            <a:noFill/>
            <a:miter lim="800000"/>
            <a:headEnd/>
            <a:tailEnd/>
          </a:ln>
        </p:spPr>
        <p:txBody>
          <a:bodyPr>
            <a:spAutoFit/>
          </a:bodyPr>
          <a:lstStyle/>
          <a:p>
            <a:pPr algn="just"/>
            <a:r>
              <a:rPr lang="en-US"/>
              <a:t>Let’s say that I want to find the average of all the even, positive integers between 1 and 1000.  How would I do that?</a:t>
            </a:r>
          </a:p>
          <a:p>
            <a:pPr algn="just"/>
            <a:endParaRPr lang="en-US"/>
          </a:p>
          <a:p>
            <a:pPr algn="just"/>
            <a:r>
              <a:rPr lang="en-US"/>
              <a:t>Here’s how:</a:t>
            </a:r>
          </a:p>
          <a:p>
            <a:pPr algn="just"/>
            <a:endParaRPr lang="en-US"/>
          </a:p>
          <a:p>
            <a:r>
              <a:rPr lang="en-US"/>
              <a:t>C = [2:2:1000];</a:t>
            </a:r>
          </a:p>
          <a:p>
            <a:r>
              <a:rPr lang="en-US"/>
              <a:t>mean(C)</a:t>
            </a:r>
          </a:p>
          <a:p>
            <a:endParaRPr lang="en-US"/>
          </a:p>
          <a:p>
            <a:r>
              <a:rPr lang="en-US"/>
              <a:t>That’s it!</a:t>
            </a:r>
          </a:p>
        </p:txBody>
      </p:sp>
      <p:sp>
        <p:nvSpPr>
          <p:cNvPr id="94210" name="Text Box 2"/>
          <p:cNvSpPr txBox="1">
            <a:spLocks noChangeArrowheads="1"/>
          </p:cNvSpPr>
          <p:nvPr/>
        </p:nvSpPr>
        <p:spPr bwMode="auto">
          <a:xfrm>
            <a:off x="2143125" y="304800"/>
            <a:ext cx="5873750" cy="523875"/>
          </a:xfrm>
          <a:prstGeom prst="rect">
            <a:avLst/>
          </a:prstGeom>
          <a:noFill/>
          <a:ln w="9525">
            <a:noFill/>
            <a:miter lim="800000"/>
            <a:headEnd/>
            <a:tailEnd/>
          </a:ln>
        </p:spPr>
        <p:txBody>
          <a:bodyPr wrap="none">
            <a:spAutoFit/>
          </a:bodyPr>
          <a:lstStyle/>
          <a:p>
            <a:pPr algn="ctr"/>
            <a:r>
              <a:rPr lang="en-US" sz="2800" b="1"/>
              <a:t>VECTORS:  VARIABLE INDEXING</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ext Box 2"/>
          <p:cNvSpPr txBox="1">
            <a:spLocks noChangeArrowheads="1"/>
          </p:cNvSpPr>
          <p:nvPr/>
        </p:nvSpPr>
        <p:spPr bwMode="auto">
          <a:xfrm>
            <a:off x="2574925" y="2506663"/>
            <a:ext cx="3979863" cy="2247900"/>
          </a:xfrm>
          <a:prstGeom prst="rect">
            <a:avLst/>
          </a:prstGeom>
          <a:noFill/>
          <a:ln w="9525">
            <a:noFill/>
            <a:miter lim="800000"/>
            <a:headEnd/>
            <a:tailEnd/>
          </a:ln>
        </p:spPr>
        <p:txBody>
          <a:bodyPr wrap="none">
            <a:spAutoFit/>
          </a:bodyPr>
          <a:lstStyle/>
          <a:p>
            <a:pPr algn="ctr"/>
            <a:r>
              <a:rPr lang="en-US" sz="2800" b="1"/>
              <a:t>CHAPTER 5</a:t>
            </a:r>
          </a:p>
          <a:p>
            <a:pPr algn="ctr"/>
            <a:endParaRPr lang="en-US" sz="2800" b="1"/>
          </a:p>
          <a:p>
            <a:pPr algn="ctr"/>
            <a:r>
              <a:rPr lang="en-US" sz="2800" b="1"/>
              <a:t>MATRICES (ARRAYS)</a:t>
            </a:r>
          </a:p>
          <a:p>
            <a:pPr algn="ctr"/>
            <a:r>
              <a:rPr lang="en-US" sz="2800" b="1"/>
              <a:t>and</a:t>
            </a:r>
          </a:p>
          <a:p>
            <a:pPr algn="ctr"/>
            <a:r>
              <a:rPr lang="en-US" sz="2800" b="1"/>
              <a:t>MATRIX OPERATIONS</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ext Box 2"/>
          <p:cNvSpPr txBox="1">
            <a:spLocks noChangeArrowheads="1"/>
          </p:cNvSpPr>
          <p:nvPr/>
        </p:nvSpPr>
        <p:spPr bwMode="auto">
          <a:xfrm>
            <a:off x="2624138" y="304800"/>
            <a:ext cx="3857625" cy="523875"/>
          </a:xfrm>
          <a:prstGeom prst="rect">
            <a:avLst/>
          </a:prstGeom>
          <a:noFill/>
          <a:ln w="9525">
            <a:noFill/>
            <a:miter lim="800000"/>
            <a:headEnd/>
            <a:tailEnd/>
          </a:ln>
        </p:spPr>
        <p:txBody>
          <a:bodyPr wrap="none">
            <a:spAutoFit/>
          </a:bodyPr>
          <a:lstStyle/>
          <a:p>
            <a:pPr algn="ctr"/>
            <a:r>
              <a:rPr lang="en-US" sz="2800" b="1"/>
              <a:t>MATRICES (ARRAYS)</a:t>
            </a:r>
          </a:p>
        </p:txBody>
      </p:sp>
      <p:sp>
        <p:nvSpPr>
          <p:cNvPr id="96258" name="Text Box 5"/>
          <p:cNvSpPr txBox="1">
            <a:spLocks noChangeArrowheads="1"/>
          </p:cNvSpPr>
          <p:nvPr/>
        </p:nvSpPr>
        <p:spPr bwMode="auto">
          <a:xfrm>
            <a:off x="914400" y="1447800"/>
            <a:ext cx="7315200" cy="4894263"/>
          </a:xfrm>
          <a:prstGeom prst="rect">
            <a:avLst/>
          </a:prstGeom>
          <a:noFill/>
          <a:ln w="9525">
            <a:noFill/>
            <a:miter lim="800000"/>
            <a:headEnd/>
            <a:tailEnd/>
          </a:ln>
        </p:spPr>
        <p:txBody>
          <a:bodyPr>
            <a:spAutoFit/>
          </a:bodyPr>
          <a:lstStyle/>
          <a:p>
            <a:pPr>
              <a:buFontTx/>
              <a:buChar char="•"/>
            </a:pPr>
            <a:r>
              <a:rPr lang="en-US"/>
              <a:t> Think of a MATRIX as a partitioned box:  The box itself has a label (its variable name), and, we can store MULTIPLE things inside the box, each inside its own partition:</a:t>
            </a:r>
          </a:p>
          <a:p>
            <a:pPr>
              <a:buFontTx/>
              <a:buChar char="•"/>
            </a:pPr>
            <a:endParaRPr lang="en-US"/>
          </a:p>
          <a:p>
            <a:pPr>
              <a:buFontTx/>
              <a:buChar char="•"/>
            </a:pPr>
            <a:endParaRPr lang="en-US"/>
          </a:p>
          <a:p>
            <a:pPr>
              <a:buFontTx/>
              <a:buChar char="•"/>
            </a:pPr>
            <a:endParaRPr lang="en-US"/>
          </a:p>
          <a:p>
            <a:pPr>
              <a:buFontTx/>
              <a:buChar char="•"/>
            </a:pPr>
            <a:endParaRPr lang="en-US"/>
          </a:p>
          <a:p>
            <a:pPr>
              <a:buFontTx/>
              <a:buChar char="•"/>
            </a:pPr>
            <a:endParaRPr lang="en-US"/>
          </a:p>
          <a:p>
            <a:pPr>
              <a:buFontTx/>
              <a:buChar char="•"/>
            </a:pPr>
            <a:endParaRPr lang="en-US"/>
          </a:p>
          <a:p>
            <a:pPr>
              <a:buFontTx/>
              <a:buChar char="•"/>
            </a:pPr>
            <a:endParaRPr lang="en-US"/>
          </a:p>
          <a:p>
            <a:pPr>
              <a:buFontTx/>
              <a:buChar char="•"/>
            </a:pPr>
            <a:r>
              <a:rPr lang="en-US"/>
              <a:t> We can manipulate the ENTIRE COLLECTION at once, just by referring to the matrix’s variable name.</a:t>
            </a:r>
          </a:p>
        </p:txBody>
      </p:sp>
      <p:graphicFrame>
        <p:nvGraphicFramePr>
          <p:cNvPr id="9240" name="Group 24"/>
          <p:cNvGraphicFramePr>
            <a:graphicFrameLocks noGrp="1"/>
          </p:cNvGraphicFramePr>
          <p:nvPr/>
        </p:nvGraphicFramePr>
        <p:xfrm>
          <a:off x="3352800" y="3136900"/>
          <a:ext cx="3048000" cy="2032000"/>
        </p:xfrm>
        <a:graphic>
          <a:graphicData uri="http://schemas.openxmlformats.org/drawingml/2006/table">
            <a:tbl>
              <a:tblPr/>
              <a:tblGrid>
                <a:gridCol w="1016000"/>
                <a:gridCol w="1016000"/>
                <a:gridCol w="1016000"/>
              </a:tblGrid>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6277" name="Text Box 25"/>
          <p:cNvSpPr txBox="1">
            <a:spLocks noChangeArrowheads="1"/>
          </p:cNvSpPr>
          <p:nvPr/>
        </p:nvSpPr>
        <p:spPr bwMode="auto">
          <a:xfrm>
            <a:off x="1898650" y="3846513"/>
            <a:ext cx="1149350" cy="366712"/>
          </a:xfrm>
          <a:prstGeom prst="rect">
            <a:avLst/>
          </a:prstGeom>
          <a:noFill/>
          <a:ln w="9525">
            <a:noFill/>
            <a:miter lim="800000"/>
            <a:headEnd/>
            <a:tailEnd/>
          </a:ln>
        </p:spPr>
        <p:txBody>
          <a:bodyPr wrap="none">
            <a:spAutoFit/>
          </a:bodyPr>
          <a:lstStyle/>
          <a:p>
            <a:r>
              <a:rPr lang="en-US" sz="1800"/>
              <a:t>Matrix A: </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5"/>
          <p:cNvSpPr>
            <a:spLocks noChangeArrowheads="1"/>
          </p:cNvSpPr>
          <p:nvPr/>
        </p:nvSpPr>
        <p:spPr bwMode="auto">
          <a:xfrm>
            <a:off x="533400" y="990600"/>
            <a:ext cx="8382000" cy="2308225"/>
          </a:xfrm>
          <a:prstGeom prst="rect">
            <a:avLst/>
          </a:prstGeom>
          <a:noFill/>
          <a:ln w="9525">
            <a:noFill/>
            <a:miter lim="800000"/>
            <a:headEnd/>
            <a:tailEnd/>
          </a:ln>
        </p:spPr>
        <p:txBody>
          <a:bodyPr>
            <a:spAutoFit/>
          </a:bodyPr>
          <a:lstStyle/>
          <a:p>
            <a:pPr>
              <a:buFontTx/>
              <a:buChar char="•"/>
            </a:pPr>
            <a:r>
              <a:rPr lang="en-US"/>
              <a:t> A matrix has </a:t>
            </a:r>
            <a:r>
              <a:rPr lang="en-US" b="1"/>
              <a:t>DIMENSIONS</a:t>
            </a:r>
            <a:r>
              <a:rPr lang="en-US"/>
              <a:t>:  In the 2 dimensional case, rows and columns.</a:t>
            </a:r>
          </a:p>
          <a:p>
            <a:pPr>
              <a:buFontTx/>
              <a:buChar char="•"/>
            </a:pPr>
            <a:r>
              <a:rPr lang="en-US"/>
              <a:t> Each partition is referred to by both its row number and its column number.</a:t>
            </a:r>
          </a:p>
          <a:p>
            <a:pPr>
              <a:buFontTx/>
              <a:buChar char="•"/>
            </a:pPr>
            <a:r>
              <a:rPr lang="en-US" b="1"/>
              <a:t>Rule</a:t>
            </a:r>
            <a:r>
              <a:rPr lang="en-US"/>
              <a:t>:</a:t>
            </a:r>
          </a:p>
          <a:p>
            <a:pPr lvl="1">
              <a:buFontTx/>
              <a:buChar char="•"/>
            </a:pPr>
            <a:r>
              <a:rPr lang="en-US"/>
              <a:t> In Matlab, both row and column numbers </a:t>
            </a:r>
            <a:r>
              <a:rPr lang="en-US" b="1"/>
              <a:t>START AT 1</a:t>
            </a:r>
            <a:r>
              <a:rPr lang="en-US"/>
              <a:t>:</a:t>
            </a:r>
          </a:p>
        </p:txBody>
      </p:sp>
      <p:graphicFrame>
        <p:nvGraphicFramePr>
          <p:cNvPr id="11270" name="Group 6"/>
          <p:cNvGraphicFramePr>
            <a:graphicFrameLocks noGrp="1"/>
          </p:cNvGraphicFramePr>
          <p:nvPr/>
        </p:nvGraphicFramePr>
        <p:xfrm>
          <a:off x="2895600" y="3962400"/>
          <a:ext cx="3048000" cy="2032000"/>
        </p:xfrm>
        <a:graphic>
          <a:graphicData uri="http://schemas.openxmlformats.org/drawingml/2006/table">
            <a:tbl>
              <a:tblPr/>
              <a:tblGrid>
                <a:gridCol w="1016000"/>
                <a:gridCol w="1016000"/>
                <a:gridCol w="1016000"/>
              </a:tblGrid>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(1,1)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(1,2)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(1,3)</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(2,1)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(2,2)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(2,3)</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(3,1)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(3,2)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rPr>
                        <a:t>(3,3)</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7300" name="Text Box 24"/>
          <p:cNvSpPr txBox="1">
            <a:spLocks noChangeArrowheads="1"/>
          </p:cNvSpPr>
          <p:nvPr/>
        </p:nvSpPr>
        <p:spPr bwMode="auto">
          <a:xfrm>
            <a:off x="2438400" y="3352800"/>
            <a:ext cx="2012950" cy="366713"/>
          </a:xfrm>
          <a:prstGeom prst="rect">
            <a:avLst/>
          </a:prstGeom>
          <a:noFill/>
          <a:ln w="9525">
            <a:noFill/>
            <a:miter lim="800000"/>
            <a:headEnd/>
            <a:tailEnd/>
          </a:ln>
        </p:spPr>
        <p:txBody>
          <a:bodyPr wrap="none">
            <a:spAutoFit/>
          </a:bodyPr>
          <a:lstStyle/>
          <a:p>
            <a:r>
              <a:rPr lang="en-US" sz="1800"/>
              <a:t>(ROW, COLUMN)</a:t>
            </a:r>
          </a:p>
        </p:txBody>
      </p:sp>
      <p:sp>
        <p:nvSpPr>
          <p:cNvPr id="97301" name="Text Box 26"/>
          <p:cNvSpPr txBox="1">
            <a:spLocks noChangeArrowheads="1"/>
          </p:cNvSpPr>
          <p:nvPr/>
        </p:nvSpPr>
        <p:spPr bwMode="auto">
          <a:xfrm>
            <a:off x="838200" y="3657600"/>
            <a:ext cx="1149350" cy="366713"/>
          </a:xfrm>
          <a:prstGeom prst="rect">
            <a:avLst/>
          </a:prstGeom>
          <a:noFill/>
          <a:ln w="9525">
            <a:noFill/>
            <a:miter lim="800000"/>
            <a:headEnd/>
            <a:tailEnd/>
          </a:ln>
        </p:spPr>
        <p:txBody>
          <a:bodyPr wrap="none">
            <a:spAutoFit/>
          </a:bodyPr>
          <a:lstStyle/>
          <a:p>
            <a:r>
              <a:rPr lang="en-US" sz="1800"/>
              <a:t>Matrix A: </a:t>
            </a:r>
          </a:p>
        </p:txBody>
      </p:sp>
      <p:sp>
        <p:nvSpPr>
          <p:cNvPr id="97302" name="Line 27"/>
          <p:cNvSpPr>
            <a:spLocks noChangeShapeType="1"/>
          </p:cNvSpPr>
          <p:nvPr/>
        </p:nvSpPr>
        <p:spPr bwMode="auto">
          <a:xfrm>
            <a:off x="2895600" y="3657600"/>
            <a:ext cx="381000" cy="457200"/>
          </a:xfrm>
          <a:prstGeom prst="line">
            <a:avLst/>
          </a:prstGeom>
          <a:noFill/>
          <a:ln w="19050">
            <a:solidFill>
              <a:srgbClr val="FF0000"/>
            </a:solidFill>
            <a:round/>
            <a:headEnd/>
            <a:tailEnd type="triangle" w="med" len="med"/>
          </a:ln>
        </p:spPr>
        <p:txBody>
          <a:bodyPr/>
          <a:lstStyle/>
          <a:p>
            <a:endParaRPr lang="en-US"/>
          </a:p>
        </p:txBody>
      </p:sp>
      <p:sp>
        <p:nvSpPr>
          <p:cNvPr id="97303" name="Line 28"/>
          <p:cNvSpPr>
            <a:spLocks noChangeShapeType="1"/>
          </p:cNvSpPr>
          <p:nvPr/>
        </p:nvSpPr>
        <p:spPr bwMode="auto">
          <a:xfrm flipH="1">
            <a:off x="3429000" y="3657600"/>
            <a:ext cx="304800" cy="457200"/>
          </a:xfrm>
          <a:prstGeom prst="line">
            <a:avLst/>
          </a:prstGeom>
          <a:noFill/>
          <a:ln w="19050">
            <a:solidFill>
              <a:srgbClr val="FF0000"/>
            </a:solidFill>
            <a:round/>
            <a:headEnd/>
            <a:tailEnd type="triangle" w="med" len="med"/>
          </a:ln>
        </p:spPr>
        <p:txBody>
          <a:bodyPr/>
          <a:lstStyle/>
          <a:p>
            <a:endParaRPr lang="en-US"/>
          </a:p>
        </p:txBody>
      </p:sp>
      <p:sp>
        <p:nvSpPr>
          <p:cNvPr id="97304" name="Text Box 2"/>
          <p:cNvSpPr txBox="1">
            <a:spLocks noChangeArrowheads="1"/>
          </p:cNvSpPr>
          <p:nvPr/>
        </p:nvSpPr>
        <p:spPr bwMode="auto">
          <a:xfrm>
            <a:off x="2624138" y="304800"/>
            <a:ext cx="3857625" cy="523875"/>
          </a:xfrm>
          <a:prstGeom prst="rect">
            <a:avLst/>
          </a:prstGeom>
          <a:noFill/>
          <a:ln w="9525">
            <a:noFill/>
            <a:miter lim="800000"/>
            <a:headEnd/>
            <a:tailEnd/>
          </a:ln>
        </p:spPr>
        <p:txBody>
          <a:bodyPr wrap="none">
            <a:spAutoFit/>
          </a:bodyPr>
          <a:lstStyle/>
          <a:p>
            <a:pPr algn="ctr"/>
            <a:r>
              <a:rPr lang="en-US" sz="2800" b="1"/>
              <a:t>MATRICES (ARRAYS)</a:t>
            </a:r>
          </a:p>
        </p:txBody>
      </p:sp>
      <p:sp>
        <p:nvSpPr>
          <p:cNvPr id="97305" name="Text Box 5"/>
          <p:cNvSpPr txBox="1">
            <a:spLocks noChangeArrowheads="1"/>
          </p:cNvSpPr>
          <p:nvPr/>
        </p:nvSpPr>
        <p:spPr bwMode="auto">
          <a:xfrm>
            <a:off x="6172200" y="4114800"/>
            <a:ext cx="1066800" cy="307975"/>
          </a:xfrm>
          <a:prstGeom prst="rect">
            <a:avLst/>
          </a:prstGeom>
          <a:solidFill>
            <a:srgbClr val="0000FF"/>
          </a:solidFill>
          <a:ln w="9525">
            <a:noFill/>
            <a:miter lim="800000"/>
            <a:headEnd/>
            <a:tailEnd/>
          </a:ln>
        </p:spPr>
        <p:txBody>
          <a:bodyPr>
            <a:spAutoFit/>
          </a:bodyPr>
          <a:lstStyle/>
          <a:p>
            <a:r>
              <a:rPr lang="en-US" altLang="zh-CN" sz="1400" b="1">
                <a:solidFill>
                  <a:srgbClr val="FFFF00"/>
                </a:solidFill>
                <a:ea typeface="宋体"/>
                <a:cs typeface="宋体"/>
              </a:rPr>
              <a:t>Row 1</a:t>
            </a:r>
          </a:p>
        </p:txBody>
      </p:sp>
      <p:sp>
        <p:nvSpPr>
          <p:cNvPr id="97306" name="Text Box 5"/>
          <p:cNvSpPr txBox="1">
            <a:spLocks noChangeArrowheads="1"/>
          </p:cNvSpPr>
          <p:nvPr/>
        </p:nvSpPr>
        <p:spPr bwMode="auto">
          <a:xfrm>
            <a:off x="6172200" y="4876800"/>
            <a:ext cx="1066800" cy="307975"/>
          </a:xfrm>
          <a:prstGeom prst="rect">
            <a:avLst/>
          </a:prstGeom>
          <a:solidFill>
            <a:srgbClr val="0000FF"/>
          </a:solidFill>
          <a:ln w="9525">
            <a:noFill/>
            <a:miter lim="800000"/>
            <a:headEnd/>
            <a:tailEnd/>
          </a:ln>
        </p:spPr>
        <p:txBody>
          <a:bodyPr>
            <a:spAutoFit/>
          </a:bodyPr>
          <a:lstStyle/>
          <a:p>
            <a:r>
              <a:rPr lang="en-US" altLang="zh-CN" sz="1400" b="1">
                <a:solidFill>
                  <a:srgbClr val="FFFF00"/>
                </a:solidFill>
                <a:ea typeface="宋体"/>
                <a:cs typeface="宋体"/>
              </a:rPr>
              <a:t>Row 2</a:t>
            </a:r>
          </a:p>
        </p:txBody>
      </p:sp>
      <p:sp>
        <p:nvSpPr>
          <p:cNvPr id="97307" name="Text Box 5"/>
          <p:cNvSpPr txBox="1">
            <a:spLocks noChangeArrowheads="1"/>
          </p:cNvSpPr>
          <p:nvPr/>
        </p:nvSpPr>
        <p:spPr bwMode="auto">
          <a:xfrm>
            <a:off x="6172200" y="5562600"/>
            <a:ext cx="1066800" cy="307975"/>
          </a:xfrm>
          <a:prstGeom prst="rect">
            <a:avLst/>
          </a:prstGeom>
          <a:solidFill>
            <a:srgbClr val="0000FF"/>
          </a:solidFill>
          <a:ln w="9525">
            <a:noFill/>
            <a:miter lim="800000"/>
            <a:headEnd/>
            <a:tailEnd/>
          </a:ln>
        </p:spPr>
        <p:txBody>
          <a:bodyPr>
            <a:spAutoFit/>
          </a:bodyPr>
          <a:lstStyle/>
          <a:p>
            <a:r>
              <a:rPr lang="en-US" altLang="zh-CN" sz="1400" b="1">
                <a:solidFill>
                  <a:srgbClr val="FFFF00"/>
                </a:solidFill>
                <a:ea typeface="宋体"/>
                <a:cs typeface="宋体"/>
              </a:rPr>
              <a:t>Row 3</a:t>
            </a:r>
          </a:p>
        </p:txBody>
      </p:sp>
      <p:sp>
        <p:nvSpPr>
          <p:cNvPr id="97308" name="Text Box 5"/>
          <p:cNvSpPr txBox="1">
            <a:spLocks noChangeArrowheads="1"/>
          </p:cNvSpPr>
          <p:nvPr/>
        </p:nvSpPr>
        <p:spPr bwMode="auto">
          <a:xfrm>
            <a:off x="2971800" y="6096000"/>
            <a:ext cx="914400" cy="523875"/>
          </a:xfrm>
          <a:prstGeom prst="rect">
            <a:avLst/>
          </a:prstGeom>
          <a:solidFill>
            <a:srgbClr val="0000FF"/>
          </a:solidFill>
          <a:ln w="9525">
            <a:noFill/>
            <a:miter lim="800000"/>
            <a:headEnd/>
            <a:tailEnd/>
          </a:ln>
        </p:spPr>
        <p:txBody>
          <a:bodyPr>
            <a:spAutoFit/>
          </a:bodyPr>
          <a:lstStyle/>
          <a:p>
            <a:r>
              <a:rPr lang="en-US" altLang="zh-CN" sz="1400" b="1">
                <a:solidFill>
                  <a:srgbClr val="FFFF00"/>
                </a:solidFill>
                <a:ea typeface="宋体"/>
                <a:cs typeface="宋体"/>
              </a:rPr>
              <a:t>Column 1</a:t>
            </a:r>
          </a:p>
        </p:txBody>
      </p:sp>
      <p:sp>
        <p:nvSpPr>
          <p:cNvPr id="97309" name="Text Box 5"/>
          <p:cNvSpPr txBox="1">
            <a:spLocks noChangeArrowheads="1"/>
          </p:cNvSpPr>
          <p:nvPr/>
        </p:nvSpPr>
        <p:spPr bwMode="auto">
          <a:xfrm>
            <a:off x="3962400" y="6096000"/>
            <a:ext cx="914400" cy="523875"/>
          </a:xfrm>
          <a:prstGeom prst="rect">
            <a:avLst/>
          </a:prstGeom>
          <a:solidFill>
            <a:srgbClr val="0000FF"/>
          </a:solidFill>
          <a:ln w="9525">
            <a:noFill/>
            <a:miter lim="800000"/>
            <a:headEnd/>
            <a:tailEnd/>
          </a:ln>
        </p:spPr>
        <p:txBody>
          <a:bodyPr>
            <a:spAutoFit/>
          </a:bodyPr>
          <a:lstStyle/>
          <a:p>
            <a:r>
              <a:rPr lang="en-US" altLang="zh-CN" sz="1400" b="1">
                <a:solidFill>
                  <a:srgbClr val="FFFF00"/>
                </a:solidFill>
                <a:ea typeface="宋体"/>
                <a:cs typeface="宋体"/>
              </a:rPr>
              <a:t>Column 2</a:t>
            </a:r>
          </a:p>
        </p:txBody>
      </p:sp>
      <p:sp>
        <p:nvSpPr>
          <p:cNvPr id="97310" name="Text Box 5"/>
          <p:cNvSpPr txBox="1">
            <a:spLocks noChangeArrowheads="1"/>
          </p:cNvSpPr>
          <p:nvPr/>
        </p:nvSpPr>
        <p:spPr bwMode="auto">
          <a:xfrm>
            <a:off x="5029200" y="6096000"/>
            <a:ext cx="914400" cy="523875"/>
          </a:xfrm>
          <a:prstGeom prst="rect">
            <a:avLst/>
          </a:prstGeom>
          <a:solidFill>
            <a:srgbClr val="0000FF"/>
          </a:solidFill>
          <a:ln w="9525">
            <a:noFill/>
            <a:miter lim="800000"/>
            <a:headEnd/>
            <a:tailEnd/>
          </a:ln>
        </p:spPr>
        <p:txBody>
          <a:bodyPr>
            <a:spAutoFit/>
          </a:bodyPr>
          <a:lstStyle/>
          <a:p>
            <a:r>
              <a:rPr lang="en-US" altLang="zh-CN" sz="1400" b="1">
                <a:solidFill>
                  <a:srgbClr val="FFFF00"/>
                </a:solidFill>
                <a:ea typeface="宋体"/>
                <a:cs typeface="宋体"/>
              </a:rPr>
              <a:t>Column 3</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2"/>
          <p:cNvSpPr txBox="1">
            <a:spLocks noChangeArrowheads="1"/>
          </p:cNvSpPr>
          <p:nvPr/>
        </p:nvSpPr>
        <p:spPr bwMode="auto">
          <a:xfrm>
            <a:off x="1582738" y="304800"/>
            <a:ext cx="5972175" cy="523875"/>
          </a:xfrm>
          <a:prstGeom prst="rect">
            <a:avLst/>
          </a:prstGeom>
          <a:noFill/>
          <a:ln w="9525">
            <a:noFill/>
            <a:miter lim="800000"/>
            <a:headEnd/>
            <a:tailEnd/>
          </a:ln>
        </p:spPr>
        <p:txBody>
          <a:bodyPr wrap="none">
            <a:spAutoFit/>
          </a:bodyPr>
          <a:lstStyle/>
          <a:p>
            <a:pPr algn="ctr"/>
            <a:r>
              <a:rPr lang="en-US" sz="2800" b="1"/>
              <a:t>WHAT THE EXPERTS HAVE SAID:</a:t>
            </a:r>
          </a:p>
        </p:txBody>
      </p:sp>
      <p:sp>
        <p:nvSpPr>
          <p:cNvPr id="21506" name="Text Box 9"/>
          <p:cNvSpPr txBox="1">
            <a:spLocks noChangeArrowheads="1"/>
          </p:cNvSpPr>
          <p:nvPr/>
        </p:nvSpPr>
        <p:spPr bwMode="auto">
          <a:xfrm>
            <a:off x="1657350" y="2070100"/>
            <a:ext cx="5807075" cy="3416300"/>
          </a:xfrm>
          <a:prstGeom prst="rect">
            <a:avLst/>
          </a:prstGeom>
          <a:noFill/>
          <a:ln w="9525">
            <a:noFill/>
            <a:miter lim="800000"/>
            <a:headEnd/>
            <a:tailEnd/>
          </a:ln>
        </p:spPr>
        <p:txBody>
          <a:bodyPr>
            <a:spAutoFit/>
          </a:bodyPr>
          <a:lstStyle/>
          <a:p>
            <a:pPr algn="ctr"/>
            <a:r>
              <a:rPr lang="en-US"/>
              <a:t>“</a:t>
            </a:r>
            <a:r>
              <a:rPr lang="en-US" b="1"/>
              <a:t>The </a:t>
            </a:r>
            <a:r>
              <a:rPr lang="en-US" b="1" u="sng">
                <a:solidFill>
                  <a:srgbClr val="FF0000"/>
                </a:solidFill>
              </a:rPr>
              <a:t>only</a:t>
            </a:r>
            <a:r>
              <a:rPr lang="en-US" b="1">
                <a:solidFill>
                  <a:srgbClr val="FF0000"/>
                </a:solidFill>
              </a:rPr>
              <a:t> </a:t>
            </a:r>
            <a:r>
              <a:rPr lang="en-US" b="1"/>
              <a:t>way to learn a new programming language is by</a:t>
            </a:r>
          </a:p>
          <a:p>
            <a:pPr algn="ctr"/>
            <a:r>
              <a:rPr lang="en-US" b="1"/>
              <a:t>writing programs in it</a:t>
            </a:r>
            <a:r>
              <a:rPr lang="en-US"/>
              <a:t>.”</a:t>
            </a:r>
          </a:p>
          <a:p>
            <a:endParaRPr lang="en-US"/>
          </a:p>
          <a:p>
            <a:pPr algn="ctr"/>
            <a:r>
              <a:rPr lang="en-US"/>
              <a:t>Brian Kernighan &amp; Dennis Richie</a:t>
            </a:r>
          </a:p>
          <a:p>
            <a:pPr algn="ctr"/>
            <a:r>
              <a:rPr lang="en-US"/>
              <a:t>“</a:t>
            </a:r>
            <a:r>
              <a:rPr lang="en-US" i="1"/>
              <a:t>The C Programming Language</a:t>
            </a:r>
            <a:r>
              <a:rPr lang="en-US"/>
              <a:t>”</a:t>
            </a:r>
          </a:p>
          <a:p>
            <a:pPr algn="ctr"/>
            <a:endParaRPr lang="en-US"/>
          </a:p>
          <a:p>
            <a:pPr algn="ctr"/>
            <a:endParaRPr lang="en-US"/>
          </a:p>
          <a:p>
            <a:pPr algn="ctr"/>
            <a:r>
              <a:rPr lang="en-US"/>
              <a:t>[NOTE:  </a:t>
            </a:r>
            <a:r>
              <a:rPr lang="en-US">
                <a:solidFill>
                  <a:srgbClr val="FF0000"/>
                </a:solidFill>
              </a:rPr>
              <a:t>red</a:t>
            </a:r>
            <a:r>
              <a:rPr lang="en-US"/>
              <a:t> emphasis added]</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325" name="Group 37"/>
          <p:cNvGraphicFramePr>
            <a:graphicFrameLocks noGrp="1"/>
          </p:cNvGraphicFramePr>
          <p:nvPr/>
        </p:nvGraphicFramePr>
        <p:xfrm>
          <a:off x="3048000" y="3849688"/>
          <a:ext cx="3048000" cy="2032000"/>
        </p:xfrm>
        <a:graphic>
          <a:graphicData uri="http://schemas.openxmlformats.org/drawingml/2006/table">
            <a:tbl>
              <a:tblPr/>
              <a:tblGrid>
                <a:gridCol w="1016000"/>
                <a:gridCol w="1016000"/>
                <a:gridCol w="1016000"/>
              </a:tblGrid>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FF"/>
                    </a:solid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66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ndParaRP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8323" name="Rectangle 24"/>
          <p:cNvSpPr>
            <a:spLocks noChangeArrowheads="1"/>
          </p:cNvSpPr>
          <p:nvPr/>
        </p:nvSpPr>
        <p:spPr bwMode="auto">
          <a:xfrm>
            <a:off x="1447800" y="1117600"/>
            <a:ext cx="6248400" cy="1917700"/>
          </a:xfrm>
          <a:prstGeom prst="rect">
            <a:avLst/>
          </a:prstGeom>
          <a:noFill/>
          <a:ln w="9525">
            <a:noFill/>
            <a:miter lim="800000"/>
            <a:headEnd/>
            <a:tailEnd/>
          </a:ln>
        </p:spPr>
        <p:txBody>
          <a:bodyPr>
            <a:spAutoFit/>
          </a:bodyPr>
          <a:lstStyle/>
          <a:p>
            <a:pPr>
              <a:buFontTx/>
              <a:buChar char="•"/>
            </a:pPr>
            <a:r>
              <a:rPr lang="en-US"/>
              <a:t> We can access individual partitions (called “elements”) by writing the matrix name, followed by a left paren “(“, the row number, a comma, the column number, and a right paren “)”:</a:t>
            </a:r>
          </a:p>
        </p:txBody>
      </p:sp>
      <p:sp>
        <p:nvSpPr>
          <p:cNvPr id="98324" name="Text Box 25"/>
          <p:cNvSpPr txBox="1">
            <a:spLocks noChangeArrowheads="1"/>
          </p:cNvSpPr>
          <p:nvPr/>
        </p:nvSpPr>
        <p:spPr bwMode="auto">
          <a:xfrm>
            <a:off x="1219200" y="4572000"/>
            <a:ext cx="1555750" cy="457200"/>
          </a:xfrm>
          <a:prstGeom prst="rect">
            <a:avLst/>
          </a:prstGeom>
          <a:noFill/>
          <a:ln w="9525">
            <a:noFill/>
            <a:miter lim="800000"/>
            <a:headEnd/>
            <a:tailEnd/>
          </a:ln>
        </p:spPr>
        <p:txBody>
          <a:bodyPr wrap="none">
            <a:spAutoFit/>
          </a:bodyPr>
          <a:lstStyle/>
          <a:p>
            <a:r>
              <a:rPr lang="en-US" b="1"/>
              <a:t>Matrix A</a:t>
            </a:r>
            <a:r>
              <a:rPr lang="en-US"/>
              <a:t>: </a:t>
            </a:r>
          </a:p>
        </p:txBody>
      </p:sp>
      <p:sp>
        <p:nvSpPr>
          <p:cNvPr id="98325" name="Text Box 26"/>
          <p:cNvSpPr txBox="1">
            <a:spLocks noChangeArrowheads="1"/>
          </p:cNvSpPr>
          <p:nvPr/>
        </p:nvSpPr>
        <p:spPr bwMode="auto">
          <a:xfrm>
            <a:off x="4470400" y="2820988"/>
            <a:ext cx="1014413" cy="457200"/>
          </a:xfrm>
          <a:prstGeom prst="rect">
            <a:avLst/>
          </a:prstGeom>
          <a:noFill/>
          <a:ln w="9525">
            <a:noFill/>
            <a:miter lim="800000"/>
            <a:headEnd/>
            <a:tailEnd/>
          </a:ln>
        </p:spPr>
        <p:txBody>
          <a:bodyPr wrap="none">
            <a:spAutoFit/>
          </a:bodyPr>
          <a:lstStyle/>
          <a:p>
            <a:r>
              <a:rPr lang="en-US"/>
              <a:t>A(1,2)</a:t>
            </a:r>
          </a:p>
        </p:txBody>
      </p:sp>
      <p:sp>
        <p:nvSpPr>
          <p:cNvPr id="98326" name="Text Box 26"/>
          <p:cNvSpPr txBox="1">
            <a:spLocks noChangeArrowheads="1"/>
          </p:cNvSpPr>
          <p:nvPr/>
        </p:nvSpPr>
        <p:spPr bwMode="auto">
          <a:xfrm>
            <a:off x="1881188" y="3200400"/>
            <a:ext cx="1014412" cy="457200"/>
          </a:xfrm>
          <a:prstGeom prst="rect">
            <a:avLst/>
          </a:prstGeom>
          <a:noFill/>
          <a:ln w="9525">
            <a:noFill/>
            <a:miter lim="800000"/>
            <a:headEnd/>
            <a:tailEnd/>
          </a:ln>
        </p:spPr>
        <p:txBody>
          <a:bodyPr wrap="none">
            <a:spAutoFit/>
          </a:bodyPr>
          <a:lstStyle/>
          <a:p>
            <a:r>
              <a:rPr lang="en-US"/>
              <a:t>A(1,1)</a:t>
            </a:r>
          </a:p>
        </p:txBody>
      </p:sp>
      <p:sp>
        <p:nvSpPr>
          <p:cNvPr id="98327" name="Rectangle 27"/>
          <p:cNvSpPr>
            <a:spLocks noChangeArrowheads="1"/>
          </p:cNvSpPr>
          <p:nvPr/>
        </p:nvSpPr>
        <p:spPr bwMode="auto">
          <a:xfrm>
            <a:off x="7010400" y="4292600"/>
            <a:ext cx="1014413" cy="457200"/>
          </a:xfrm>
          <a:prstGeom prst="rect">
            <a:avLst/>
          </a:prstGeom>
          <a:noFill/>
          <a:ln w="9525">
            <a:noFill/>
            <a:miter lim="800000"/>
            <a:headEnd/>
            <a:tailEnd/>
          </a:ln>
        </p:spPr>
        <p:txBody>
          <a:bodyPr wrap="none">
            <a:spAutoFit/>
          </a:bodyPr>
          <a:lstStyle/>
          <a:p>
            <a:r>
              <a:rPr lang="en-US"/>
              <a:t>A(2,3)</a:t>
            </a:r>
          </a:p>
        </p:txBody>
      </p:sp>
      <p:sp>
        <p:nvSpPr>
          <p:cNvPr id="98328" name="Text Box 29"/>
          <p:cNvSpPr txBox="1">
            <a:spLocks noChangeArrowheads="1"/>
          </p:cNvSpPr>
          <p:nvPr/>
        </p:nvSpPr>
        <p:spPr bwMode="auto">
          <a:xfrm>
            <a:off x="3962400" y="6324600"/>
            <a:ext cx="1014413" cy="457200"/>
          </a:xfrm>
          <a:prstGeom prst="rect">
            <a:avLst/>
          </a:prstGeom>
          <a:noFill/>
          <a:ln w="9525">
            <a:noFill/>
            <a:miter lim="800000"/>
            <a:headEnd/>
            <a:tailEnd/>
          </a:ln>
        </p:spPr>
        <p:txBody>
          <a:bodyPr wrap="none">
            <a:spAutoFit/>
          </a:bodyPr>
          <a:lstStyle/>
          <a:p>
            <a:r>
              <a:rPr lang="en-US"/>
              <a:t>A(3,2)</a:t>
            </a:r>
          </a:p>
        </p:txBody>
      </p:sp>
      <p:sp>
        <p:nvSpPr>
          <p:cNvPr id="98329" name="Line 30"/>
          <p:cNvSpPr>
            <a:spLocks noChangeShapeType="1"/>
          </p:cNvSpPr>
          <p:nvPr/>
        </p:nvSpPr>
        <p:spPr bwMode="auto">
          <a:xfrm>
            <a:off x="2743200" y="3657600"/>
            <a:ext cx="762000" cy="533400"/>
          </a:xfrm>
          <a:prstGeom prst="line">
            <a:avLst/>
          </a:prstGeom>
          <a:noFill/>
          <a:ln w="28575">
            <a:solidFill>
              <a:srgbClr val="FF0000"/>
            </a:solidFill>
            <a:round/>
            <a:headEnd/>
            <a:tailEnd type="triangle" w="lg" len="lg"/>
          </a:ln>
        </p:spPr>
        <p:txBody>
          <a:bodyPr/>
          <a:lstStyle/>
          <a:p>
            <a:endParaRPr lang="en-US"/>
          </a:p>
        </p:txBody>
      </p:sp>
      <p:sp>
        <p:nvSpPr>
          <p:cNvPr id="98330" name="Line 31"/>
          <p:cNvSpPr>
            <a:spLocks noChangeShapeType="1"/>
          </p:cNvSpPr>
          <p:nvPr/>
        </p:nvSpPr>
        <p:spPr bwMode="auto">
          <a:xfrm flipH="1">
            <a:off x="4648200" y="3276600"/>
            <a:ext cx="152400" cy="914400"/>
          </a:xfrm>
          <a:prstGeom prst="line">
            <a:avLst/>
          </a:prstGeom>
          <a:noFill/>
          <a:ln w="28575">
            <a:solidFill>
              <a:srgbClr val="FF0000"/>
            </a:solidFill>
            <a:round/>
            <a:headEnd/>
            <a:tailEnd type="triangle" w="lg" len="lg"/>
          </a:ln>
        </p:spPr>
        <p:txBody>
          <a:bodyPr/>
          <a:lstStyle/>
          <a:p>
            <a:endParaRPr lang="en-US"/>
          </a:p>
        </p:txBody>
      </p:sp>
      <p:sp>
        <p:nvSpPr>
          <p:cNvPr id="98331" name="Line 32"/>
          <p:cNvSpPr>
            <a:spLocks noChangeShapeType="1"/>
          </p:cNvSpPr>
          <p:nvPr/>
        </p:nvSpPr>
        <p:spPr bwMode="auto">
          <a:xfrm flipV="1">
            <a:off x="4495800" y="5486400"/>
            <a:ext cx="76200" cy="838200"/>
          </a:xfrm>
          <a:prstGeom prst="line">
            <a:avLst/>
          </a:prstGeom>
          <a:noFill/>
          <a:ln w="28575">
            <a:solidFill>
              <a:srgbClr val="FF0000"/>
            </a:solidFill>
            <a:round/>
            <a:headEnd/>
            <a:tailEnd type="triangle" w="lg" len="lg"/>
          </a:ln>
        </p:spPr>
        <p:txBody>
          <a:bodyPr/>
          <a:lstStyle/>
          <a:p>
            <a:endParaRPr lang="en-US"/>
          </a:p>
        </p:txBody>
      </p:sp>
      <p:sp>
        <p:nvSpPr>
          <p:cNvPr id="98332" name="Line 33"/>
          <p:cNvSpPr>
            <a:spLocks noChangeShapeType="1"/>
          </p:cNvSpPr>
          <p:nvPr/>
        </p:nvSpPr>
        <p:spPr bwMode="auto">
          <a:xfrm flipH="1">
            <a:off x="5715000" y="4572000"/>
            <a:ext cx="1295400" cy="228600"/>
          </a:xfrm>
          <a:prstGeom prst="line">
            <a:avLst/>
          </a:prstGeom>
          <a:noFill/>
          <a:ln w="28575">
            <a:solidFill>
              <a:srgbClr val="FF0000"/>
            </a:solidFill>
            <a:round/>
            <a:headEnd/>
            <a:tailEnd type="triangle" w="lg" len="lg"/>
          </a:ln>
        </p:spPr>
        <p:txBody>
          <a:bodyPr/>
          <a:lstStyle/>
          <a:p>
            <a:endParaRPr lang="en-US"/>
          </a:p>
        </p:txBody>
      </p:sp>
      <p:sp>
        <p:nvSpPr>
          <p:cNvPr id="98333" name="Text Box 2"/>
          <p:cNvSpPr txBox="1">
            <a:spLocks noChangeArrowheads="1"/>
          </p:cNvSpPr>
          <p:nvPr/>
        </p:nvSpPr>
        <p:spPr bwMode="auto">
          <a:xfrm>
            <a:off x="2624138" y="304800"/>
            <a:ext cx="3857625" cy="523875"/>
          </a:xfrm>
          <a:prstGeom prst="rect">
            <a:avLst/>
          </a:prstGeom>
          <a:noFill/>
          <a:ln w="9525">
            <a:noFill/>
            <a:miter lim="800000"/>
            <a:headEnd/>
            <a:tailEnd/>
          </a:ln>
        </p:spPr>
        <p:txBody>
          <a:bodyPr wrap="none">
            <a:spAutoFit/>
          </a:bodyPr>
          <a:lstStyle/>
          <a:p>
            <a:pPr algn="ctr"/>
            <a:r>
              <a:rPr lang="en-US" sz="2800" b="1"/>
              <a:t>MATRICES (ARRAYS)</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62" name="Group 50"/>
          <p:cNvGraphicFramePr>
            <a:graphicFrameLocks noGrp="1"/>
          </p:cNvGraphicFramePr>
          <p:nvPr/>
        </p:nvGraphicFramePr>
        <p:xfrm>
          <a:off x="1727200" y="3352800"/>
          <a:ext cx="3048000" cy="2032000"/>
        </p:xfrm>
        <a:graphic>
          <a:graphicData uri="http://schemas.openxmlformats.org/drawingml/2006/table">
            <a:tbl>
              <a:tblPr/>
              <a:tblGrid>
                <a:gridCol w="1016000"/>
                <a:gridCol w="1016000"/>
                <a:gridCol w="1016000"/>
              </a:tblGrid>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A(1,1)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A(1,2)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bg1"/>
                          </a:solidFill>
                          <a:effectLst/>
                          <a:latin typeface="Arial" charset="0"/>
                        </a:rPr>
                        <a:t>A(1,3)</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FF"/>
                    </a:solid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A(2,1)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A(2,2)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A(2,3)</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A(3,1)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A(3,2)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A(3,3)</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9347" name="Freeform 53"/>
          <p:cNvSpPr>
            <a:spLocks/>
          </p:cNvSpPr>
          <p:nvPr/>
        </p:nvSpPr>
        <p:spPr bwMode="auto">
          <a:xfrm>
            <a:off x="4330700" y="2463800"/>
            <a:ext cx="4279900" cy="1130300"/>
          </a:xfrm>
          <a:custGeom>
            <a:avLst/>
            <a:gdLst>
              <a:gd name="T0" fmla="*/ 2147483647 w 2696"/>
              <a:gd name="T1" fmla="*/ 2147483647 h 712"/>
              <a:gd name="T2" fmla="*/ 2147483647 w 2696"/>
              <a:gd name="T3" fmla="*/ 2147483647 h 712"/>
              <a:gd name="T4" fmla="*/ 2147483647 w 2696"/>
              <a:gd name="T5" fmla="*/ 2147483647 h 712"/>
              <a:gd name="T6" fmla="*/ 2147483647 w 2696"/>
              <a:gd name="T7" fmla="*/ 2147483647 h 712"/>
              <a:gd name="T8" fmla="*/ 2147483647 w 2696"/>
              <a:gd name="T9" fmla="*/ 2147483647 h 712"/>
              <a:gd name="T10" fmla="*/ 2147483647 w 2696"/>
              <a:gd name="T11" fmla="*/ 2147483647 h 712"/>
              <a:gd name="T12" fmla="*/ 0 60000 65536"/>
              <a:gd name="T13" fmla="*/ 0 60000 65536"/>
              <a:gd name="T14" fmla="*/ 0 60000 65536"/>
              <a:gd name="T15" fmla="*/ 0 60000 65536"/>
              <a:gd name="T16" fmla="*/ 0 60000 65536"/>
              <a:gd name="T17" fmla="*/ 0 60000 65536"/>
              <a:gd name="T18" fmla="*/ 0 w 2696"/>
              <a:gd name="T19" fmla="*/ 0 h 712"/>
              <a:gd name="T20" fmla="*/ 2696 w 2696"/>
              <a:gd name="T21" fmla="*/ 712 h 712"/>
            </a:gdLst>
            <a:ahLst/>
            <a:cxnLst>
              <a:cxn ang="T12">
                <a:pos x="T0" y="T1"/>
              </a:cxn>
              <a:cxn ang="T13">
                <a:pos x="T2" y="T3"/>
              </a:cxn>
              <a:cxn ang="T14">
                <a:pos x="T4" y="T5"/>
              </a:cxn>
              <a:cxn ang="T15">
                <a:pos x="T6" y="T7"/>
              </a:cxn>
              <a:cxn ang="T16">
                <a:pos x="T8" y="T9"/>
              </a:cxn>
              <a:cxn ang="T17">
                <a:pos x="T10" y="T11"/>
              </a:cxn>
            </a:cxnLst>
            <a:rect l="T18" t="T19" r="T20" b="T21"/>
            <a:pathLst>
              <a:path w="2696" h="712">
                <a:moveTo>
                  <a:pt x="40" y="680"/>
                </a:moveTo>
                <a:cubicBezTo>
                  <a:pt x="20" y="696"/>
                  <a:pt x="0" y="712"/>
                  <a:pt x="40" y="632"/>
                </a:cubicBezTo>
                <a:cubicBezTo>
                  <a:pt x="80" y="552"/>
                  <a:pt x="32" y="304"/>
                  <a:pt x="280" y="200"/>
                </a:cubicBezTo>
                <a:cubicBezTo>
                  <a:pt x="528" y="96"/>
                  <a:pt x="1152" y="16"/>
                  <a:pt x="1528" y="8"/>
                </a:cubicBezTo>
                <a:cubicBezTo>
                  <a:pt x="1904" y="0"/>
                  <a:pt x="2376" y="40"/>
                  <a:pt x="2536" y="152"/>
                </a:cubicBezTo>
                <a:cubicBezTo>
                  <a:pt x="2696" y="264"/>
                  <a:pt x="2592" y="472"/>
                  <a:pt x="2488" y="680"/>
                </a:cubicBezTo>
              </a:path>
            </a:pathLst>
          </a:custGeom>
          <a:noFill/>
          <a:ln w="28575" cmpd="sng">
            <a:solidFill>
              <a:srgbClr val="FF0000"/>
            </a:solidFill>
            <a:round/>
            <a:headEnd type="triangle" w="med" len="med"/>
            <a:tailEnd type="triangle" w="lg" len="lg"/>
          </a:ln>
        </p:spPr>
        <p:txBody>
          <a:bodyPr/>
          <a:lstStyle/>
          <a:p>
            <a:endParaRPr lang="en-US"/>
          </a:p>
        </p:txBody>
      </p:sp>
      <p:sp>
        <p:nvSpPr>
          <p:cNvPr id="99348" name="Text Box 22"/>
          <p:cNvSpPr txBox="1">
            <a:spLocks noChangeArrowheads="1"/>
          </p:cNvSpPr>
          <p:nvPr/>
        </p:nvSpPr>
        <p:spPr bwMode="auto">
          <a:xfrm>
            <a:off x="2197100" y="2717800"/>
            <a:ext cx="2012950" cy="366713"/>
          </a:xfrm>
          <a:prstGeom prst="rect">
            <a:avLst/>
          </a:prstGeom>
          <a:noFill/>
          <a:ln w="9525">
            <a:noFill/>
            <a:miter lim="800000"/>
            <a:headEnd/>
            <a:tailEnd/>
          </a:ln>
        </p:spPr>
        <p:txBody>
          <a:bodyPr wrap="none">
            <a:spAutoFit/>
          </a:bodyPr>
          <a:lstStyle/>
          <a:p>
            <a:r>
              <a:rPr lang="en-US" sz="1800"/>
              <a:t>(ROW, COLUMN)</a:t>
            </a:r>
          </a:p>
        </p:txBody>
      </p:sp>
      <p:sp>
        <p:nvSpPr>
          <p:cNvPr id="99349" name="Rectangle 23"/>
          <p:cNvSpPr>
            <a:spLocks noChangeArrowheads="1"/>
          </p:cNvSpPr>
          <p:nvPr/>
        </p:nvSpPr>
        <p:spPr bwMode="auto">
          <a:xfrm>
            <a:off x="1676400" y="1038225"/>
            <a:ext cx="6248400" cy="1552575"/>
          </a:xfrm>
          <a:prstGeom prst="rect">
            <a:avLst/>
          </a:prstGeom>
          <a:noFill/>
          <a:ln w="9525">
            <a:noFill/>
            <a:miter lim="800000"/>
            <a:headEnd/>
            <a:tailEnd/>
          </a:ln>
        </p:spPr>
        <p:txBody>
          <a:bodyPr>
            <a:spAutoFit/>
          </a:bodyPr>
          <a:lstStyle/>
          <a:p>
            <a:pPr>
              <a:buFontTx/>
              <a:buChar char="•"/>
            </a:pPr>
            <a:r>
              <a:rPr lang="en-US" b="1"/>
              <a:t> Rule</a:t>
            </a:r>
            <a:r>
              <a:rPr lang="en-US"/>
              <a:t>:</a:t>
            </a:r>
          </a:p>
          <a:p>
            <a:pPr lvl="1"/>
            <a:r>
              <a:rPr lang="en-US"/>
              <a:t>The name for an individual matrix element acts </a:t>
            </a:r>
            <a:r>
              <a:rPr lang="en-US" b="1"/>
              <a:t>just like a variable</a:t>
            </a:r>
            <a:r>
              <a:rPr lang="en-US"/>
              <a:t>.</a:t>
            </a:r>
          </a:p>
          <a:p>
            <a:pPr lvl="1"/>
            <a:endParaRPr lang="en-US"/>
          </a:p>
        </p:txBody>
      </p:sp>
      <p:sp>
        <p:nvSpPr>
          <p:cNvPr id="99350" name="Text Box 24"/>
          <p:cNvSpPr txBox="1">
            <a:spLocks noChangeArrowheads="1"/>
          </p:cNvSpPr>
          <p:nvPr/>
        </p:nvSpPr>
        <p:spPr bwMode="auto">
          <a:xfrm>
            <a:off x="152400" y="4179888"/>
            <a:ext cx="1385888" cy="457200"/>
          </a:xfrm>
          <a:prstGeom prst="rect">
            <a:avLst/>
          </a:prstGeom>
          <a:noFill/>
          <a:ln w="9525">
            <a:noFill/>
            <a:miter lim="800000"/>
            <a:headEnd/>
            <a:tailEnd/>
          </a:ln>
        </p:spPr>
        <p:txBody>
          <a:bodyPr wrap="none">
            <a:spAutoFit/>
          </a:bodyPr>
          <a:lstStyle/>
          <a:p>
            <a:r>
              <a:rPr lang="en-US"/>
              <a:t>Matrix A:</a:t>
            </a:r>
          </a:p>
        </p:txBody>
      </p:sp>
      <p:graphicFrame>
        <p:nvGraphicFramePr>
          <p:cNvPr id="13361" name="Group 49"/>
          <p:cNvGraphicFramePr>
            <a:graphicFrameLocks noGrp="1"/>
          </p:cNvGraphicFramePr>
          <p:nvPr/>
        </p:nvGraphicFramePr>
        <p:xfrm>
          <a:off x="5715000" y="3352800"/>
          <a:ext cx="3048000" cy="2032000"/>
        </p:xfrm>
        <a:graphic>
          <a:graphicData uri="http://schemas.openxmlformats.org/drawingml/2006/table">
            <a:tbl>
              <a:tblPr/>
              <a:tblGrid>
                <a:gridCol w="1016000"/>
                <a:gridCol w="1016000"/>
                <a:gridCol w="1016000"/>
              </a:tblGrid>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4</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0</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13</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7</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12</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3</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-10</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9369" name="Text Box 50"/>
          <p:cNvSpPr txBox="1">
            <a:spLocks noChangeArrowheads="1"/>
          </p:cNvSpPr>
          <p:nvPr/>
        </p:nvSpPr>
        <p:spPr bwMode="auto">
          <a:xfrm>
            <a:off x="6197600" y="2717800"/>
            <a:ext cx="2203450" cy="366713"/>
          </a:xfrm>
          <a:prstGeom prst="rect">
            <a:avLst/>
          </a:prstGeom>
          <a:noFill/>
          <a:ln w="9525">
            <a:noFill/>
            <a:miter lim="800000"/>
            <a:headEnd/>
            <a:tailEnd/>
          </a:ln>
        </p:spPr>
        <p:txBody>
          <a:bodyPr wrap="none">
            <a:spAutoFit/>
          </a:bodyPr>
          <a:lstStyle/>
          <a:p>
            <a:r>
              <a:rPr lang="en-US" sz="1800"/>
              <a:t>(ACTUAL VALUES)</a:t>
            </a:r>
          </a:p>
        </p:txBody>
      </p:sp>
      <p:sp>
        <p:nvSpPr>
          <p:cNvPr id="99370" name="Text Box 51"/>
          <p:cNvSpPr txBox="1">
            <a:spLocks noChangeArrowheads="1"/>
          </p:cNvSpPr>
          <p:nvPr/>
        </p:nvSpPr>
        <p:spPr bwMode="auto">
          <a:xfrm>
            <a:off x="1905000" y="5676900"/>
            <a:ext cx="5965825" cy="923925"/>
          </a:xfrm>
          <a:prstGeom prst="rect">
            <a:avLst/>
          </a:prstGeom>
          <a:noFill/>
          <a:ln w="9525">
            <a:noFill/>
            <a:miter lim="800000"/>
            <a:headEnd/>
            <a:tailEnd/>
          </a:ln>
        </p:spPr>
        <p:txBody>
          <a:bodyPr wrap="none">
            <a:spAutoFit/>
          </a:bodyPr>
          <a:lstStyle/>
          <a:p>
            <a:r>
              <a:rPr lang="en-US" sz="1800"/>
              <a:t>Typing </a:t>
            </a:r>
            <a:r>
              <a:rPr lang="en-US" sz="1800">
                <a:latin typeface="Courier New" pitchFamily="49" charset="0"/>
                <a:cs typeface="Courier New" pitchFamily="49" charset="0"/>
              </a:rPr>
              <a:t>“A(1,1)” </a:t>
            </a:r>
            <a:r>
              <a:rPr lang="en-US" sz="1800"/>
              <a:t>at the command line, will result in 4</a:t>
            </a:r>
          </a:p>
          <a:p>
            <a:r>
              <a:rPr lang="en-US" sz="1800"/>
              <a:t>Typing</a:t>
            </a:r>
            <a:r>
              <a:rPr lang="en-US" sz="1800">
                <a:latin typeface="Courier New" pitchFamily="49" charset="0"/>
                <a:cs typeface="Courier New" pitchFamily="49" charset="0"/>
              </a:rPr>
              <a:t> “A(2,2)” </a:t>
            </a:r>
            <a:r>
              <a:rPr lang="en-US" sz="1800"/>
              <a:t>at the command line, will result in 7</a:t>
            </a:r>
          </a:p>
          <a:p>
            <a:r>
              <a:rPr lang="en-US" sz="1800"/>
              <a:t>Typing </a:t>
            </a:r>
            <a:r>
              <a:rPr lang="en-US" sz="1800">
                <a:latin typeface="Courier New" pitchFamily="49" charset="0"/>
                <a:cs typeface="Courier New" pitchFamily="49" charset="0"/>
              </a:rPr>
              <a:t>“A(3,3)” </a:t>
            </a:r>
            <a:r>
              <a:rPr lang="en-US" sz="1800"/>
              <a:t>at the command line, will result in -10</a:t>
            </a:r>
          </a:p>
        </p:txBody>
      </p:sp>
      <p:sp>
        <p:nvSpPr>
          <p:cNvPr id="99371" name="Text Box 51"/>
          <p:cNvSpPr txBox="1">
            <a:spLocks noChangeArrowheads="1"/>
          </p:cNvSpPr>
          <p:nvPr/>
        </p:nvSpPr>
        <p:spPr bwMode="auto">
          <a:xfrm>
            <a:off x="4927600" y="2452688"/>
            <a:ext cx="806450" cy="366712"/>
          </a:xfrm>
          <a:prstGeom prst="rect">
            <a:avLst/>
          </a:prstGeom>
          <a:solidFill>
            <a:schemeClr val="bg1"/>
          </a:solidFill>
          <a:ln w="9525">
            <a:noFill/>
            <a:miter lim="800000"/>
            <a:headEnd/>
            <a:tailEnd/>
          </a:ln>
        </p:spPr>
        <p:txBody>
          <a:bodyPr wrap="none">
            <a:spAutoFit/>
          </a:bodyPr>
          <a:lstStyle/>
          <a:p>
            <a:r>
              <a:rPr lang="en-US" sz="1800"/>
              <a:t>A(1,3)</a:t>
            </a:r>
          </a:p>
        </p:txBody>
      </p:sp>
      <p:sp>
        <p:nvSpPr>
          <p:cNvPr id="99372" name="Text Box 2"/>
          <p:cNvSpPr txBox="1">
            <a:spLocks noChangeArrowheads="1"/>
          </p:cNvSpPr>
          <p:nvPr/>
        </p:nvSpPr>
        <p:spPr bwMode="auto">
          <a:xfrm>
            <a:off x="2624138" y="304800"/>
            <a:ext cx="3857625" cy="523875"/>
          </a:xfrm>
          <a:prstGeom prst="rect">
            <a:avLst/>
          </a:prstGeom>
          <a:noFill/>
          <a:ln w="9525">
            <a:noFill/>
            <a:miter lim="800000"/>
            <a:headEnd/>
            <a:tailEnd/>
          </a:ln>
        </p:spPr>
        <p:txBody>
          <a:bodyPr wrap="none">
            <a:spAutoFit/>
          </a:bodyPr>
          <a:lstStyle/>
          <a:p>
            <a:pPr algn="ctr"/>
            <a:r>
              <a:rPr lang="en-US" sz="2800" b="1"/>
              <a:t>MATRICES (ARRAYS)</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3"/>
          <p:cNvSpPr>
            <a:spLocks noChangeArrowheads="1"/>
          </p:cNvSpPr>
          <p:nvPr/>
        </p:nvSpPr>
        <p:spPr bwMode="auto">
          <a:xfrm>
            <a:off x="1422400" y="1066800"/>
            <a:ext cx="6248400" cy="1552575"/>
          </a:xfrm>
          <a:prstGeom prst="rect">
            <a:avLst/>
          </a:prstGeom>
          <a:noFill/>
          <a:ln w="9525">
            <a:noFill/>
            <a:miter lim="800000"/>
            <a:headEnd/>
            <a:tailEnd/>
          </a:ln>
        </p:spPr>
        <p:txBody>
          <a:bodyPr>
            <a:spAutoFit/>
          </a:bodyPr>
          <a:lstStyle/>
          <a:p>
            <a:pPr>
              <a:buFontTx/>
              <a:buChar char="•"/>
            </a:pPr>
            <a:r>
              <a:rPr lang="en-US" b="1"/>
              <a:t> Rules</a:t>
            </a:r>
            <a:r>
              <a:rPr lang="en-US"/>
              <a:t>:</a:t>
            </a:r>
          </a:p>
          <a:p>
            <a:pPr lvl="1">
              <a:buFontTx/>
              <a:buChar char="•"/>
            </a:pPr>
            <a:r>
              <a:rPr lang="en-US"/>
              <a:t> Each matrix element acts like a variable and so can be used like variables</a:t>
            </a:r>
          </a:p>
          <a:p>
            <a:pPr lvl="1"/>
            <a:endParaRPr lang="en-US"/>
          </a:p>
        </p:txBody>
      </p:sp>
      <p:sp>
        <p:nvSpPr>
          <p:cNvPr id="100354" name="Text Box 44"/>
          <p:cNvSpPr txBox="1">
            <a:spLocks noChangeArrowheads="1"/>
          </p:cNvSpPr>
          <p:nvPr/>
        </p:nvSpPr>
        <p:spPr bwMode="auto">
          <a:xfrm>
            <a:off x="6197600" y="2605088"/>
            <a:ext cx="2203450" cy="366712"/>
          </a:xfrm>
          <a:prstGeom prst="rect">
            <a:avLst/>
          </a:prstGeom>
          <a:noFill/>
          <a:ln w="9525">
            <a:noFill/>
            <a:miter lim="800000"/>
            <a:headEnd/>
            <a:tailEnd/>
          </a:ln>
        </p:spPr>
        <p:txBody>
          <a:bodyPr wrap="none">
            <a:spAutoFit/>
          </a:bodyPr>
          <a:lstStyle/>
          <a:p>
            <a:r>
              <a:rPr lang="en-US" sz="1800"/>
              <a:t>(ACTUAL VALUES)</a:t>
            </a:r>
          </a:p>
        </p:txBody>
      </p:sp>
      <p:sp>
        <p:nvSpPr>
          <p:cNvPr id="100355" name="Text Box 45"/>
          <p:cNvSpPr txBox="1">
            <a:spLocks noChangeArrowheads="1"/>
          </p:cNvSpPr>
          <p:nvPr/>
        </p:nvSpPr>
        <p:spPr bwMode="auto">
          <a:xfrm>
            <a:off x="381000" y="5514975"/>
            <a:ext cx="8372475" cy="1200150"/>
          </a:xfrm>
          <a:prstGeom prst="rect">
            <a:avLst/>
          </a:prstGeom>
          <a:noFill/>
          <a:ln w="9525">
            <a:noFill/>
            <a:miter lim="800000"/>
            <a:headEnd/>
            <a:tailEnd/>
          </a:ln>
        </p:spPr>
        <p:txBody>
          <a:bodyPr wrap="none">
            <a:spAutoFit/>
          </a:bodyPr>
          <a:lstStyle/>
          <a:p>
            <a:r>
              <a:rPr lang="en-US" sz="1800"/>
              <a:t>Examples:	</a:t>
            </a:r>
            <a:r>
              <a:rPr lang="en-US" sz="1800">
                <a:latin typeface="Courier New" pitchFamily="49" charset="0"/>
                <a:cs typeface="Courier New" pitchFamily="49" charset="0"/>
              </a:rPr>
              <a:t>varX  =  A(1,1) + A(1,2)  (so, varX = 4 + 2)</a:t>
            </a:r>
          </a:p>
          <a:p>
            <a:r>
              <a:rPr lang="en-US" sz="1800">
                <a:latin typeface="Courier New" pitchFamily="49" charset="0"/>
                <a:cs typeface="Courier New" pitchFamily="49" charset="0"/>
              </a:rPr>
              <a:t>		varX  =  A(2,2) </a:t>
            </a:r>
            <a:r>
              <a:rPr lang="en-US" sz="1800">
                <a:latin typeface="Courier New" pitchFamily="49" charset="0"/>
                <a:cs typeface="Courier New" pitchFamily="49" charset="0"/>
                <a:sym typeface="Wingdings 2" pitchFamily="18" charset="2"/>
              </a:rPr>
              <a:t></a:t>
            </a:r>
            <a:r>
              <a:rPr lang="en-US" sz="1800">
                <a:latin typeface="Courier New" pitchFamily="49" charset="0"/>
                <a:cs typeface="Courier New" pitchFamily="49" charset="0"/>
              </a:rPr>
              <a:t> A(1,2)  (so, varX = 7 </a:t>
            </a:r>
            <a:r>
              <a:rPr lang="en-US" sz="1800">
                <a:latin typeface="Courier New" pitchFamily="49" charset="0"/>
                <a:cs typeface="Courier New" pitchFamily="49" charset="0"/>
                <a:sym typeface="Wingdings 2" pitchFamily="18" charset="2"/>
              </a:rPr>
              <a:t></a:t>
            </a:r>
            <a:r>
              <a:rPr lang="en-US" sz="1800">
                <a:latin typeface="Courier New" pitchFamily="49" charset="0"/>
                <a:cs typeface="Courier New" pitchFamily="49" charset="0"/>
              </a:rPr>
              <a:t> 2)</a:t>
            </a:r>
          </a:p>
          <a:p>
            <a:r>
              <a:rPr lang="en-US" sz="1800">
                <a:latin typeface="Courier New" pitchFamily="49" charset="0"/>
                <a:cs typeface="Courier New" pitchFamily="49" charset="0"/>
              </a:rPr>
              <a:t>		varX  =  A(3,1) </a:t>
            </a:r>
            <a:r>
              <a:rPr lang="en-US" sz="1800">
                <a:latin typeface="Courier New" pitchFamily="49" charset="0"/>
                <a:cs typeface="Courier New" pitchFamily="49" charset="0"/>
                <a:sym typeface="Wingdings 2" pitchFamily="18" charset="2"/>
              </a:rPr>
              <a:t>-</a:t>
            </a:r>
            <a:r>
              <a:rPr lang="en-US" sz="1800">
                <a:latin typeface="Courier New" pitchFamily="49" charset="0"/>
                <a:cs typeface="Courier New" pitchFamily="49" charset="0"/>
              </a:rPr>
              <a:t> A(2,3)   (so, varX = 1 – 12)</a:t>
            </a:r>
          </a:p>
          <a:p>
            <a:r>
              <a:rPr lang="en-US" sz="1800">
                <a:latin typeface="Courier New" pitchFamily="49" charset="0"/>
                <a:cs typeface="Courier New" pitchFamily="49" charset="0"/>
              </a:rPr>
              <a:t>		varX  =  A(1,2) </a:t>
            </a:r>
            <a:r>
              <a:rPr lang="en-US" sz="1800">
                <a:latin typeface="Courier New" pitchFamily="49" charset="0"/>
                <a:cs typeface="Courier New" pitchFamily="49" charset="0"/>
                <a:sym typeface="Wingdings 2" pitchFamily="18" charset="2"/>
              </a:rPr>
              <a:t>^ </a:t>
            </a:r>
            <a:r>
              <a:rPr lang="en-US" sz="1800">
                <a:latin typeface="Courier New" pitchFamily="49" charset="0"/>
                <a:cs typeface="Courier New" pitchFamily="49" charset="0"/>
              </a:rPr>
              <a:t>A(3,2)   (so, varX = 2^3 )</a:t>
            </a:r>
          </a:p>
        </p:txBody>
      </p:sp>
      <p:graphicFrame>
        <p:nvGraphicFramePr>
          <p:cNvPr id="14382" name="Group 46"/>
          <p:cNvGraphicFramePr>
            <a:graphicFrameLocks noGrp="1"/>
          </p:cNvGraphicFramePr>
          <p:nvPr/>
        </p:nvGraphicFramePr>
        <p:xfrm>
          <a:off x="5778500" y="3073400"/>
          <a:ext cx="3048000" cy="2032000"/>
        </p:xfrm>
        <a:graphic>
          <a:graphicData uri="http://schemas.openxmlformats.org/drawingml/2006/table">
            <a:tbl>
              <a:tblPr/>
              <a:tblGrid>
                <a:gridCol w="1016000"/>
                <a:gridCol w="1016000"/>
                <a:gridCol w="1016000"/>
              </a:tblGrid>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4</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0</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13</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7</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12</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3</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-10</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14406" name="Group 70"/>
          <p:cNvGraphicFramePr>
            <a:graphicFrameLocks noGrp="1"/>
          </p:cNvGraphicFramePr>
          <p:nvPr/>
        </p:nvGraphicFramePr>
        <p:xfrm>
          <a:off x="1574800" y="3073400"/>
          <a:ext cx="3048000" cy="2032000"/>
        </p:xfrm>
        <a:graphic>
          <a:graphicData uri="http://schemas.openxmlformats.org/drawingml/2006/table">
            <a:tbl>
              <a:tblPr/>
              <a:tblGrid>
                <a:gridCol w="1016000"/>
                <a:gridCol w="1016000"/>
                <a:gridCol w="1016000"/>
              </a:tblGrid>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A(1,1)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A(1,2)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A(1,3)</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A(2,1)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A(2,2)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A(2,3)</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A(3,1)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A(3,2)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A(3,3)</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0392" name="Text Box 22"/>
          <p:cNvSpPr txBox="1">
            <a:spLocks noChangeArrowheads="1"/>
          </p:cNvSpPr>
          <p:nvPr/>
        </p:nvSpPr>
        <p:spPr bwMode="auto">
          <a:xfrm>
            <a:off x="2044700" y="2605088"/>
            <a:ext cx="2012950" cy="366712"/>
          </a:xfrm>
          <a:prstGeom prst="rect">
            <a:avLst/>
          </a:prstGeom>
          <a:noFill/>
          <a:ln w="9525">
            <a:noFill/>
            <a:miter lim="800000"/>
            <a:headEnd/>
            <a:tailEnd/>
          </a:ln>
        </p:spPr>
        <p:txBody>
          <a:bodyPr wrap="none">
            <a:spAutoFit/>
          </a:bodyPr>
          <a:lstStyle/>
          <a:p>
            <a:r>
              <a:rPr lang="en-US" sz="1800"/>
              <a:t>(ROW, COLUMN)</a:t>
            </a:r>
          </a:p>
        </p:txBody>
      </p:sp>
      <p:sp>
        <p:nvSpPr>
          <p:cNvPr id="100393" name="Text Box 24"/>
          <p:cNvSpPr txBox="1">
            <a:spLocks noChangeArrowheads="1"/>
          </p:cNvSpPr>
          <p:nvPr/>
        </p:nvSpPr>
        <p:spPr bwMode="auto">
          <a:xfrm>
            <a:off x="76200" y="3810000"/>
            <a:ext cx="1385888" cy="457200"/>
          </a:xfrm>
          <a:prstGeom prst="rect">
            <a:avLst/>
          </a:prstGeom>
          <a:noFill/>
          <a:ln w="9525">
            <a:noFill/>
            <a:miter lim="800000"/>
            <a:headEnd/>
            <a:tailEnd/>
          </a:ln>
        </p:spPr>
        <p:txBody>
          <a:bodyPr wrap="none">
            <a:spAutoFit/>
          </a:bodyPr>
          <a:lstStyle/>
          <a:p>
            <a:r>
              <a:rPr lang="en-US"/>
              <a:t>Matrix A:</a:t>
            </a:r>
          </a:p>
        </p:txBody>
      </p:sp>
      <p:sp>
        <p:nvSpPr>
          <p:cNvPr id="100394" name="Text Box 2"/>
          <p:cNvSpPr txBox="1">
            <a:spLocks noChangeArrowheads="1"/>
          </p:cNvSpPr>
          <p:nvPr/>
        </p:nvSpPr>
        <p:spPr bwMode="auto">
          <a:xfrm>
            <a:off x="2624138" y="304800"/>
            <a:ext cx="3857625" cy="523875"/>
          </a:xfrm>
          <a:prstGeom prst="rect">
            <a:avLst/>
          </a:prstGeom>
          <a:noFill/>
          <a:ln w="9525">
            <a:noFill/>
            <a:miter lim="800000"/>
            <a:headEnd/>
            <a:tailEnd/>
          </a:ln>
        </p:spPr>
        <p:txBody>
          <a:bodyPr wrap="none">
            <a:spAutoFit/>
          </a:bodyPr>
          <a:lstStyle/>
          <a:p>
            <a:pPr algn="ctr"/>
            <a:r>
              <a:rPr lang="en-US" sz="2800" b="1"/>
              <a:t>MATRICES (ARRAYS)</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4" name="Group 4"/>
          <p:cNvGraphicFramePr>
            <a:graphicFrameLocks noGrp="1"/>
          </p:cNvGraphicFramePr>
          <p:nvPr/>
        </p:nvGraphicFramePr>
        <p:xfrm>
          <a:off x="1727200" y="3149600"/>
          <a:ext cx="3048000" cy="2032000"/>
        </p:xfrm>
        <a:graphic>
          <a:graphicData uri="http://schemas.openxmlformats.org/drawingml/2006/table">
            <a:tbl>
              <a:tblPr/>
              <a:tblGrid>
                <a:gridCol w="1016000"/>
                <a:gridCol w="1016000"/>
                <a:gridCol w="1016000"/>
              </a:tblGrid>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A(1,1)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A(1,2)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A(1,3)</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A(2,1)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A(2,2)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A(2,3)</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A(3,1)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A(3,2)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A(3,3)</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1395" name="Text Box 22"/>
          <p:cNvSpPr txBox="1">
            <a:spLocks noChangeArrowheads="1"/>
          </p:cNvSpPr>
          <p:nvPr/>
        </p:nvSpPr>
        <p:spPr bwMode="auto">
          <a:xfrm>
            <a:off x="2197100" y="2514600"/>
            <a:ext cx="2012950" cy="366713"/>
          </a:xfrm>
          <a:prstGeom prst="rect">
            <a:avLst/>
          </a:prstGeom>
          <a:noFill/>
          <a:ln w="9525">
            <a:noFill/>
            <a:miter lim="800000"/>
            <a:headEnd/>
            <a:tailEnd/>
          </a:ln>
        </p:spPr>
        <p:txBody>
          <a:bodyPr wrap="none">
            <a:spAutoFit/>
          </a:bodyPr>
          <a:lstStyle/>
          <a:p>
            <a:r>
              <a:rPr lang="en-US" sz="1800"/>
              <a:t>(ROW, COLUMN)</a:t>
            </a:r>
          </a:p>
        </p:txBody>
      </p:sp>
      <p:sp>
        <p:nvSpPr>
          <p:cNvPr id="101396" name="Rectangle 23"/>
          <p:cNvSpPr>
            <a:spLocks noChangeArrowheads="1"/>
          </p:cNvSpPr>
          <p:nvPr/>
        </p:nvSpPr>
        <p:spPr bwMode="auto">
          <a:xfrm>
            <a:off x="1422400" y="1193800"/>
            <a:ext cx="6248400" cy="1187450"/>
          </a:xfrm>
          <a:prstGeom prst="rect">
            <a:avLst/>
          </a:prstGeom>
          <a:noFill/>
          <a:ln w="9525">
            <a:noFill/>
            <a:miter lim="800000"/>
            <a:headEnd/>
            <a:tailEnd/>
          </a:ln>
        </p:spPr>
        <p:txBody>
          <a:bodyPr>
            <a:spAutoFit/>
          </a:bodyPr>
          <a:lstStyle/>
          <a:p>
            <a:pPr>
              <a:buFontTx/>
              <a:buChar char="•"/>
            </a:pPr>
            <a:r>
              <a:rPr lang="en-US"/>
              <a:t> As a result, you can assign values to specific matrix elements, too:</a:t>
            </a:r>
          </a:p>
          <a:p>
            <a:pPr lvl="1"/>
            <a:endParaRPr lang="en-US"/>
          </a:p>
        </p:txBody>
      </p:sp>
      <p:sp>
        <p:nvSpPr>
          <p:cNvPr id="101397" name="Text Box 24"/>
          <p:cNvSpPr txBox="1">
            <a:spLocks noChangeArrowheads="1"/>
          </p:cNvSpPr>
          <p:nvPr/>
        </p:nvSpPr>
        <p:spPr bwMode="auto">
          <a:xfrm>
            <a:off x="214313" y="3976688"/>
            <a:ext cx="1385887" cy="457200"/>
          </a:xfrm>
          <a:prstGeom prst="rect">
            <a:avLst/>
          </a:prstGeom>
          <a:noFill/>
          <a:ln w="9525">
            <a:noFill/>
            <a:miter lim="800000"/>
            <a:headEnd/>
            <a:tailEnd/>
          </a:ln>
        </p:spPr>
        <p:txBody>
          <a:bodyPr wrap="none">
            <a:spAutoFit/>
          </a:bodyPr>
          <a:lstStyle/>
          <a:p>
            <a:r>
              <a:rPr lang="en-US"/>
              <a:t>Matrix A:</a:t>
            </a:r>
          </a:p>
        </p:txBody>
      </p:sp>
      <p:sp>
        <p:nvSpPr>
          <p:cNvPr id="101398" name="Text Box 26"/>
          <p:cNvSpPr txBox="1">
            <a:spLocks noChangeArrowheads="1"/>
          </p:cNvSpPr>
          <p:nvPr/>
        </p:nvSpPr>
        <p:spPr bwMode="auto">
          <a:xfrm>
            <a:off x="6394450" y="2514600"/>
            <a:ext cx="1835150" cy="366713"/>
          </a:xfrm>
          <a:prstGeom prst="rect">
            <a:avLst/>
          </a:prstGeom>
          <a:noFill/>
          <a:ln w="9525">
            <a:noFill/>
            <a:miter lim="800000"/>
            <a:headEnd/>
            <a:tailEnd/>
          </a:ln>
        </p:spPr>
        <p:txBody>
          <a:bodyPr wrap="none">
            <a:spAutoFit/>
          </a:bodyPr>
          <a:lstStyle/>
          <a:p>
            <a:r>
              <a:rPr lang="en-US" sz="1800"/>
              <a:t>(NEW VALUES)</a:t>
            </a:r>
          </a:p>
        </p:txBody>
      </p:sp>
      <p:sp>
        <p:nvSpPr>
          <p:cNvPr id="101399" name="Text Box 27"/>
          <p:cNvSpPr txBox="1">
            <a:spLocks noChangeArrowheads="1"/>
          </p:cNvSpPr>
          <p:nvPr/>
        </p:nvSpPr>
        <p:spPr bwMode="auto">
          <a:xfrm>
            <a:off x="2730500" y="5549900"/>
            <a:ext cx="3960813" cy="923925"/>
          </a:xfrm>
          <a:prstGeom prst="rect">
            <a:avLst/>
          </a:prstGeom>
          <a:noFill/>
          <a:ln w="9525">
            <a:noFill/>
            <a:miter lim="800000"/>
            <a:headEnd/>
            <a:tailEnd/>
          </a:ln>
        </p:spPr>
        <p:txBody>
          <a:bodyPr wrap="none">
            <a:spAutoFit/>
          </a:bodyPr>
          <a:lstStyle/>
          <a:p>
            <a:r>
              <a:rPr lang="en-US" sz="1800"/>
              <a:t>Examples:	</a:t>
            </a:r>
            <a:r>
              <a:rPr lang="en-US" sz="1800">
                <a:latin typeface="Courier New" pitchFamily="49" charset="0"/>
                <a:cs typeface="Courier New" pitchFamily="49" charset="0"/>
              </a:rPr>
              <a:t>A(1,1) =  100;</a:t>
            </a:r>
          </a:p>
          <a:p>
            <a:r>
              <a:rPr lang="en-US" sz="1800">
                <a:latin typeface="Courier New" pitchFamily="49" charset="0"/>
                <a:cs typeface="Courier New" pitchFamily="49" charset="0"/>
              </a:rPr>
              <a:t>		A(2,2) =  200;</a:t>
            </a:r>
          </a:p>
          <a:p>
            <a:r>
              <a:rPr lang="en-US" sz="1800">
                <a:latin typeface="Courier New" pitchFamily="49" charset="0"/>
                <a:cs typeface="Courier New" pitchFamily="49" charset="0"/>
              </a:rPr>
              <a:t>		A(3,3) =  300</a:t>
            </a:r>
            <a:r>
              <a:rPr lang="en-US" sz="1800"/>
              <a:t>;</a:t>
            </a:r>
          </a:p>
        </p:txBody>
      </p:sp>
      <p:graphicFrame>
        <p:nvGraphicFramePr>
          <p:cNvPr id="15388" name="Group 28"/>
          <p:cNvGraphicFramePr>
            <a:graphicFrameLocks noGrp="1"/>
          </p:cNvGraphicFramePr>
          <p:nvPr/>
        </p:nvGraphicFramePr>
        <p:xfrm>
          <a:off x="5778500" y="3149600"/>
          <a:ext cx="3048000" cy="2032000"/>
        </p:xfrm>
        <a:graphic>
          <a:graphicData uri="http://schemas.openxmlformats.org/drawingml/2006/table">
            <a:tbl>
              <a:tblPr/>
              <a:tblGrid>
                <a:gridCol w="1016000"/>
                <a:gridCol w="1016000"/>
                <a:gridCol w="1016000"/>
              </a:tblGrid>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100</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0</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13</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200</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12</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3</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300</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1418" name="Text Box 2"/>
          <p:cNvSpPr txBox="1">
            <a:spLocks noChangeArrowheads="1"/>
          </p:cNvSpPr>
          <p:nvPr/>
        </p:nvSpPr>
        <p:spPr bwMode="auto">
          <a:xfrm>
            <a:off x="2624138" y="304800"/>
            <a:ext cx="3857625" cy="523875"/>
          </a:xfrm>
          <a:prstGeom prst="rect">
            <a:avLst/>
          </a:prstGeom>
          <a:noFill/>
          <a:ln w="9525">
            <a:noFill/>
            <a:miter lim="800000"/>
            <a:headEnd/>
            <a:tailEnd/>
          </a:ln>
        </p:spPr>
        <p:txBody>
          <a:bodyPr wrap="none">
            <a:spAutoFit/>
          </a:bodyPr>
          <a:lstStyle/>
          <a:p>
            <a:pPr algn="ctr"/>
            <a:r>
              <a:rPr lang="en-US" sz="2800" b="1"/>
              <a:t>MATRICES (ARRAYS)</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Grp="1" noChangeArrowheads="1"/>
          </p:cNvSpPr>
          <p:nvPr>
            <p:ph type="title"/>
          </p:nvPr>
        </p:nvSpPr>
        <p:spPr bwMode="auto">
          <a:xfrm>
            <a:off x="990600" y="228600"/>
            <a:ext cx="7924800" cy="9144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Review: Array and Matrix</a:t>
            </a:r>
          </a:p>
        </p:txBody>
      </p:sp>
      <p:sp>
        <p:nvSpPr>
          <p:cNvPr id="5" name="Rectangle 3"/>
          <p:cNvSpPr txBox="1">
            <a:spLocks noChangeArrowheads="1"/>
          </p:cNvSpPr>
          <p:nvPr/>
        </p:nvSpPr>
        <p:spPr bwMode="auto">
          <a:xfrm>
            <a:off x="381000" y="1295400"/>
            <a:ext cx="7391400" cy="5262563"/>
          </a:xfrm>
          <a:prstGeom prst="rect">
            <a:avLst/>
          </a:prstGeom>
          <a:solidFill>
            <a:schemeClr val="bg1">
              <a:lumMod val="85000"/>
            </a:schemeClr>
          </a:solidFill>
          <a:ln w="9525">
            <a:noFill/>
            <a:miter lim="800000"/>
            <a:headEnd/>
            <a:tailEnd/>
          </a:ln>
        </p:spPr>
        <p:txBody>
          <a:bodyPr>
            <a:spAutoFit/>
          </a:bodyPr>
          <a:lstStyle/>
          <a:p>
            <a:pPr marL="457200" indent="-457200">
              <a:defRPr/>
            </a:pPr>
            <a:r>
              <a:rPr lang="en-US" b="1" dirty="0"/>
              <a:t>Questions: </a:t>
            </a:r>
            <a:endParaRPr lang="en-US" b="1" dirty="0"/>
          </a:p>
          <a:p>
            <a:pPr marL="457200" indent="-457200">
              <a:defRPr/>
            </a:pPr>
            <a:endParaRPr lang="en-US" dirty="0"/>
          </a:p>
          <a:p>
            <a:pPr marL="457200" indent="-457200">
              <a:buFontTx/>
              <a:buAutoNum type="arabicParenBoth"/>
              <a:defRPr/>
            </a:pPr>
            <a:r>
              <a:rPr lang="en-US" dirty="0"/>
              <a:t>For array A=[3,4,5,7,10], what is A(4)?</a:t>
            </a:r>
          </a:p>
          <a:p>
            <a:pPr marL="457200" indent="-457200">
              <a:buFontTx/>
              <a:buAutoNum type="arabicParenBoth"/>
              <a:defRPr/>
            </a:pPr>
            <a:endParaRPr lang="en-US" dirty="0"/>
          </a:p>
          <a:p>
            <a:pPr marL="457200" indent="-457200">
              <a:buFontTx/>
              <a:buAutoNum type="arabicParenBoth"/>
              <a:defRPr/>
            </a:pPr>
            <a:r>
              <a:rPr lang="en-US" dirty="0"/>
              <a:t>For the following matrix A</a:t>
            </a:r>
          </a:p>
          <a:p>
            <a:pPr marL="457200" indent="-457200">
              <a:buFontTx/>
              <a:buAutoNum type="arabicParenBoth"/>
              <a:defRPr/>
            </a:pPr>
            <a:endParaRPr lang="en-US" dirty="0"/>
          </a:p>
          <a:p>
            <a:pPr marL="457200" indent="-457200">
              <a:defRPr/>
            </a:pPr>
            <a:r>
              <a:rPr lang="en-US" dirty="0"/>
              <a:t>                     2   8   10</a:t>
            </a:r>
          </a:p>
          <a:p>
            <a:pPr marL="457200" indent="-457200">
              <a:defRPr/>
            </a:pPr>
            <a:r>
              <a:rPr lang="en-US" dirty="0"/>
              <a:t>                     9   1     3</a:t>
            </a:r>
          </a:p>
          <a:p>
            <a:pPr marL="457200" indent="-457200">
              <a:defRPr/>
            </a:pPr>
            <a:r>
              <a:rPr lang="en-US" dirty="0"/>
              <a:t>                     6   20   5</a:t>
            </a:r>
          </a:p>
          <a:p>
            <a:pPr marL="457200" indent="-457200">
              <a:defRPr/>
            </a:pPr>
            <a:r>
              <a:rPr lang="en-US" dirty="0"/>
              <a:t>                     14   7   6</a:t>
            </a:r>
          </a:p>
          <a:p>
            <a:pPr marL="457200" indent="-457200">
              <a:defRPr/>
            </a:pPr>
            <a:endParaRPr lang="en-US" dirty="0"/>
          </a:p>
          <a:p>
            <a:pPr marL="457200" indent="-457200">
              <a:buFontTx/>
              <a:buAutoNum type="alphaLcParenBoth"/>
              <a:defRPr/>
            </a:pPr>
            <a:r>
              <a:rPr lang="en-US" dirty="0"/>
              <a:t>How many rows and columns in this matrix?</a:t>
            </a:r>
          </a:p>
          <a:p>
            <a:pPr marL="457200" indent="-457200">
              <a:buFontTx/>
              <a:buAutoNum type="alphaLcParenBoth"/>
              <a:defRPr/>
            </a:pPr>
            <a:r>
              <a:rPr lang="en-US" dirty="0"/>
              <a:t>What is A (2,3)? </a:t>
            </a:r>
          </a:p>
          <a:p>
            <a:pPr marL="457200" indent="-457200">
              <a:buFontTx/>
              <a:buAutoNum type="alphaLcParenBoth"/>
              <a:defRPr/>
            </a:pPr>
            <a:r>
              <a:rPr lang="en-US" dirty="0"/>
              <a:t>What is A (3,2)?</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3"/>
          <p:cNvSpPr>
            <a:spLocks noChangeArrowheads="1"/>
          </p:cNvSpPr>
          <p:nvPr/>
        </p:nvSpPr>
        <p:spPr bwMode="auto">
          <a:xfrm>
            <a:off x="1422400" y="1193800"/>
            <a:ext cx="6426200" cy="1200150"/>
          </a:xfrm>
          <a:prstGeom prst="rect">
            <a:avLst/>
          </a:prstGeom>
          <a:noFill/>
          <a:ln w="9525">
            <a:noFill/>
            <a:miter lim="800000"/>
            <a:headEnd/>
            <a:tailEnd/>
          </a:ln>
        </p:spPr>
        <p:txBody>
          <a:bodyPr>
            <a:spAutoFit/>
          </a:bodyPr>
          <a:lstStyle/>
          <a:p>
            <a:pPr>
              <a:buFontTx/>
              <a:buChar char="•"/>
            </a:pPr>
            <a:r>
              <a:rPr lang="en-US"/>
              <a:t> Matrices can be different dimensions.  Here’s a 1-D matrix (called a “row vector”):</a:t>
            </a:r>
          </a:p>
          <a:p>
            <a:pPr lvl="1"/>
            <a:endParaRPr lang="en-US"/>
          </a:p>
        </p:txBody>
      </p:sp>
      <p:sp>
        <p:nvSpPr>
          <p:cNvPr id="106498" name="Text Box 22"/>
          <p:cNvSpPr txBox="1">
            <a:spLocks noChangeArrowheads="1"/>
          </p:cNvSpPr>
          <p:nvPr/>
        </p:nvSpPr>
        <p:spPr bwMode="auto">
          <a:xfrm>
            <a:off x="3930650" y="2286000"/>
            <a:ext cx="2012950" cy="366713"/>
          </a:xfrm>
          <a:prstGeom prst="rect">
            <a:avLst/>
          </a:prstGeom>
          <a:noFill/>
          <a:ln w="9525">
            <a:noFill/>
            <a:miter lim="800000"/>
            <a:headEnd/>
            <a:tailEnd/>
          </a:ln>
        </p:spPr>
        <p:txBody>
          <a:bodyPr wrap="none">
            <a:spAutoFit/>
          </a:bodyPr>
          <a:lstStyle/>
          <a:p>
            <a:pPr algn="ctr"/>
            <a:r>
              <a:rPr lang="en-US" sz="1800"/>
              <a:t>(ROW, COLUMN)</a:t>
            </a:r>
          </a:p>
        </p:txBody>
      </p:sp>
      <p:sp>
        <p:nvSpPr>
          <p:cNvPr id="106499" name="Text Box 24"/>
          <p:cNvSpPr txBox="1">
            <a:spLocks noChangeArrowheads="1"/>
          </p:cNvSpPr>
          <p:nvPr/>
        </p:nvSpPr>
        <p:spPr bwMode="auto">
          <a:xfrm>
            <a:off x="469900" y="2805113"/>
            <a:ext cx="1385888" cy="457200"/>
          </a:xfrm>
          <a:prstGeom prst="rect">
            <a:avLst/>
          </a:prstGeom>
          <a:noFill/>
          <a:ln w="9525">
            <a:noFill/>
            <a:miter lim="800000"/>
            <a:headEnd/>
            <a:tailEnd/>
          </a:ln>
        </p:spPr>
        <p:txBody>
          <a:bodyPr wrap="none">
            <a:spAutoFit/>
          </a:bodyPr>
          <a:lstStyle/>
          <a:p>
            <a:r>
              <a:rPr lang="en-US"/>
              <a:t>Matrix B:</a:t>
            </a:r>
          </a:p>
        </p:txBody>
      </p:sp>
      <p:graphicFrame>
        <p:nvGraphicFramePr>
          <p:cNvPr id="16445" name="Group 61"/>
          <p:cNvGraphicFramePr>
            <a:graphicFrameLocks noGrp="1"/>
          </p:cNvGraphicFramePr>
          <p:nvPr/>
        </p:nvGraphicFramePr>
        <p:xfrm>
          <a:off x="1905000" y="2716213"/>
          <a:ext cx="6096000" cy="660400"/>
        </p:xfrm>
        <a:graphic>
          <a:graphicData uri="http://schemas.openxmlformats.org/drawingml/2006/table">
            <a:tbl>
              <a:tblPr/>
              <a:tblGrid>
                <a:gridCol w="1219200"/>
                <a:gridCol w="1219200"/>
                <a:gridCol w="1219200"/>
                <a:gridCol w="1219200"/>
                <a:gridCol w="1219200"/>
              </a:tblGrid>
              <a:tr h="660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B(1,1)</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B(1,2)</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B(1,3)</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B(1,4)</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B(1,5)</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6514" name="Text Box 62"/>
          <p:cNvSpPr txBox="1">
            <a:spLocks noChangeArrowheads="1"/>
          </p:cNvSpPr>
          <p:nvPr/>
        </p:nvSpPr>
        <p:spPr bwMode="auto">
          <a:xfrm>
            <a:off x="3835400" y="5424488"/>
            <a:ext cx="2203450" cy="366712"/>
          </a:xfrm>
          <a:prstGeom prst="rect">
            <a:avLst/>
          </a:prstGeom>
          <a:noFill/>
          <a:ln w="9525">
            <a:noFill/>
            <a:miter lim="800000"/>
            <a:headEnd/>
            <a:tailEnd/>
          </a:ln>
        </p:spPr>
        <p:txBody>
          <a:bodyPr wrap="none">
            <a:spAutoFit/>
          </a:bodyPr>
          <a:lstStyle/>
          <a:p>
            <a:r>
              <a:rPr lang="en-US" sz="1800"/>
              <a:t>(ACTUAL VALUES)</a:t>
            </a:r>
          </a:p>
        </p:txBody>
      </p:sp>
      <p:graphicFrame>
        <p:nvGraphicFramePr>
          <p:cNvPr id="16448" name="Group 64"/>
          <p:cNvGraphicFramePr>
            <a:graphicFrameLocks noGrp="1"/>
          </p:cNvGraphicFramePr>
          <p:nvPr/>
        </p:nvGraphicFramePr>
        <p:xfrm>
          <a:off x="1905000" y="5905500"/>
          <a:ext cx="6096000" cy="660400"/>
        </p:xfrm>
        <a:graphic>
          <a:graphicData uri="http://schemas.openxmlformats.org/drawingml/2006/table">
            <a:tbl>
              <a:tblPr/>
              <a:tblGrid>
                <a:gridCol w="1219200"/>
                <a:gridCol w="1219200"/>
                <a:gridCol w="1219200"/>
                <a:gridCol w="1219200"/>
                <a:gridCol w="1219200"/>
              </a:tblGrid>
              <a:tr h="660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10</a:t>
                      </a:r>
                    </a:p>
                  </a:txBody>
                  <a:tcPr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8</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6</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4</a:t>
                      </a:r>
                    </a:p>
                  </a:txBody>
                  <a:tcPr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2</a:t>
                      </a:r>
                    </a:p>
                  </a:txBody>
                  <a:tcPr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6529" name="Text Box 78"/>
          <p:cNvSpPr txBox="1">
            <a:spLocks noChangeArrowheads="1"/>
          </p:cNvSpPr>
          <p:nvPr/>
        </p:nvSpPr>
        <p:spPr bwMode="auto">
          <a:xfrm>
            <a:off x="3581400" y="3733800"/>
            <a:ext cx="1981200" cy="1477963"/>
          </a:xfrm>
          <a:prstGeom prst="rect">
            <a:avLst/>
          </a:prstGeom>
          <a:noFill/>
          <a:ln w="9525">
            <a:noFill/>
            <a:miter lim="800000"/>
            <a:headEnd/>
            <a:tailEnd/>
          </a:ln>
        </p:spPr>
        <p:txBody>
          <a:bodyPr>
            <a:spAutoFit/>
          </a:bodyPr>
          <a:lstStyle/>
          <a:p>
            <a:r>
              <a:rPr lang="en-US" sz="1800">
                <a:latin typeface="Courier New" pitchFamily="49" charset="0"/>
                <a:cs typeface="Courier New" pitchFamily="49" charset="0"/>
              </a:rPr>
              <a:t>B(1,1) = 10;</a:t>
            </a:r>
          </a:p>
          <a:p>
            <a:r>
              <a:rPr lang="en-US" sz="1800">
                <a:latin typeface="Courier New" pitchFamily="49" charset="0"/>
                <a:cs typeface="Courier New" pitchFamily="49" charset="0"/>
              </a:rPr>
              <a:t>B(1,2) = 8;</a:t>
            </a:r>
          </a:p>
          <a:p>
            <a:r>
              <a:rPr lang="en-US" sz="1800">
                <a:latin typeface="Courier New" pitchFamily="49" charset="0"/>
                <a:cs typeface="Courier New" pitchFamily="49" charset="0"/>
              </a:rPr>
              <a:t>B(1,3) = 6;</a:t>
            </a:r>
          </a:p>
          <a:p>
            <a:r>
              <a:rPr lang="en-US" sz="1800">
                <a:latin typeface="Courier New" pitchFamily="49" charset="0"/>
                <a:cs typeface="Courier New" pitchFamily="49" charset="0"/>
              </a:rPr>
              <a:t>B(1,4) = 4;</a:t>
            </a:r>
          </a:p>
          <a:p>
            <a:r>
              <a:rPr lang="en-US" sz="1800">
                <a:latin typeface="Courier New" pitchFamily="49" charset="0"/>
                <a:cs typeface="Courier New" pitchFamily="49" charset="0"/>
              </a:rPr>
              <a:t>B(1,5) = 2;</a:t>
            </a:r>
          </a:p>
        </p:txBody>
      </p:sp>
      <p:sp>
        <p:nvSpPr>
          <p:cNvPr id="106530" name="Text Box 24"/>
          <p:cNvSpPr txBox="1">
            <a:spLocks noChangeArrowheads="1"/>
          </p:cNvSpPr>
          <p:nvPr/>
        </p:nvSpPr>
        <p:spPr bwMode="auto">
          <a:xfrm>
            <a:off x="469900" y="5969000"/>
            <a:ext cx="1385888" cy="457200"/>
          </a:xfrm>
          <a:prstGeom prst="rect">
            <a:avLst/>
          </a:prstGeom>
          <a:noFill/>
          <a:ln w="9525">
            <a:noFill/>
            <a:miter lim="800000"/>
            <a:headEnd/>
            <a:tailEnd/>
          </a:ln>
        </p:spPr>
        <p:txBody>
          <a:bodyPr wrap="none">
            <a:spAutoFit/>
          </a:bodyPr>
          <a:lstStyle/>
          <a:p>
            <a:r>
              <a:rPr lang="en-US"/>
              <a:t>Matrix B:</a:t>
            </a:r>
          </a:p>
        </p:txBody>
      </p:sp>
      <p:sp>
        <p:nvSpPr>
          <p:cNvPr id="106531" name="Text Box 2"/>
          <p:cNvSpPr txBox="1">
            <a:spLocks noChangeArrowheads="1"/>
          </p:cNvSpPr>
          <p:nvPr/>
        </p:nvSpPr>
        <p:spPr bwMode="auto">
          <a:xfrm>
            <a:off x="2624138" y="304800"/>
            <a:ext cx="3857625" cy="523875"/>
          </a:xfrm>
          <a:prstGeom prst="rect">
            <a:avLst/>
          </a:prstGeom>
          <a:noFill/>
          <a:ln w="9525">
            <a:noFill/>
            <a:miter lim="800000"/>
            <a:headEnd/>
            <a:tailEnd/>
          </a:ln>
        </p:spPr>
        <p:txBody>
          <a:bodyPr wrap="none">
            <a:spAutoFit/>
          </a:bodyPr>
          <a:lstStyle/>
          <a:p>
            <a:pPr algn="ctr"/>
            <a:r>
              <a:rPr lang="en-US" sz="2800" b="1"/>
              <a:t>MATRICES (ARRAYS)</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ext Box 22"/>
          <p:cNvSpPr txBox="1">
            <a:spLocks noChangeArrowheads="1"/>
          </p:cNvSpPr>
          <p:nvPr/>
        </p:nvSpPr>
        <p:spPr bwMode="auto">
          <a:xfrm>
            <a:off x="1911350" y="2032000"/>
            <a:ext cx="2012950" cy="366713"/>
          </a:xfrm>
          <a:prstGeom prst="rect">
            <a:avLst/>
          </a:prstGeom>
          <a:noFill/>
          <a:ln w="9525">
            <a:noFill/>
            <a:miter lim="800000"/>
            <a:headEnd/>
            <a:tailEnd/>
          </a:ln>
        </p:spPr>
        <p:txBody>
          <a:bodyPr wrap="none">
            <a:spAutoFit/>
          </a:bodyPr>
          <a:lstStyle/>
          <a:p>
            <a:pPr algn="ctr"/>
            <a:r>
              <a:rPr lang="en-US" sz="1800"/>
              <a:t>(ROW, COLUMN)</a:t>
            </a:r>
          </a:p>
        </p:txBody>
      </p:sp>
      <p:sp>
        <p:nvSpPr>
          <p:cNvPr id="107522" name="Rectangle 23"/>
          <p:cNvSpPr>
            <a:spLocks noChangeArrowheads="1"/>
          </p:cNvSpPr>
          <p:nvPr/>
        </p:nvSpPr>
        <p:spPr bwMode="auto">
          <a:xfrm>
            <a:off x="1422400" y="990600"/>
            <a:ext cx="6248400" cy="1187450"/>
          </a:xfrm>
          <a:prstGeom prst="rect">
            <a:avLst/>
          </a:prstGeom>
          <a:noFill/>
          <a:ln w="9525">
            <a:noFill/>
            <a:miter lim="800000"/>
            <a:headEnd/>
            <a:tailEnd/>
          </a:ln>
        </p:spPr>
        <p:txBody>
          <a:bodyPr>
            <a:spAutoFit/>
          </a:bodyPr>
          <a:lstStyle/>
          <a:p>
            <a:pPr>
              <a:buFontTx/>
              <a:buChar char="•"/>
            </a:pPr>
            <a:r>
              <a:rPr lang="en-US"/>
              <a:t> Another 1-dimensional matrix (called a “column vector”):</a:t>
            </a:r>
          </a:p>
          <a:p>
            <a:pPr lvl="1"/>
            <a:endParaRPr lang="en-US"/>
          </a:p>
        </p:txBody>
      </p:sp>
      <p:sp>
        <p:nvSpPr>
          <p:cNvPr id="107523" name="Text Box 24"/>
          <p:cNvSpPr txBox="1">
            <a:spLocks noChangeArrowheads="1"/>
          </p:cNvSpPr>
          <p:nvPr/>
        </p:nvSpPr>
        <p:spPr bwMode="auto">
          <a:xfrm>
            <a:off x="692150" y="4025900"/>
            <a:ext cx="1403350" cy="457200"/>
          </a:xfrm>
          <a:prstGeom prst="rect">
            <a:avLst/>
          </a:prstGeom>
          <a:noFill/>
          <a:ln w="9525">
            <a:noFill/>
            <a:miter lim="800000"/>
            <a:headEnd/>
            <a:tailEnd/>
          </a:ln>
        </p:spPr>
        <p:txBody>
          <a:bodyPr wrap="none">
            <a:spAutoFit/>
          </a:bodyPr>
          <a:lstStyle/>
          <a:p>
            <a:r>
              <a:rPr lang="en-US"/>
              <a:t>Matrix C:</a:t>
            </a:r>
          </a:p>
        </p:txBody>
      </p:sp>
      <p:sp>
        <p:nvSpPr>
          <p:cNvPr id="107524" name="Text Box 62"/>
          <p:cNvSpPr txBox="1">
            <a:spLocks noChangeArrowheads="1"/>
          </p:cNvSpPr>
          <p:nvPr/>
        </p:nvSpPr>
        <p:spPr bwMode="auto">
          <a:xfrm>
            <a:off x="5873750" y="2032000"/>
            <a:ext cx="2203450" cy="366713"/>
          </a:xfrm>
          <a:prstGeom prst="rect">
            <a:avLst/>
          </a:prstGeom>
          <a:noFill/>
          <a:ln w="9525">
            <a:noFill/>
            <a:miter lim="800000"/>
            <a:headEnd/>
            <a:tailEnd/>
          </a:ln>
        </p:spPr>
        <p:txBody>
          <a:bodyPr wrap="none">
            <a:spAutoFit/>
          </a:bodyPr>
          <a:lstStyle/>
          <a:p>
            <a:r>
              <a:rPr lang="en-US" sz="1800"/>
              <a:t>(ACTUAL VALUES)</a:t>
            </a:r>
          </a:p>
        </p:txBody>
      </p:sp>
      <p:sp>
        <p:nvSpPr>
          <p:cNvPr id="107525" name="Text Box 78"/>
          <p:cNvSpPr txBox="1">
            <a:spLocks noChangeArrowheads="1"/>
          </p:cNvSpPr>
          <p:nvPr/>
        </p:nvSpPr>
        <p:spPr bwMode="auto">
          <a:xfrm>
            <a:off x="3967163" y="3581400"/>
            <a:ext cx="1838325" cy="1477963"/>
          </a:xfrm>
          <a:prstGeom prst="rect">
            <a:avLst/>
          </a:prstGeom>
          <a:noFill/>
          <a:ln w="9525">
            <a:noFill/>
            <a:miter lim="800000"/>
            <a:headEnd/>
            <a:tailEnd/>
          </a:ln>
        </p:spPr>
        <p:txBody>
          <a:bodyPr wrap="none">
            <a:spAutoFit/>
          </a:bodyPr>
          <a:lstStyle/>
          <a:p>
            <a:r>
              <a:rPr lang="en-US" sz="1800">
                <a:latin typeface="Courier New" pitchFamily="49" charset="0"/>
                <a:cs typeface="Courier New" pitchFamily="49" charset="0"/>
              </a:rPr>
              <a:t>C(1,1) = 10;</a:t>
            </a:r>
          </a:p>
          <a:p>
            <a:r>
              <a:rPr lang="en-US" sz="1800">
                <a:latin typeface="Courier New" pitchFamily="49" charset="0"/>
                <a:cs typeface="Courier New" pitchFamily="49" charset="0"/>
              </a:rPr>
              <a:t>C(2,1) = 8;</a:t>
            </a:r>
          </a:p>
          <a:p>
            <a:r>
              <a:rPr lang="en-US" sz="1800">
                <a:latin typeface="Courier New" pitchFamily="49" charset="0"/>
                <a:cs typeface="Courier New" pitchFamily="49" charset="0"/>
              </a:rPr>
              <a:t>C(3,1) = 6;</a:t>
            </a:r>
          </a:p>
          <a:p>
            <a:r>
              <a:rPr lang="en-US" sz="1800">
                <a:latin typeface="Courier New" pitchFamily="49" charset="0"/>
                <a:cs typeface="Courier New" pitchFamily="49" charset="0"/>
              </a:rPr>
              <a:t>C(4,1) = 4;</a:t>
            </a:r>
          </a:p>
          <a:p>
            <a:r>
              <a:rPr lang="en-US" sz="1800">
                <a:latin typeface="Courier New" pitchFamily="49" charset="0"/>
                <a:cs typeface="Courier New" pitchFamily="49" charset="0"/>
              </a:rPr>
              <a:t>C(5,1) = 2;</a:t>
            </a:r>
          </a:p>
        </p:txBody>
      </p:sp>
      <p:graphicFrame>
        <p:nvGraphicFramePr>
          <p:cNvPr id="17449" name="Group 41"/>
          <p:cNvGraphicFramePr>
            <a:graphicFrameLocks noGrp="1"/>
          </p:cNvGraphicFramePr>
          <p:nvPr/>
        </p:nvGraphicFramePr>
        <p:xfrm>
          <a:off x="2292350" y="2590800"/>
          <a:ext cx="1143000" cy="4064000"/>
        </p:xfrm>
        <a:graphic>
          <a:graphicData uri="http://schemas.openxmlformats.org/drawingml/2006/table">
            <a:tbl>
              <a:tblPr/>
              <a:tblGrid>
                <a:gridCol w="1143000"/>
              </a:tblGrid>
              <a:tr h="812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C(1,1)</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C(2,1)</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C(3,1)</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C(4,1)</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C(5,1)</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31814" name="Group 70"/>
          <p:cNvGraphicFramePr>
            <a:graphicFrameLocks noGrp="1"/>
          </p:cNvGraphicFramePr>
          <p:nvPr/>
        </p:nvGraphicFramePr>
        <p:xfrm>
          <a:off x="6438900" y="2590800"/>
          <a:ext cx="990600" cy="4038600"/>
        </p:xfrm>
        <a:graphic>
          <a:graphicData uri="http://schemas.openxmlformats.org/drawingml/2006/table">
            <a:tbl>
              <a:tblPr/>
              <a:tblGrid>
                <a:gridCol w="990600"/>
              </a:tblGrid>
              <a:tr h="812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10</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874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8</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6</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4</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Arial" charset="0"/>
                        </a:rPr>
                        <a:t>2</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7554" name="Text Box 2"/>
          <p:cNvSpPr txBox="1">
            <a:spLocks noChangeArrowheads="1"/>
          </p:cNvSpPr>
          <p:nvPr/>
        </p:nvSpPr>
        <p:spPr bwMode="auto">
          <a:xfrm>
            <a:off x="2624138" y="304800"/>
            <a:ext cx="3857625" cy="523875"/>
          </a:xfrm>
          <a:prstGeom prst="rect">
            <a:avLst/>
          </a:prstGeom>
          <a:noFill/>
          <a:ln w="9525">
            <a:noFill/>
            <a:miter lim="800000"/>
            <a:headEnd/>
            <a:tailEnd/>
          </a:ln>
        </p:spPr>
        <p:txBody>
          <a:bodyPr wrap="none">
            <a:spAutoFit/>
          </a:bodyPr>
          <a:lstStyle/>
          <a:p>
            <a:pPr algn="ctr"/>
            <a:r>
              <a:rPr lang="en-US" sz="2800" b="1"/>
              <a:t>MATRICES (ARRAYS)</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3"/>
          <p:cNvSpPr>
            <a:spLocks noChangeArrowheads="1"/>
          </p:cNvSpPr>
          <p:nvPr/>
        </p:nvSpPr>
        <p:spPr bwMode="auto">
          <a:xfrm>
            <a:off x="1422400" y="990600"/>
            <a:ext cx="6248400" cy="5662613"/>
          </a:xfrm>
          <a:prstGeom prst="rect">
            <a:avLst/>
          </a:prstGeom>
          <a:noFill/>
          <a:ln w="9525">
            <a:noFill/>
            <a:miter lim="800000"/>
            <a:headEnd/>
            <a:tailEnd/>
          </a:ln>
        </p:spPr>
        <p:txBody>
          <a:bodyPr>
            <a:spAutoFit/>
          </a:bodyPr>
          <a:lstStyle/>
          <a:p>
            <a:pPr>
              <a:buFontTx/>
              <a:buChar char="•"/>
            </a:pPr>
            <a:r>
              <a:rPr lang="en-US"/>
              <a:t> </a:t>
            </a:r>
            <a:r>
              <a:rPr lang="en-US" b="1"/>
              <a:t>Creating matrices in Matlab (cont)</a:t>
            </a:r>
            <a:r>
              <a:rPr lang="en-US"/>
              <a:t>:</a:t>
            </a:r>
          </a:p>
          <a:p>
            <a:pPr lvl="1">
              <a:buFontTx/>
              <a:buChar char="•"/>
            </a:pPr>
            <a:r>
              <a:rPr lang="en-US"/>
              <a:t> </a:t>
            </a:r>
            <a:r>
              <a:rPr lang="en-US" b="1"/>
              <a:t>Method #1</a:t>
            </a:r>
            <a:r>
              <a:rPr lang="en-US"/>
              <a:t>:  Write it out explicitly (separate rows with a semi-colon):</a:t>
            </a:r>
          </a:p>
          <a:p>
            <a:pPr lvl="1">
              <a:buFontTx/>
              <a:buChar char="•"/>
            </a:pPr>
            <a:endParaRPr lang="en-US"/>
          </a:p>
          <a:p>
            <a:pPr lvl="1"/>
            <a:endParaRPr lang="fi-FI" sz="1400"/>
          </a:p>
          <a:p>
            <a:pPr lvl="1"/>
            <a:r>
              <a:rPr lang="fi-FI" sz="1400"/>
              <a:t>	</a:t>
            </a:r>
            <a:r>
              <a:rPr lang="fi-FI" sz="1800">
                <a:latin typeface="Courier New" pitchFamily="49" charset="0"/>
                <a:cs typeface="Courier New" pitchFamily="49" charset="0"/>
              </a:rPr>
              <a:t>&gt;&gt; D = [1; 2; 3]</a:t>
            </a:r>
          </a:p>
          <a:p>
            <a:endParaRPr lang="fi-FI" sz="1800">
              <a:latin typeface="Courier New" pitchFamily="49" charset="0"/>
              <a:cs typeface="Courier New" pitchFamily="49" charset="0"/>
            </a:endParaRPr>
          </a:p>
          <a:p>
            <a:r>
              <a:rPr lang="fi-FI" sz="1800">
                <a:latin typeface="Courier New" pitchFamily="49" charset="0"/>
                <a:cs typeface="Courier New" pitchFamily="49" charset="0"/>
              </a:rPr>
              <a:t>	D =</a:t>
            </a:r>
          </a:p>
          <a:p>
            <a:r>
              <a:rPr lang="fi-FI" sz="1800">
                <a:latin typeface="Courier New" pitchFamily="49" charset="0"/>
                <a:cs typeface="Courier New" pitchFamily="49" charset="0"/>
              </a:rPr>
              <a:t>		1</a:t>
            </a:r>
          </a:p>
          <a:p>
            <a:r>
              <a:rPr lang="fi-FI" sz="1800">
                <a:latin typeface="Courier New" pitchFamily="49" charset="0"/>
                <a:cs typeface="Courier New" pitchFamily="49" charset="0"/>
              </a:rPr>
              <a:t>		2</a:t>
            </a:r>
          </a:p>
          <a:p>
            <a:r>
              <a:rPr lang="fi-FI" sz="1800">
                <a:latin typeface="Courier New" pitchFamily="49" charset="0"/>
                <a:cs typeface="Courier New" pitchFamily="49" charset="0"/>
              </a:rPr>
              <a:t>		3</a:t>
            </a:r>
          </a:p>
          <a:p>
            <a:endParaRPr lang="fi-FI" sz="1800">
              <a:latin typeface="Courier New" pitchFamily="49" charset="0"/>
              <a:cs typeface="Courier New" pitchFamily="49" charset="0"/>
            </a:endParaRPr>
          </a:p>
          <a:p>
            <a:pPr lvl="1"/>
            <a:r>
              <a:rPr lang="fi-FI" sz="1800">
                <a:latin typeface="Courier New" pitchFamily="49" charset="0"/>
                <a:cs typeface="Courier New" pitchFamily="49" charset="0"/>
              </a:rPr>
              <a:t>	&gt;&gt; D = [1, 2, 3; 4, 5, 6; 7, 8, 9]</a:t>
            </a:r>
          </a:p>
          <a:p>
            <a:pPr lvl="1"/>
            <a:endParaRPr lang="fi-FI" sz="1800">
              <a:latin typeface="Courier New" pitchFamily="49" charset="0"/>
              <a:cs typeface="Courier New" pitchFamily="49" charset="0"/>
            </a:endParaRPr>
          </a:p>
          <a:p>
            <a:pPr lvl="1"/>
            <a:r>
              <a:rPr lang="fi-FI" sz="1800">
                <a:latin typeface="Courier New" pitchFamily="49" charset="0"/>
                <a:cs typeface="Courier New" pitchFamily="49" charset="0"/>
              </a:rPr>
              <a:t>	D =</a:t>
            </a:r>
          </a:p>
          <a:p>
            <a:pPr lvl="1"/>
            <a:endParaRPr lang="fi-FI" sz="1800">
              <a:latin typeface="Courier New" pitchFamily="49" charset="0"/>
              <a:cs typeface="Courier New" pitchFamily="49" charset="0"/>
            </a:endParaRPr>
          </a:p>
          <a:p>
            <a:pPr lvl="1"/>
            <a:r>
              <a:rPr lang="fi-FI" sz="1800">
                <a:latin typeface="Courier New" pitchFamily="49" charset="0"/>
                <a:cs typeface="Courier New" pitchFamily="49" charset="0"/>
              </a:rPr>
              <a:t>		1     2     3</a:t>
            </a:r>
          </a:p>
          <a:p>
            <a:pPr lvl="1"/>
            <a:r>
              <a:rPr lang="fi-FI" sz="1800">
                <a:latin typeface="Courier New" pitchFamily="49" charset="0"/>
                <a:cs typeface="Courier New" pitchFamily="49" charset="0"/>
              </a:rPr>
              <a:t>		4     5     6</a:t>
            </a:r>
          </a:p>
          <a:p>
            <a:pPr lvl="1"/>
            <a:r>
              <a:rPr lang="fi-FI" sz="1800">
                <a:latin typeface="Courier New" pitchFamily="49" charset="0"/>
                <a:cs typeface="Courier New" pitchFamily="49" charset="0"/>
              </a:rPr>
              <a:t>		7     8     9</a:t>
            </a:r>
            <a:endParaRPr lang="en-US" sz="1800">
              <a:latin typeface="Courier New" pitchFamily="49" charset="0"/>
              <a:cs typeface="Courier New" pitchFamily="49" charset="0"/>
            </a:endParaRPr>
          </a:p>
        </p:txBody>
      </p:sp>
      <p:sp>
        <p:nvSpPr>
          <p:cNvPr id="108546" name="TextBox 1"/>
          <p:cNvSpPr txBox="1">
            <a:spLocks noChangeArrowheads="1"/>
          </p:cNvSpPr>
          <p:nvPr/>
        </p:nvSpPr>
        <p:spPr bwMode="auto">
          <a:xfrm>
            <a:off x="6157913" y="3155950"/>
            <a:ext cx="2057400" cy="646113"/>
          </a:xfrm>
          <a:prstGeom prst="rect">
            <a:avLst/>
          </a:prstGeom>
          <a:noFill/>
          <a:ln w="9525">
            <a:noFill/>
            <a:miter lim="800000"/>
            <a:headEnd/>
            <a:tailEnd/>
          </a:ln>
        </p:spPr>
        <p:txBody>
          <a:bodyPr>
            <a:spAutoFit/>
          </a:bodyPr>
          <a:lstStyle/>
          <a:p>
            <a:r>
              <a:rPr lang="en-US" sz="1800">
                <a:solidFill>
                  <a:srgbClr val="FF0000"/>
                </a:solidFill>
              </a:rPr>
              <a:t>Note:  commas are optional</a:t>
            </a:r>
          </a:p>
        </p:txBody>
      </p:sp>
      <p:cxnSp>
        <p:nvCxnSpPr>
          <p:cNvPr id="4" name="Straight Arrow Connector 3"/>
          <p:cNvCxnSpPr/>
          <p:nvPr/>
        </p:nvCxnSpPr>
        <p:spPr>
          <a:xfrm flipH="1">
            <a:off x="6226175" y="3822700"/>
            <a:ext cx="304800" cy="825500"/>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cxnSp>
        <p:nvCxnSpPr>
          <p:cNvPr id="6" name="Straight Arrow Connector 5"/>
          <p:cNvCxnSpPr/>
          <p:nvPr/>
        </p:nvCxnSpPr>
        <p:spPr>
          <a:xfrm>
            <a:off x="6559550" y="3795713"/>
            <a:ext cx="0" cy="825500"/>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
        <p:nvSpPr>
          <p:cNvPr id="108549" name="Text Box 2"/>
          <p:cNvSpPr txBox="1">
            <a:spLocks noChangeArrowheads="1"/>
          </p:cNvSpPr>
          <p:nvPr/>
        </p:nvSpPr>
        <p:spPr bwMode="auto">
          <a:xfrm>
            <a:off x="2624138" y="304800"/>
            <a:ext cx="3857625" cy="523875"/>
          </a:xfrm>
          <a:prstGeom prst="rect">
            <a:avLst/>
          </a:prstGeom>
          <a:noFill/>
          <a:ln w="9525">
            <a:noFill/>
            <a:miter lim="800000"/>
            <a:headEnd/>
            <a:tailEnd/>
          </a:ln>
        </p:spPr>
        <p:txBody>
          <a:bodyPr wrap="none">
            <a:spAutoFit/>
          </a:bodyPr>
          <a:lstStyle/>
          <a:p>
            <a:pPr algn="ctr"/>
            <a:r>
              <a:rPr lang="en-US" sz="2800" b="1"/>
              <a:t>MATRICES (ARRAYS)</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23"/>
          <p:cNvSpPr>
            <a:spLocks noChangeArrowheads="1"/>
          </p:cNvSpPr>
          <p:nvPr/>
        </p:nvSpPr>
        <p:spPr bwMode="auto">
          <a:xfrm>
            <a:off x="1422400" y="990600"/>
            <a:ext cx="6248400" cy="5754688"/>
          </a:xfrm>
          <a:prstGeom prst="rect">
            <a:avLst/>
          </a:prstGeom>
          <a:noFill/>
          <a:ln w="9525">
            <a:noFill/>
            <a:miter lim="800000"/>
            <a:headEnd/>
            <a:tailEnd/>
          </a:ln>
        </p:spPr>
        <p:txBody>
          <a:bodyPr>
            <a:spAutoFit/>
          </a:bodyPr>
          <a:lstStyle/>
          <a:p>
            <a:pPr>
              <a:buFontTx/>
              <a:buChar char="•"/>
            </a:pPr>
            <a:r>
              <a:rPr lang="en-US"/>
              <a:t> </a:t>
            </a:r>
            <a:r>
              <a:rPr lang="en-US" b="1"/>
              <a:t>Creating matrices in Matlab</a:t>
            </a:r>
            <a:r>
              <a:rPr lang="en-US"/>
              <a:t>:</a:t>
            </a:r>
          </a:p>
          <a:p>
            <a:pPr lvl="1">
              <a:buFontTx/>
              <a:buChar char="•"/>
            </a:pPr>
            <a:r>
              <a:rPr lang="en-US"/>
              <a:t> </a:t>
            </a:r>
            <a:r>
              <a:rPr lang="en-US" b="1"/>
              <a:t>Method #2</a:t>
            </a:r>
            <a:r>
              <a:rPr lang="en-US"/>
              <a:t>:  Like variable assignment:</a:t>
            </a:r>
          </a:p>
          <a:p>
            <a:pPr lvl="1">
              <a:buFontTx/>
              <a:buChar char="•"/>
            </a:pPr>
            <a:r>
              <a:rPr lang="en-US"/>
              <a:t> Assign the last element in a 1-D matrix, or the “lower right corner element” in a 2-D matrix to be some value.</a:t>
            </a:r>
          </a:p>
          <a:p>
            <a:pPr lvl="1">
              <a:buFontTx/>
              <a:buChar char="•"/>
            </a:pPr>
            <a:r>
              <a:rPr lang="en-US"/>
              <a:t> Now you have a matrix filled with zeros and whatever you assigned to the last element:</a:t>
            </a:r>
          </a:p>
          <a:p>
            <a:pPr lvl="1">
              <a:buFontTx/>
              <a:buChar char="•"/>
            </a:pPr>
            <a:endParaRPr lang="en-US" sz="1400"/>
          </a:p>
          <a:p>
            <a:r>
              <a:rPr lang="fi-FI" sz="1800">
                <a:latin typeface="Courier New" pitchFamily="49" charset="0"/>
                <a:cs typeface="Courier New" pitchFamily="49" charset="0"/>
              </a:rPr>
              <a:t>    &gt;&gt; </a:t>
            </a:r>
            <a:r>
              <a:rPr lang="en-US" sz="1800">
                <a:latin typeface="Courier New" pitchFamily="49" charset="0"/>
                <a:cs typeface="Courier New" pitchFamily="49" charset="0"/>
              </a:rPr>
              <a:t>D(1,5) = 0</a:t>
            </a:r>
          </a:p>
          <a:p>
            <a:pPr lvl="1"/>
            <a:r>
              <a:rPr lang="fi-FI" sz="1800">
                <a:latin typeface="Courier New" pitchFamily="49" charset="0"/>
                <a:cs typeface="Courier New" pitchFamily="49" charset="0"/>
              </a:rPr>
              <a:t> </a:t>
            </a:r>
          </a:p>
          <a:p>
            <a:pPr lvl="1"/>
            <a:r>
              <a:rPr lang="fi-FI" sz="1800">
                <a:latin typeface="Courier New" pitchFamily="49" charset="0"/>
                <a:cs typeface="Courier New" pitchFamily="49" charset="0"/>
              </a:rPr>
              <a:t> D =  0     0     0     0     0</a:t>
            </a:r>
          </a:p>
          <a:p>
            <a:pPr lvl="1"/>
            <a:endParaRPr lang="fi-FI" sz="1800">
              <a:latin typeface="Courier New" pitchFamily="49" charset="0"/>
              <a:cs typeface="Courier New" pitchFamily="49" charset="0"/>
            </a:endParaRPr>
          </a:p>
          <a:p>
            <a:pPr lvl="1"/>
            <a:r>
              <a:rPr lang="fi-FI" sz="1800">
                <a:latin typeface="Courier New" pitchFamily="49" charset="0"/>
                <a:cs typeface="Courier New" pitchFamily="49" charset="0"/>
              </a:rPr>
              <a:t> &gt;&gt; D(3,3) = 10</a:t>
            </a:r>
          </a:p>
          <a:p>
            <a:pPr lvl="1"/>
            <a:r>
              <a:rPr lang="fi-FI" sz="1800">
                <a:latin typeface="Courier New" pitchFamily="49" charset="0"/>
                <a:cs typeface="Courier New" pitchFamily="49" charset="0"/>
              </a:rPr>
              <a:t> </a:t>
            </a:r>
          </a:p>
          <a:p>
            <a:pPr lvl="1"/>
            <a:r>
              <a:rPr lang="fi-FI" sz="1800">
                <a:latin typeface="Courier New" pitchFamily="49" charset="0"/>
                <a:cs typeface="Courier New" pitchFamily="49" charset="0"/>
              </a:rPr>
              <a:t>D =   0     0     0</a:t>
            </a:r>
          </a:p>
          <a:p>
            <a:pPr lvl="1"/>
            <a:r>
              <a:rPr lang="fi-FI" sz="1800">
                <a:latin typeface="Courier New" pitchFamily="49" charset="0"/>
                <a:cs typeface="Courier New" pitchFamily="49" charset="0"/>
              </a:rPr>
              <a:t>      0     0     0</a:t>
            </a:r>
          </a:p>
          <a:p>
            <a:pPr lvl="1"/>
            <a:r>
              <a:rPr lang="fi-FI" sz="1800">
                <a:latin typeface="Courier New" pitchFamily="49" charset="0"/>
                <a:cs typeface="Courier New" pitchFamily="49" charset="0"/>
              </a:rPr>
              <a:t>      0     0     10</a:t>
            </a:r>
            <a:endParaRPr lang="en-US" sz="1800">
              <a:latin typeface="Courier New" pitchFamily="49" charset="0"/>
              <a:cs typeface="Courier New" pitchFamily="49" charset="0"/>
            </a:endParaRPr>
          </a:p>
        </p:txBody>
      </p:sp>
      <p:sp>
        <p:nvSpPr>
          <p:cNvPr id="109570" name="Text Box 2"/>
          <p:cNvSpPr txBox="1">
            <a:spLocks noChangeArrowheads="1"/>
          </p:cNvSpPr>
          <p:nvPr/>
        </p:nvSpPr>
        <p:spPr bwMode="auto">
          <a:xfrm>
            <a:off x="2624138" y="304800"/>
            <a:ext cx="3857625" cy="523875"/>
          </a:xfrm>
          <a:prstGeom prst="rect">
            <a:avLst/>
          </a:prstGeom>
          <a:noFill/>
          <a:ln w="9525">
            <a:noFill/>
            <a:miter lim="800000"/>
            <a:headEnd/>
            <a:tailEnd/>
          </a:ln>
        </p:spPr>
        <p:txBody>
          <a:bodyPr wrap="none">
            <a:spAutoFit/>
          </a:bodyPr>
          <a:lstStyle/>
          <a:p>
            <a:pPr algn="ctr"/>
            <a:r>
              <a:rPr lang="en-US" sz="2800" b="1"/>
              <a:t>MATRICES (ARRAYS)</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ext Box 3"/>
          <p:cNvSpPr txBox="1">
            <a:spLocks noChangeArrowheads="1"/>
          </p:cNvSpPr>
          <p:nvPr/>
        </p:nvSpPr>
        <p:spPr bwMode="auto">
          <a:xfrm>
            <a:off x="914400" y="1295400"/>
            <a:ext cx="7315200" cy="366713"/>
          </a:xfrm>
          <a:prstGeom prst="rect">
            <a:avLst/>
          </a:prstGeom>
          <a:noFill/>
          <a:ln w="9525">
            <a:noFill/>
            <a:miter lim="800000"/>
            <a:headEnd/>
            <a:tailEnd/>
          </a:ln>
        </p:spPr>
        <p:txBody>
          <a:bodyPr>
            <a:spAutoFit/>
          </a:bodyPr>
          <a:lstStyle/>
          <a:p>
            <a:pPr>
              <a:buFontTx/>
              <a:buChar char="•"/>
            </a:pPr>
            <a:endParaRPr lang="en-US" sz="1800"/>
          </a:p>
        </p:txBody>
      </p:sp>
      <p:sp>
        <p:nvSpPr>
          <p:cNvPr id="110594" name="Rectangle 23"/>
          <p:cNvSpPr>
            <a:spLocks noChangeArrowheads="1"/>
          </p:cNvSpPr>
          <p:nvPr/>
        </p:nvSpPr>
        <p:spPr bwMode="auto">
          <a:xfrm>
            <a:off x="1068388" y="990600"/>
            <a:ext cx="7848600" cy="3200400"/>
          </a:xfrm>
          <a:prstGeom prst="rect">
            <a:avLst/>
          </a:prstGeom>
          <a:noFill/>
          <a:ln w="9525">
            <a:noFill/>
            <a:miter lim="800000"/>
            <a:headEnd/>
            <a:tailEnd/>
          </a:ln>
        </p:spPr>
        <p:txBody>
          <a:bodyPr>
            <a:spAutoFit/>
          </a:bodyPr>
          <a:lstStyle/>
          <a:p>
            <a:pPr>
              <a:buFontTx/>
              <a:buChar char="•"/>
            </a:pPr>
            <a:r>
              <a:rPr lang="en-US"/>
              <a:t> </a:t>
            </a:r>
            <a:r>
              <a:rPr lang="en-US" b="1"/>
              <a:t>Creating matrices in Matlab (cont)</a:t>
            </a:r>
            <a:r>
              <a:rPr lang="en-US"/>
              <a:t>:</a:t>
            </a:r>
          </a:p>
          <a:p>
            <a:pPr lvl="1">
              <a:buFontTx/>
              <a:buChar char="•"/>
            </a:pPr>
            <a:r>
              <a:rPr lang="en-US"/>
              <a:t> </a:t>
            </a:r>
            <a:r>
              <a:rPr lang="en-US" b="1"/>
              <a:t>Method #2</a:t>
            </a:r>
            <a:r>
              <a:rPr lang="en-US"/>
              <a:t>:  Keep assigning pieces to it:</a:t>
            </a:r>
          </a:p>
          <a:p>
            <a:pPr lvl="1">
              <a:buFontTx/>
              <a:buChar char="•"/>
            </a:pPr>
            <a:endParaRPr lang="en-US" sz="1400"/>
          </a:p>
          <a:p>
            <a:pPr lvl="1"/>
            <a:endParaRPr lang="fi-FI" sz="1400"/>
          </a:p>
          <a:p>
            <a:pPr lvl="1"/>
            <a:r>
              <a:rPr lang="fi-FI" sz="1600"/>
              <a:t>	</a:t>
            </a:r>
            <a:r>
              <a:rPr lang="fi-FI" sz="1800">
                <a:latin typeface="Courier New" pitchFamily="49" charset="0"/>
                <a:cs typeface="Courier New" pitchFamily="49" charset="0"/>
              </a:rPr>
              <a:t>&gt;&gt; D(1,1) = 5   ;assigning value to D(1,1)          </a:t>
            </a:r>
          </a:p>
          <a:p>
            <a:endParaRPr lang="fi-FI" sz="1800">
              <a:latin typeface="Courier New" pitchFamily="49" charset="0"/>
              <a:cs typeface="Courier New" pitchFamily="49" charset="0"/>
            </a:endParaRPr>
          </a:p>
          <a:p>
            <a:pPr lvl="1"/>
            <a:r>
              <a:rPr lang="fi-FI" sz="1800">
                <a:latin typeface="Courier New" pitchFamily="49" charset="0"/>
                <a:cs typeface="Courier New" pitchFamily="49" charset="0"/>
              </a:rPr>
              <a:t>	&gt;&gt; D(1,2) = 6   ;assigning value to D(1,2)</a:t>
            </a:r>
          </a:p>
          <a:p>
            <a:pPr lvl="1"/>
            <a:endParaRPr lang="fi-FI" sz="1800">
              <a:latin typeface="Courier New" pitchFamily="49" charset="0"/>
              <a:cs typeface="Courier New" pitchFamily="49" charset="0"/>
            </a:endParaRPr>
          </a:p>
          <a:p>
            <a:pPr lvl="1"/>
            <a:r>
              <a:rPr lang="fi-FI" sz="1800">
                <a:latin typeface="Courier New" pitchFamily="49" charset="0"/>
                <a:cs typeface="Courier New" pitchFamily="49" charset="0"/>
              </a:rPr>
              <a:t>.......</a:t>
            </a:r>
          </a:p>
          <a:p>
            <a:pPr lvl="1"/>
            <a:endParaRPr lang="fi-FI" sz="1800">
              <a:latin typeface="Courier New" pitchFamily="49" charset="0"/>
              <a:cs typeface="Courier New" pitchFamily="49" charset="0"/>
            </a:endParaRPr>
          </a:p>
          <a:p>
            <a:pPr lvl="1"/>
            <a:r>
              <a:rPr lang="en-US" sz="1800">
                <a:latin typeface="Courier New" pitchFamily="49" charset="0"/>
                <a:cs typeface="Courier New" pitchFamily="49" charset="0"/>
              </a:rPr>
              <a:t>	</a:t>
            </a:r>
            <a:r>
              <a:rPr lang="fi-FI" sz="1800">
                <a:latin typeface="Courier New" pitchFamily="49" charset="0"/>
                <a:cs typeface="Courier New" pitchFamily="49" charset="0"/>
              </a:rPr>
              <a:t>&gt;&gt; D(2,3) = 7   ;assigning value to D(2,3)</a:t>
            </a:r>
          </a:p>
        </p:txBody>
      </p:sp>
      <p:sp>
        <p:nvSpPr>
          <p:cNvPr id="110595" name="Text Box 2"/>
          <p:cNvSpPr txBox="1">
            <a:spLocks noChangeArrowheads="1"/>
          </p:cNvSpPr>
          <p:nvPr/>
        </p:nvSpPr>
        <p:spPr bwMode="auto">
          <a:xfrm>
            <a:off x="2624138" y="304800"/>
            <a:ext cx="3857625" cy="523875"/>
          </a:xfrm>
          <a:prstGeom prst="rect">
            <a:avLst/>
          </a:prstGeom>
          <a:noFill/>
          <a:ln w="9525">
            <a:noFill/>
            <a:miter lim="800000"/>
            <a:headEnd/>
            <a:tailEnd/>
          </a:ln>
        </p:spPr>
        <p:txBody>
          <a:bodyPr wrap="none">
            <a:spAutoFit/>
          </a:bodyPr>
          <a:lstStyle/>
          <a:p>
            <a:pPr algn="ctr"/>
            <a:r>
              <a:rPr lang="en-US" sz="2800" b="1"/>
              <a:t>MATRICES (ARRAYS)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 Box 2"/>
          <p:cNvSpPr txBox="1">
            <a:spLocks noChangeArrowheads="1"/>
          </p:cNvSpPr>
          <p:nvPr/>
        </p:nvSpPr>
        <p:spPr bwMode="auto">
          <a:xfrm>
            <a:off x="1941513" y="2751138"/>
            <a:ext cx="5246687" cy="1384300"/>
          </a:xfrm>
          <a:prstGeom prst="rect">
            <a:avLst/>
          </a:prstGeom>
          <a:noFill/>
          <a:ln w="9525">
            <a:noFill/>
            <a:miter lim="800000"/>
            <a:headEnd/>
            <a:tailEnd/>
          </a:ln>
        </p:spPr>
        <p:txBody>
          <a:bodyPr wrap="none">
            <a:spAutoFit/>
          </a:bodyPr>
          <a:lstStyle/>
          <a:p>
            <a:pPr algn="ctr"/>
            <a:r>
              <a:rPr lang="en-US" sz="2800" b="1"/>
              <a:t>CHAPTER 2</a:t>
            </a:r>
          </a:p>
          <a:p>
            <a:pPr algn="ctr"/>
            <a:endParaRPr lang="en-US" sz="2800" b="1"/>
          </a:p>
          <a:p>
            <a:pPr algn="ctr"/>
            <a:r>
              <a:rPr lang="en-US" sz="2800" b="1"/>
              <a:t>THE MATLAB ENVIRONMENT</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3"/>
          <p:cNvSpPr>
            <a:spLocks noChangeArrowheads="1"/>
          </p:cNvSpPr>
          <p:nvPr/>
        </p:nvSpPr>
        <p:spPr bwMode="auto">
          <a:xfrm>
            <a:off x="1422400" y="1447800"/>
            <a:ext cx="6248400" cy="4032250"/>
          </a:xfrm>
          <a:prstGeom prst="rect">
            <a:avLst/>
          </a:prstGeom>
          <a:noFill/>
          <a:ln w="9525">
            <a:noFill/>
            <a:miter lim="800000"/>
            <a:headEnd/>
            <a:tailEnd/>
          </a:ln>
        </p:spPr>
        <p:txBody>
          <a:bodyPr>
            <a:spAutoFit/>
          </a:bodyPr>
          <a:lstStyle/>
          <a:p>
            <a:pPr algn="just"/>
            <a:r>
              <a:rPr lang="en-US"/>
              <a:t> </a:t>
            </a:r>
            <a:r>
              <a:rPr lang="en-US" b="1"/>
              <a:t>Method #2, while computationally expensive inside Matlab, is nevertheless perfectly suited for inclusion inside a </a:t>
            </a:r>
            <a:r>
              <a:rPr lang="en-US" b="1" i="1"/>
              <a:t>FOR loop</a:t>
            </a:r>
            <a:r>
              <a:rPr lang="en-US" b="1"/>
              <a:t> – particularly when you do not know the exact number of iterations that will be done (and thus, you don’t know the exact size of the matrix involved).</a:t>
            </a:r>
            <a:br>
              <a:rPr lang="en-US" b="1"/>
            </a:br>
            <a:r>
              <a:rPr lang="en-US" b="1"/>
              <a:t/>
            </a:r>
            <a:br>
              <a:rPr lang="en-US" b="1"/>
            </a:br>
            <a:r>
              <a:rPr lang="en-US" b="1"/>
              <a:t>FOR loops describe the second topic we will investigate:  </a:t>
            </a:r>
            <a:r>
              <a:rPr lang="en-US" b="1" i="1"/>
              <a:t>ITERATION</a:t>
            </a:r>
            <a:r>
              <a:rPr lang="en-US" b="1"/>
              <a:t>.</a:t>
            </a:r>
            <a:endParaRPr lang="en-US"/>
          </a:p>
          <a:p>
            <a:pPr lvl="1"/>
            <a:endParaRPr lang="en-US" sz="1600"/>
          </a:p>
        </p:txBody>
      </p:sp>
      <p:sp>
        <p:nvSpPr>
          <p:cNvPr id="111618" name="Text Box 2"/>
          <p:cNvSpPr txBox="1">
            <a:spLocks noChangeArrowheads="1"/>
          </p:cNvSpPr>
          <p:nvPr/>
        </p:nvSpPr>
        <p:spPr bwMode="auto">
          <a:xfrm>
            <a:off x="2624138" y="304800"/>
            <a:ext cx="3857625" cy="523875"/>
          </a:xfrm>
          <a:prstGeom prst="rect">
            <a:avLst/>
          </a:prstGeom>
          <a:noFill/>
          <a:ln w="9525">
            <a:noFill/>
            <a:miter lim="800000"/>
            <a:headEnd/>
            <a:tailEnd/>
          </a:ln>
        </p:spPr>
        <p:txBody>
          <a:bodyPr wrap="none">
            <a:spAutoFit/>
          </a:bodyPr>
          <a:lstStyle/>
          <a:p>
            <a:pPr algn="ctr"/>
            <a:r>
              <a:rPr lang="en-US" sz="2800" b="1"/>
              <a:t>MATRICES (ARRAYS)</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ext Box 2"/>
          <p:cNvSpPr txBox="1">
            <a:spLocks noChangeArrowheads="1"/>
          </p:cNvSpPr>
          <p:nvPr/>
        </p:nvSpPr>
        <p:spPr bwMode="auto">
          <a:xfrm>
            <a:off x="1382713" y="304800"/>
            <a:ext cx="6351587" cy="523875"/>
          </a:xfrm>
          <a:prstGeom prst="rect">
            <a:avLst/>
          </a:prstGeom>
          <a:noFill/>
          <a:ln w="9525">
            <a:noFill/>
            <a:miter lim="800000"/>
            <a:headEnd/>
            <a:tailEnd/>
          </a:ln>
        </p:spPr>
        <p:txBody>
          <a:bodyPr wrap="none">
            <a:spAutoFit/>
          </a:bodyPr>
          <a:lstStyle/>
          <a:p>
            <a:pPr algn="ctr"/>
            <a:r>
              <a:rPr lang="en-US" sz="2800" b="1"/>
              <a:t>SOME BASIC MATRIX OPERATIONS</a:t>
            </a:r>
          </a:p>
        </p:txBody>
      </p:sp>
      <p:sp>
        <p:nvSpPr>
          <p:cNvPr id="112642" name="Text Box 3"/>
          <p:cNvSpPr txBox="1">
            <a:spLocks noChangeArrowheads="1"/>
          </p:cNvSpPr>
          <p:nvPr/>
        </p:nvSpPr>
        <p:spPr bwMode="auto">
          <a:xfrm>
            <a:off x="914400" y="1219200"/>
            <a:ext cx="7315200" cy="1201738"/>
          </a:xfrm>
          <a:prstGeom prst="rect">
            <a:avLst/>
          </a:prstGeom>
          <a:noFill/>
          <a:ln w="9525">
            <a:noFill/>
            <a:miter lim="800000"/>
            <a:headEnd/>
            <a:tailEnd/>
          </a:ln>
        </p:spPr>
        <p:txBody>
          <a:bodyPr>
            <a:spAutoFit/>
          </a:bodyPr>
          <a:lstStyle/>
          <a:p>
            <a:pPr algn="just"/>
            <a:r>
              <a:rPr lang="en-US"/>
              <a:t>Some of Matlab’s built-in (intrinsic) functions work the way we would expect, on an element-by-element basis for an input matrix (here called “A”):</a:t>
            </a:r>
            <a:endParaRPr lang="fi-FI" sz="1800">
              <a:latin typeface="Courier New" pitchFamily="49" charset="0"/>
              <a:cs typeface="Courier New" pitchFamily="49" charset="0"/>
            </a:endParaRPr>
          </a:p>
        </p:txBody>
      </p:sp>
      <p:graphicFrame>
        <p:nvGraphicFramePr>
          <p:cNvPr id="2" name="Table 1"/>
          <p:cNvGraphicFramePr>
            <a:graphicFrameLocks noGrp="1"/>
          </p:cNvGraphicFramePr>
          <p:nvPr/>
        </p:nvGraphicFramePr>
        <p:xfrm>
          <a:off x="487363" y="2849563"/>
          <a:ext cx="8382000" cy="3719512"/>
        </p:xfrm>
        <a:graphic>
          <a:graphicData uri="http://schemas.openxmlformats.org/drawingml/2006/table">
            <a:tbl>
              <a:tblPr firstRow="1" bandRow="1">
                <a:tableStyleId>{5C22544A-7EE6-4342-B048-85BDC9FD1C3A}</a:tableStyleId>
              </a:tblPr>
              <a:tblGrid>
                <a:gridCol w="2685203"/>
                <a:gridCol w="3106000"/>
                <a:gridCol w="2590799"/>
              </a:tblGrid>
              <a:tr h="370840">
                <a:tc>
                  <a:txBody>
                    <a:bodyPr/>
                    <a:lstStyle/>
                    <a:p>
                      <a:r>
                        <a:rPr lang="en-US" b="1" dirty="0" smtClean="0">
                          <a:solidFill>
                            <a:schemeClr val="tx1"/>
                          </a:solidFill>
                        </a:rPr>
                        <a:t>cosine</a:t>
                      </a:r>
                      <a:r>
                        <a:rPr lang="en-US" dirty="0" smtClean="0">
                          <a:solidFill>
                            <a:schemeClr val="tx1"/>
                          </a:solidFill>
                        </a:rPr>
                        <a:t>:</a:t>
                      </a:r>
                    </a:p>
                    <a:p>
                      <a:pPr eaLnBrk="1" hangingPunct="1"/>
                      <a:endParaRPr lang="fi-FI" sz="800" dirty="0" smtClean="0">
                        <a:solidFill>
                          <a:schemeClr val="tx1"/>
                        </a:solidFill>
                        <a:latin typeface="Courier New" pitchFamily="49" charset="0"/>
                        <a:cs typeface="Courier New" pitchFamily="49" charset="0"/>
                      </a:endParaRPr>
                    </a:p>
                    <a:p>
                      <a:pPr eaLnBrk="1" hangingPunct="1"/>
                      <a:r>
                        <a:rPr lang="fi-FI" sz="1800" dirty="0" smtClean="0">
                          <a:solidFill>
                            <a:schemeClr val="tx1"/>
                          </a:solidFill>
                          <a:latin typeface="Courier New" pitchFamily="49" charset="0"/>
                          <a:cs typeface="Courier New" pitchFamily="49" charset="0"/>
                        </a:rPr>
                        <a:t> &gt;&gt; </a:t>
                      </a:r>
                      <a:r>
                        <a:rPr lang="en-US" sz="1800" dirty="0" err="1" smtClean="0">
                          <a:solidFill>
                            <a:schemeClr val="tx1"/>
                          </a:solidFill>
                          <a:latin typeface="Courier New" pitchFamily="49" charset="0"/>
                          <a:cs typeface="Courier New" pitchFamily="49" charset="0"/>
                        </a:rPr>
                        <a:t>cos</a:t>
                      </a:r>
                      <a:r>
                        <a:rPr lang="en-US" sz="1800" dirty="0" smtClean="0">
                          <a:solidFill>
                            <a:schemeClr val="tx1"/>
                          </a:solidFill>
                          <a:latin typeface="Courier New" pitchFamily="49" charset="0"/>
                          <a:cs typeface="Courier New" pitchFamily="49" charset="0"/>
                        </a:rPr>
                        <a:t>(A)</a:t>
                      </a:r>
                    </a:p>
                    <a:p>
                      <a:pPr eaLnBrk="1" hangingPunct="1"/>
                      <a:r>
                        <a:rPr lang="fi-FI" sz="1800" b="0" dirty="0" smtClean="0">
                          <a:solidFill>
                            <a:schemeClr val="tx1"/>
                          </a:solidFill>
                          <a:latin typeface="Courier New" pitchFamily="49" charset="0"/>
                          <a:cs typeface="Courier New" pitchFamily="49" charset="0"/>
                        </a:rPr>
                        <a:t>returns cosine of each</a:t>
                      </a:r>
                      <a:r>
                        <a:rPr lang="fi-FI" sz="1800" b="0" baseline="0" dirty="0" smtClean="0">
                          <a:solidFill>
                            <a:schemeClr val="tx1"/>
                          </a:solidFill>
                          <a:latin typeface="Courier New" pitchFamily="49" charset="0"/>
                          <a:cs typeface="Courier New" pitchFamily="49" charset="0"/>
                        </a:rPr>
                        <a:t> element of A</a:t>
                      </a:r>
                      <a:endParaRPr lang="fi-FI" sz="1800" b="0" dirty="0" smtClean="0">
                        <a:solidFill>
                          <a:schemeClr val="tx1"/>
                        </a:solidFill>
                        <a:latin typeface="Courier New" pitchFamily="49" charset="0"/>
                        <a:cs typeface="Courier New" pitchFamily="49" charset="0"/>
                      </a:endParaRPr>
                    </a:p>
                    <a:p>
                      <a:pPr eaLnBrk="1" hangingPunct="1"/>
                      <a:endParaRPr lang="fi-FI" sz="1800" b="0" dirty="0" smtClean="0">
                        <a:solidFill>
                          <a:schemeClr val="tx1"/>
                        </a:solidFill>
                        <a:latin typeface="Courier New" pitchFamily="49" charset="0"/>
                        <a:cs typeface="Courier New" pitchFamily="49" charset="0"/>
                      </a:endParaRPr>
                    </a:p>
                  </a:txBody>
                  <a:tcPr>
                    <a:solidFill>
                      <a:schemeClr val="bg1"/>
                    </a:solidFill>
                  </a:tcPr>
                </a:tc>
                <a:tc>
                  <a:txBody>
                    <a:bodyPr/>
                    <a:lstStyle/>
                    <a:p>
                      <a:pPr eaLnBrk="1" hangingPunct="1"/>
                      <a:r>
                        <a:rPr lang="en-US" sz="1800" b="1" dirty="0" err="1" smtClean="0">
                          <a:solidFill>
                            <a:schemeClr val="tx1"/>
                          </a:solidFill>
                        </a:rPr>
                        <a:t>sqrt</a:t>
                      </a:r>
                      <a:endParaRPr lang="en-US" sz="1800" b="1" dirty="0" smtClean="0">
                        <a:solidFill>
                          <a:schemeClr val="tx1"/>
                        </a:solidFill>
                      </a:endParaRPr>
                    </a:p>
                    <a:p>
                      <a:pPr eaLnBrk="1" hangingPunct="1"/>
                      <a:endParaRPr lang="en-US" sz="800" dirty="0" smtClean="0">
                        <a:solidFill>
                          <a:schemeClr val="tx1"/>
                        </a:solidFill>
                      </a:endParaRPr>
                    </a:p>
                    <a:p>
                      <a:pPr eaLnBrk="1" hangingPunct="1"/>
                      <a:r>
                        <a:rPr lang="fi-FI" sz="1800" dirty="0" smtClean="0">
                          <a:solidFill>
                            <a:schemeClr val="tx1"/>
                          </a:solidFill>
                          <a:latin typeface="Courier New" pitchFamily="49" charset="0"/>
                          <a:cs typeface="Courier New" pitchFamily="49" charset="0"/>
                        </a:rPr>
                        <a:t> </a:t>
                      </a:r>
                      <a:r>
                        <a:rPr lang="fi-FI" sz="1800" b="1" dirty="0" smtClean="0">
                          <a:solidFill>
                            <a:schemeClr val="tx1"/>
                          </a:solidFill>
                          <a:latin typeface="Courier New" pitchFamily="49" charset="0"/>
                          <a:cs typeface="Courier New" pitchFamily="49" charset="0"/>
                        </a:rPr>
                        <a:t>&gt;&gt; </a:t>
                      </a:r>
                      <a:r>
                        <a:rPr lang="en-US" sz="1800" b="1" dirty="0" err="1" smtClean="0">
                          <a:solidFill>
                            <a:schemeClr val="tx1"/>
                          </a:solidFill>
                          <a:latin typeface="Courier New" pitchFamily="49" charset="0"/>
                          <a:cs typeface="Courier New" pitchFamily="49" charset="0"/>
                        </a:rPr>
                        <a:t>sqrt</a:t>
                      </a:r>
                      <a:r>
                        <a:rPr lang="en-US" sz="1800" b="1" dirty="0" smtClean="0">
                          <a:solidFill>
                            <a:schemeClr val="tx1"/>
                          </a:solidFill>
                          <a:latin typeface="Courier New" pitchFamily="49" charset="0"/>
                          <a:cs typeface="Courier New" pitchFamily="49" charset="0"/>
                        </a:rPr>
                        <a:t>(A)</a:t>
                      </a:r>
                    </a:p>
                    <a:p>
                      <a:pPr marL="0" marR="0" indent="0" algn="l" defTabSz="914400" rtl="0" eaLnBrk="1" fontAlgn="auto" latinLnBrk="0" hangingPunct="1">
                        <a:lnSpc>
                          <a:spcPct val="100000"/>
                        </a:lnSpc>
                        <a:spcBef>
                          <a:spcPts val="0"/>
                        </a:spcBef>
                        <a:spcAft>
                          <a:spcPts val="0"/>
                        </a:spcAft>
                        <a:buClrTx/>
                        <a:buSzTx/>
                        <a:buFontTx/>
                        <a:buNone/>
                        <a:tabLst/>
                        <a:defRPr/>
                      </a:pPr>
                      <a:r>
                        <a:rPr lang="fi-FI" sz="1800" b="0" dirty="0" smtClean="0">
                          <a:solidFill>
                            <a:schemeClr val="tx1"/>
                          </a:solidFill>
                          <a:latin typeface="Courier New" pitchFamily="49" charset="0"/>
                          <a:cs typeface="Courier New" pitchFamily="49" charset="0"/>
                        </a:rPr>
                        <a:t>returns the</a:t>
                      </a:r>
                      <a:r>
                        <a:rPr lang="fi-FI" sz="1800" b="0" baseline="0" dirty="0" smtClean="0">
                          <a:solidFill>
                            <a:schemeClr val="tx1"/>
                          </a:solidFill>
                          <a:latin typeface="Courier New" pitchFamily="49" charset="0"/>
                          <a:cs typeface="Courier New" pitchFamily="49" charset="0"/>
                        </a:rPr>
                        <a:t> sqrt </a:t>
                      </a:r>
                      <a:r>
                        <a:rPr lang="fi-FI" sz="1800" b="0" dirty="0" smtClean="0">
                          <a:solidFill>
                            <a:schemeClr val="tx1"/>
                          </a:solidFill>
                          <a:latin typeface="Courier New" pitchFamily="49" charset="0"/>
                          <a:cs typeface="Courier New" pitchFamily="49" charset="0"/>
                        </a:rPr>
                        <a:t>of each</a:t>
                      </a:r>
                      <a:r>
                        <a:rPr lang="fi-FI" sz="1800" b="0" baseline="0" dirty="0" smtClean="0">
                          <a:solidFill>
                            <a:schemeClr val="tx1"/>
                          </a:solidFill>
                          <a:latin typeface="Courier New" pitchFamily="49" charset="0"/>
                          <a:cs typeface="Courier New" pitchFamily="49" charset="0"/>
                        </a:rPr>
                        <a:t> element of A</a:t>
                      </a:r>
                      <a:endParaRPr lang="fi-FI" sz="1800" b="0" dirty="0" smtClean="0">
                        <a:solidFill>
                          <a:schemeClr val="tx1"/>
                        </a:solidFill>
                        <a:latin typeface="Courier New" pitchFamily="49" charset="0"/>
                        <a:cs typeface="Courier New" pitchFamily="49" charset="0"/>
                      </a:endParaRPr>
                    </a:p>
                    <a:p>
                      <a:endParaRPr lang="fi-FI" sz="1800" b="0" dirty="0" smtClean="0">
                        <a:solidFill>
                          <a:schemeClr val="tx1"/>
                        </a:solidFill>
                        <a:latin typeface="Courier New" pitchFamily="49" charset="0"/>
                        <a:cs typeface="Courier New" pitchFamily="49" charset="0"/>
                      </a:endParaRPr>
                    </a:p>
                  </a:txBody>
                  <a:tcPr>
                    <a:solidFill>
                      <a:schemeClr val="bg1"/>
                    </a:solidFill>
                  </a:tcPr>
                </a:tc>
                <a:tc>
                  <a:txBody>
                    <a:bodyPr/>
                    <a:lstStyle/>
                    <a:p>
                      <a:r>
                        <a:rPr lang="en-US" dirty="0" smtClean="0">
                          <a:solidFill>
                            <a:schemeClr val="tx1"/>
                          </a:solidFill>
                        </a:rPr>
                        <a:t>base 10 log:</a:t>
                      </a:r>
                    </a:p>
                    <a:p>
                      <a:pPr eaLnBrk="1" hangingPunct="1"/>
                      <a:endParaRPr lang="fi-FI" sz="800" b="0" dirty="0" smtClean="0">
                        <a:solidFill>
                          <a:schemeClr val="tx1"/>
                        </a:solidFill>
                        <a:latin typeface="Courier New" pitchFamily="49" charset="0"/>
                        <a:cs typeface="Courier New" pitchFamily="49" charset="0"/>
                      </a:endParaRPr>
                    </a:p>
                    <a:p>
                      <a:pPr eaLnBrk="1" hangingPunct="1"/>
                      <a:r>
                        <a:rPr lang="fi-FI" sz="1800" b="1" dirty="0" smtClean="0">
                          <a:solidFill>
                            <a:schemeClr val="tx1"/>
                          </a:solidFill>
                          <a:latin typeface="Courier New" pitchFamily="49" charset="0"/>
                          <a:cs typeface="Courier New" pitchFamily="49" charset="0"/>
                        </a:rPr>
                        <a:t> &gt;&gt; </a:t>
                      </a:r>
                      <a:r>
                        <a:rPr lang="en-US" sz="1800" b="1" dirty="0" smtClean="0">
                          <a:solidFill>
                            <a:schemeClr val="tx1"/>
                          </a:solidFill>
                          <a:latin typeface="Courier New" pitchFamily="49" charset="0"/>
                          <a:cs typeface="Courier New" pitchFamily="49" charset="0"/>
                        </a:rPr>
                        <a:t>log10(A)</a:t>
                      </a:r>
                    </a:p>
                    <a:p>
                      <a:pPr eaLnBrk="1" hangingPunct="1"/>
                      <a:r>
                        <a:rPr lang="fi-FI" sz="1800" b="0" dirty="0" smtClean="0">
                          <a:solidFill>
                            <a:schemeClr val="tx1"/>
                          </a:solidFill>
                          <a:latin typeface="Courier New" pitchFamily="49" charset="0"/>
                          <a:cs typeface="Courier New" pitchFamily="49" charset="0"/>
                        </a:rPr>
                        <a:t>returns base 10 logarithm of each</a:t>
                      </a:r>
                      <a:r>
                        <a:rPr lang="fi-FI" sz="1800" b="0" baseline="0" dirty="0" smtClean="0">
                          <a:solidFill>
                            <a:schemeClr val="tx1"/>
                          </a:solidFill>
                          <a:latin typeface="Courier New" pitchFamily="49" charset="0"/>
                          <a:cs typeface="Courier New" pitchFamily="49" charset="0"/>
                        </a:rPr>
                        <a:t> element of A</a:t>
                      </a:r>
                      <a:endParaRPr lang="fi-FI" sz="1800" b="0" dirty="0" smtClean="0">
                        <a:solidFill>
                          <a:schemeClr val="tx1"/>
                        </a:solidFill>
                        <a:latin typeface="Courier New" pitchFamily="49" charset="0"/>
                        <a:cs typeface="Courier New" pitchFamily="49" charset="0"/>
                      </a:endParaRPr>
                    </a:p>
                    <a:p>
                      <a:endParaRPr lang="fi-FI" sz="1800" b="0" dirty="0" smtClean="0">
                        <a:solidFill>
                          <a:schemeClr val="tx1"/>
                        </a:solidFill>
                        <a:latin typeface="Courier New" pitchFamily="49" charset="0"/>
                        <a:cs typeface="Courier New" pitchFamily="49" charset="0"/>
                      </a:endParaRPr>
                    </a:p>
                  </a:txBody>
                  <a:tcPr>
                    <a:solidFill>
                      <a:schemeClr val="bg1"/>
                    </a:solidFill>
                  </a:tcPr>
                </a:tc>
              </a:tr>
              <a:tr h="370840">
                <a:tc>
                  <a:txBody>
                    <a:bodyPr/>
                    <a:lstStyle/>
                    <a:p>
                      <a:r>
                        <a:rPr lang="en-US" b="1" dirty="0" smtClean="0">
                          <a:solidFill>
                            <a:schemeClr val="tx1"/>
                          </a:solidFill>
                        </a:rPr>
                        <a:t>sine</a:t>
                      </a:r>
                      <a:r>
                        <a:rPr lang="en-US" dirty="0" smtClean="0">
                          <a:solidFill>
                            <a:schemeClr val="tx1"/>
                          </a:solidFill>
                        </a:rPr>
                        <a:t>:</a:t>
                      </a:r>
                    </a:p>
                    <a:p>
                      <a:pPr eaLnBrk="1" hangingPunct="1"/>
                      <a:endParaRPr lang="fi-FI" sz="800" dirty="0" smtClean="0">
                        <a:solidFill>
                          <a:schemeClr val="tx1"/>
                        </a:solidFill>
                        <a:latin typeface="Courier New" pitchFamily="49" charset="0"/>
                        <a:cs typeface="Courier New" pitchFamily="49" charset="0"/>
                      </a:endParaRPr>
                    </a:p>
                    <a:p>
                      <a:pPr eaLnBrk="1" hangingPunct="1"/>
                      <a:r>
                        <a:rPr lang="fi-FI" sz="1800" b="1" dirty="0" smtClean="0">
                          <a:solidFill>
                            <a:schemeClr val="tx1"/>
                          </a:solidFill>
                          <a:latin typeface="Courier New" pitchFamily="49" charset="0"/>
                          <a:cs typeface="Courier New" pitchFamily="49" charset="0"/>
                        </a:rPr>
                        <a:t> &gt;&gt; </a:t>
                      </a:r>
                      <a:r>
                        <a:rPr lang="en-US" sz="1800" b="1" dirty="0" smtClean="0">
                          <a:solidFill>
                            <a:schemeClr val="tx1"/>
                          </a:solidFill>
                          <a:latin typeface="Courier New" pitchFamily="49" charset="0"/>
                          <a:cs typeface="Courier New" pitchFamily="49" charset="0"/>
                        </a:rPr>
                        <a:t>sin(A)</a:t>
                      </a:r>
                    </a:p>
                    <a:p>
                      <a:pPr eaLnBrk="1" hangingPunct="1"/>
                      <a:r>
                        <a:rPr lang="fi-FI" sz="1800" dirty="0" smtClean="0">
                          <a:solidFill>
                            <a:schemeClr val="tx1"/>
                          </a:solidFill>
                          <a:latin typeface="Courier New" pitchFamily="49" charset="0"/>
                          <a:cs typeface="Courier New" pitchFamily="49" charset="0"/>
                        </a:rPr>
                        <a:t>returns sine of each</a:t>
                      </a:r>
                      <a:r>
                        <a:rPr lang="fi-FI" sz="1800" baseline="0" dirty="0" smtClean="0">
                          <a:solidFill>
                            <a:schemeClr val="tx1"/>
                          </a:solidFill>
                          <a:latin typeface="Courier New" pitchFamily="49" charset="0"/>
                          <a:cs typeface="Courier New" pitchFamily="49" charset="0"/>
                        </a:rPr>
                        <a:t> element of A</a:t>
                      </a:r>
                      <a:endParaRPr lang="fi-FI" sz="1800" dirty="0" smtClean="0">
                        <a:solidFill>
                          <a:schemeClr val="tx1"/>
                        </a:solidFill>
                        <a:latin typeface="Courier New" pitchFamily="49" charset="0"/>
                        <a:cs typeface="Courier New" pitchFamily="49" charset="0"/>
                      </a:endParaRPr>
                    </a:p>
                    <a:p>
                      <a:pPr eaLnBrk="1" hangingPunct="1"/>
                      <a:endParaRPr lang="fi-FI" sz="1800" dirty="0" smtClean="0">
                        <a:solidFill>
                          <a:schemeClr val="tx1"/>
                        </a:solidFill>
                        <a:latin typeface="Courier New" pitchFamily="49" charset="0"/>
                        <a:cs typeface="Courier New" pitchFamily="49" charset="0"/>
                      </a:endParaRPr>
                    </a:p>
                  </a:txBody>
                  <a:tcPr>
                    <a:solidFill>
                      <a:schemeClr val="bg1"/>
                    </a:solidFill>
                  </a:tcPr>
                </a:tc>
                <a:tc>
                  <a:txBody>
                    <a:bodyPr/>
                    <a:lstStyle/>
                    <a:p>
                      <a:pPr eaLnBrk="1" hangingPunct="1"/>
                      <a:r>
                        <a:rPr lang="en-US" sz="1800" b="1" dirty="0" smtClean="0">
                          <a:solidFill>
                            <a:schemeClr val="tx1"/>
                          </a:solidFill>
                        </a:rPr>
                        <a:t>natural  log</a:t>
                      </a:r>
                      <a:r>
                        <a:rPr lang="en-US" sz="2000" b="1" dirty="0" smtClean="0">
                          <a:solidFill>
                            <a:schemeClr val="tx1"/>
                          </a:solidFill>
                        </a:rPr>
                        <a:t>:</a:t>
                      </a:r>
                    </a:p>
                    <a:p>
                      <a:pPr eaLnBrk="1" hangingPunct="1"/>
                      <a:endParaRPr lang="en-US" sz="800"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fi-FI" sz="1800" dirty="0" smtClean="0">
                          <a:solidFill>
                            <a:schemeClr val="tx1"/>
                          </a:solidFill>
                          <a:latin typeface="Courier New" pitchFamily="49" charset="0"/>
                          <a:cs typeface="Courier New" pitchFamily="49" charset="0"/>
                        </a:rPr>
                        <a:t> </a:t>
                      </a:r>
                      <a:r>
                        <a:rPr lang="fi-FI" sz="1800" b="1" dirty="0" smtClean="0">
                          <a:solidFill>
                            <a:schemeClr val="tx1"/>
                          </a:solidFill>
                          <a:latin typeface="Courier New" pitchFamily="49" charset="0"/>
                          <a:cs typeface="Courier New" pitchFamily="49" charset="0"/>
                        </a:rPr>
                        <a:t>&gt;&gt; </a:t>
                      </a:r>
                      <a:r>
                        <a:rPr lang="en-US" sz="1800" b="1" dirty="0" smtClean="0">
                          <a:solidFill>
                            <a:schemeClr val="tx1"/>
                          </a:solidFill>
                          <a:latin typeface="Courier New" pitchFamily="49" charset="0"/>
                          <a:cs typeface="Courier New" pitchFamily="49" charset="0"/>
                        </a:rPr>
                        <a:t>log(A)</a:t>
                      </a:r>
                      <a:endParaRPr lang="fi-FI" sz="1800" b="1" dirty="0" smtClean="0">
                        <a:solidFill>
                          <a:schemeClr val="tx1"/>
                        </a:solidFill>
                        <a:latin typeface="Courier New" pitchFamily="49" charset="0"/>
                        <a:cs typeface="Courier New" pitchFamily="49" charset="0"/>
                      </a:endParaRPr>
                    </a:p>
                    <a:p>
                      <a:pPr eaLnBrk="1" hangingPunct="1"/>
                      <a:r>
                        <a:rPr lang="fi-FI" sz="1800" b="0" dirty="0" smtClean="0">
                          <a:solidFill>
                            <a:schemeClr val="tx1"/>
                          </a:solidFill>
                          <a:latin typeface="Courier New" pitchFamily="49" charset="0"/>
                          <a:cs typeface="Courier New" pitchFamily="49" charset="0"/>
                        </a:rPr>
                        <a:t>returns the natural logarithm</a:t>
                      </a:r>
                      <a:r>
                        <a:rPr lang="fi-FI" sz="1800" b="0" baseline="0" dirty="0" smtClean="0">
                          <a:solidFill>
                            <a:schemeClr val="tx1"/>
                          </a:solidFill>
                          <a:latin typeface="Courier New" pitchFamily="49" charset="0"/>
                          <a:cs typeface="Courier New" pitchFamily="49" charset="0"/>
                        </a:rPr>
                        <a:t> </a:t>
                      </a:r>
                      <a:r>
                        <a:rPr lang="fi-FI" sz="1800" b="0" dirty="0" smtClean="0">
                          <a:solidFill>
                            <a:schemeClr val="tx1"/>
                          </a:solidFill>
                          <a:latin typeface="Courier New" pitchFamily="49" charset="0"/>
                          <a:cs typeface="Courier New" pitchFamily="49" charset="0"/>
                        </a:rPr>
                        <a:t>of each</a:t>
                      </a:r>
                      <a:r>
                        <a:rPr lang="fi-FI" sz="1800" b="0" baseline="0" dirty="0" smtClean="0">
                          <a:solidFill>
                            <a:schemeClr val="tx1"/>
                          </a:solidFill>
                          <a:latin typeface="Courier New" pitchFamily="49" charset="0"/>
                          <a:cs typeface="Courier New" pitchFamily="49" charset="0"/>
                        </a:rPr>
                        <a:t> element of A</a:t>
                      </a:r>
                      <a:endParaRPr lang="fi-FI" sz="1800" b="0" dirty="0" smtClean="0">
                        <a:solidFill>
                          <a:schemeClr val="tx1"/>
                        </a:solidFill>
                        <a:latin typeface="Courier New" pitchFamily="49" charset="0"/>
                        <a:cs typeface="Courier New" pitchFamily="49" charset="0"/>
                      </a:endParaRPr>
                    </a:p>
                  </a:txBody>
                  <a:tcPr>
                    <a:solidFill>
                      <a:schemeClr val="bg1"/>
                    </a:solidFill>
                  </a:tcPr>
                </a:tc>
                <a:tc>
                  <a:txBody>
                    <a:bodyPr/>
                    <a:lstStyle/>
                    <a:p>
                      <a:r>
                        <a:rPr lang="en-US" b="1" dirty="0" smtClean="0">
                          <a:solidFill>
                            <a:schemeClr val="tx1"/>
                          </a:solidFill>
                        </a:rPr>
                        <a:t>Multiplication</a:t>
                      </a:r>
                      <a:r>
                        <a:rPr lang="en-US" b="1" baseline="0" dirty="0" smtClean="0">
                          <a:solidFill>
                            <a:schemeClr val="tx1"/>
                          </a:solidFill>
                        </a:rPr>
                        <a:t> by a number (scalar)</a:t>
                      </a:r>
                      <a:r>
                        <a:rPr lang="en-US" dirty="0" smtClean="0">
                          <a:solidFill>
                            <a:schemeClr val="tx1"/>
                          </a:solidFill>
                        </a:rPr>
                        <a:t>:</a:t>
                      </a:r>
                    </a:p>
                    <a:p>
                      <a:pPr eaLnBrk="1" hangingPunct="1"/>
                      <a:endParaRPr lang="fi-FI" sz="800" b="0" dirty="0" smtClean="0">
                        <a:solidFill>
                          <a:schemeClr val="tx1"/>
                        </a:solidFill>
                        <a:latin typeface="Courier New" pitchFamily="49" charset="0"/>
                        <a:cs typeface="Courier New" pitchFamily="49" charset="0"/>
                      </a:endParaRPr>
                    </a:p>
                    <a:p>
                      <a:pPr eaLnBrk="1" hangingPunct="1"/>
                      <a:r>
                        <a:rPr lang="fi-FI" sz="1800" b="1" dirty="0" smtClean="0">
                          <a:solidFill>
                            <a:schemeClr val="tx1"/>
                          </a:solidFill>
                          <a:latin typeface="Courier New" pitchFamily="49" charset="0"/>
                          <a:cs typeface="Courier New" pitchFamily="49" charset="0"/>
                        </a:rPr>
                        <a:t> &gt;&gt; </a:t>
                      </a:r>
                      <a:r>
                        <a:rPr lang="en-US" sz="1800" b="1" dirty="0" smtClean="0">
                          <a:solidFill>
                            <a:schemeClr val="tx1"/>
                          </a:solidFill>
                          <a:latin typeface="Courier New" pitchFamily="49" charset="0"/>
                          <a:cs typeface="Courier New" pitchFamily="49" charset="0"/>
                        </a:rPr>
                        <a:t>A*5</a:t>
                      </a:r>
                    </a:p>
                    <a:p>
                      <a:pPr eaLnBrk="1" hangingPunct="1"/>
                      <a:r>
                        <a:rPr lang="fi-FI" sz="1800" b="0" dirty="0" smtClean="0">
                          <a:solidFill>
                            <a:schemeClr val="tx1"/>
                          </a:solidFill>
                          <a:latin typeface="Courier New" pitchFamily="49" charset="0"/>
                          <a:cs typeface="Courier New" pitchFamily="49" charset="0"/>
                        </a:rPr>
                        <a:t>returns matrix A with each element multiplied</a:t>
                      </a:r>
                      <a:r>
                        <a:rPr lang="fi-FI" sz="1800" b="0" baseline="0" dirty="0" smtClean="0">
                          <a:solidFill>
                            <a:schemeClr val="tx1"/>
                          </a:solidFill>
                          <a:latin typeface="Courier New" pitchFamily="49" charset="0"/>
                          <a:cs typeface="Courier New" pitchFamily="49" charset="0"/>
                        </a:rPr>
                        <a:t> by 5.</a:t>
                      </a:r>
                      <a:endParaRPr lang="fi-FI" sz="1800" b="0" dirty="0" smtClean="0">
                        <a:solidFill>
                          <a:schemeClr val="tx1"/>
                        </a:solidFill>
                        <a:latin typeface="Courier New" pitchFamily="49" charset="0"/>
                        <a:cs typeface="Courier New" pitchFamily="49" charset="0"/>
                      </a:endParaRPr>
                    </a:p>
                  </a:txBody>
                  <a:tcPr>
                    <a:solidFill>
                      <a:schemeClr val="bg1"/>
                    </a:solidFill>
                  </a:tcPr>
                </a:tc>
              </a:tr>
            </a:tbl>
          </a:graphicData>
        </a:graphic>
      </p:graphicFrame>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ext Box 2"/>
          <p:cNvSpPr txBox="1">
            <a:spLocks noChangeArrowheads="1"/>
          </p:cNvSpPr>
          <p:nvPr/>
        </p:nvSpPr>
        <p:spPr bwMode="auto">
          <a:xfrm>
            <a:off x="1409700" y="304800"/>
            <a:ext cx="6297613" cy="523875"/>
          </a:xfrm>
          <a:prstGeom prst="rect">
            <a:avLst/>
          </a:prstGeom>
          <a:noFill/>
          <a:ln w="9525">
            <a:noFill/>
            <a:miter lim="800000"/>
            <a:headEnd/>
            <a:tailEnd/>
          </a:ln>
        </p:spPr>
        <p:txBody>
          <a:bodyPr wrap="none">
            <a:spAutoFit/>
          </a:bodyPr>
          <a:lstStyle/>
          <a:p>
            <a:pPr algn="ctr"/>
            <a:r>
              <a:rPr lang="en-US" sz="2800" b="1"/>
              <a:t>BASIC MATRIX OPERATIONS (cont)</a:t>
            </a:r>
          </a:p>
        </p:txBody>
      </p:sp>
      <p:sp>
        <p:nvSpPr>
          <p:cNvPr id="113666" name="Text Box 3"/>
          <p:cNvSpPr txBox="1">
            <a:spLocks noChangeArrowheads="1"/>
          </p:cNvSpPr>
          <p:nvPr/>
        </p:nvSpPr>
        <p:spPr bwMode="auto">
          <a:xfrm>
            <a:off x="914400" y="990600"/>
            <a:ext cx="7315200" cy="1570038"/>
          </a:xfrm>
          <a:prstGeom prst="rect">
            <a:avLst/>
          </a:prstGeom>
          <a:noFill/>
          <a:ln w="9525">
            <a:noFill/>
            <a:miter lim="800000"/>
            <a:headEnd/>
            <a:tailEnd/>
          </a:ln>
        </p:spPr>
        <p:txBody>
          <a:bodyPr>
            <a:spAutoFit/>
          </a:bodyPr>
          <a:lstStyle/>
          <a:p>
            <a:pPr algn="just"/>
            <a:r>
              <a:rPr lang="en-US"/>
              <a:t>Some arithmetic operators also operate this way, and in particular, if give two matrix arguments “A” and “B”, these operators compute on an element-by-element basis:</a:t>
            </a:r>
            <a:endParaRPr lang="fi-FI" sz="1800">
              <a:latin typeface="Courier New" pitchFamily="49" charset="0"/>
              <a:cs typeface="Courier New" pitchFamily="49" charset="0"/>
            </a:endParaRPr>
          </a:p>
        </p:txBody>
      </p:sp>
      <p:graphicFrame>
        <p:nvGraphicFramePr>
          <p:cNvPr id="2" name="Table 1"/>
          <p:cNvGraphicFramePr>
            <a:graphicFrameLocks noGrp="1"/>
          </p:cNvGraphicFramePr>
          <p:nvPr/>
        </p:nvGraphicFramePr>
        <p:xfrm>
          <a:off x="1295400" y="3124200"/>
          <a:ext cx="7315200" cy="2133600"/>
        </p:xfrm>
        <a:graphic>
          <a:graphicData uri="http://schemas.openxmlformats.org/drawingml/2006/table">
            <a:tbl>
              <a:tblPr firstRow="1" bandRow="1">
                <a:tableStyleId>{5C22544A-7EE6-4342-B048-85BDC9FD1C3A}</a:tableStyleId>
              </a:tblPr>
              <a:tblGrid>
                <a:gridCol w="3615559"/>
                <a:gridCol w="3699641"/>
              </a:tblGrid>
              <a:tr h="370840">
                <a:tc>
                  <a:txBody>
                    <a:bodyPr/>
                    <a:lstStyle/>
                    <a:p>
                      <a:r>
                        <a:rPr lang="en-US" b="1" dirty="0" smtClean="0">
                          <a:solidFill>
                            <a:schemeClr val="tx1"/>
                          </a:solidFill>
                        </a:rPr>
                        <a:t>+   </a:t>
                      </a:r>
                      <a:r>
                        <a:rPr lang="en-US" dirty="0" smtClean="0">
                          <a:solidFill>
                            <a:schemeClr val="tx1"/>
                          </a:solidFill>
                        </a:rPr>
                        <a:t>:</a:t>
                      </a:r>
                    </a:p>
                    <a:p>
                      <a:pPr eaLnBrk="1" hangingPunct="1"/>
                      <a:endParaRPr lang="fi-FI" sz="800" dirty="0" smtClean="0">
                        <a:solidFill>
                          <a:schemeClr val="tx1"/>
                        </a:solidFill>
                        <a:latin typeface="Courier New" pitchFamily="49" charset="0"/>
                        <a:cs typeface="Courier New" pitchFamily="49" charset="0"/>
                      </a:endParaRPr>
                    </a:p>
                    <a:p>
                      <a:pPr eaLnBrk="1" hangingPunct="1"/>
                      <a:r>
                        <a:rPr lang="fi-FI" sz="1800" dirty="0" smtClean="0">
                          <a:solidFill>
                            <a:schemeClr val="tx1"/>
                          </a:solidFill>
                          <a:latin typeface="Courier New" pitchFamily="49" charset="0"/>
                          <a:cs typeface="Courier New" pitchFamily="49" charset="0"/>
                        </a:rPr>
                        <a:t> &gt;&gt; </a:t>
                      </a:r>
                      <a:r>
                        <a:rPr lang="en-US" sz="1800" dirty="0" smtClean="0">
                          <a:solidFill>
                            <a:schemeClr val="tx1"/>
                          </a:solidFill>
                          <a:latin typeface="Courier New" pitchFamily="49" charset="0"/>
                          <a:cs typeface="Courier New" pitchFamily="49" charset="0"/>
                        </a:rPr>
                        <a:t>A</a:t>
                      </a:r>
                      <a:r>
                        <a:rPr lang="en-US" sz="1800" baseline="0" dirty="0" smtClean="0">
                          <a:solidFill>
                            <a:schemeClr val="tx1"/>
                          </a:solidFill>
                          <a:latin typeface="Courier New" pitchFamily="49" charset="0"/>
                          <a:cs typeface="Courier New" pitchFamily="49" charset="0"/>
                        </a:rPr>
                        <a:t> + B</a:t>
                      </a:r>
                      <a:endParaRPr lang="en-US" sz="1800" dirty="0" smtClean="0">
                        <a:solidFill>
                          <a:schemeClr val="tx1"/>
                        </a:solidFill>
                        <a:latin typeface="Courier New" pitchFamily="49" charset="0"/>
                        <a:cs typeface="Courier New" pitchFamily="49" charset="0"/>
                      </a:endParaRPr>
                    </a:p>
                    <a:p>
                      <a:pPr eaLnBrk="1" hangingPunct="1"/>
                      <a:r>
                        <a:rPr lang="fi-FI" sz="1800" b="0" dirty="0" smtClean="0">
                          <a:solidFill>
                            <a:schemeClr val="tx1"/>
                          </a:solidFill>
                          <a:latin typeface="Courier New" pitchFamily="49" charset="0"/>
                          <a:cs typeface="Courier New" pitchFamily="49" charset="0"/>
                        </a:rPr>
                        <a:t>returns a</a:t>
                      </a:r>
                      <a:r>
                        <a:rPr lang="fi-FI" sz="1800" b="0" baseline="0" dirty="0" smtClean="0">
                          <a:solidFill>
                            <a:schemeClr val="tx1"/>
                          </a:solidFill>
                          <a:latin typeface="Courier New" pitchFamily="49" charset="0"/>
                          <a:cs typeface="Courier New" pitchFamily="49" charset="0"/>
                        </a:rPr>
                        <a:t> matrix containing the sum of </a:t>
                      </a:r>
                      <a:r>
                        <a:rPr lang="fi-FI" sz="1800" b="0" dirty="0" smtClean="0">
                          <a:solidFill>
                            <a:schemeClr val="tx1"/>
                          </a:solidFill>
                          <a:latin typeface="Courier New" pitchFamily="49" charset="0"/>
                          <a:cs typeface="Courier New" pitchFamily="49" charset="0"/>
                        </a:rPr>
                        <a:t>each</a:t>
                      </a:r>
                      <a:r>
                        <a:rPr lang="fi-FI" sz="1800" b="0" baseline="0" dirty="0" smtClean="0">
                          <a:solidFill>
                            <a:schemeClr val="tx1"/>
                          </a:solidFill>
                          <a:latin typeface="Courier New" pitchFamily="49" charset="0"/>
                          <a:cs typeface="Courier New" pitchFamily="49" charset="0"/>
                        </a:rPr>
                        <a:t> element of A and its corresponding element in B.</a:t>
                      </a:r>
                      <a:endParaRPr lang="fi-FI" sz="1800" b="0" dirty="0" smtClean="0">
                        <a:solidFill>
                          <a:schemeClr val="tx1"/>
                        </a:solidFill>
                        <a:latin typeface="Courier New" pitchFamily="49" charset="0"/>
                        <a:cs typeface="Courier New" pitchFamily="49" charset="0"/>
                      </a:endParaRPr>
                    </a:p>
                  </a:txBody>
                  <a:tcPr>
                    <a:solidFill>
                      <a:schemeClr val="bg1"/>
                    </a:solidFill>
                  </a:tcPr>
                </a:tc>
                <a:tc>
                  <a:txBody>
                    <a:bodyPr/>
                    <a:lstStyle/>
                    <a:p>
                      <a:pPr eaLnBrk="1" hangingPunct="1"/>
                      <a:r>
                        <a:rPr lang="en-US" sz="1800" b="1" dirty="0" smtClean="0">
                          <a:solidFill>
                            <a:schemeClr val="tx1"/>
                          </a:solidFill>
                        </a:rPr>
                        <a:t>-   :</a:t>
                      </a:r>
                    </a:p>
                    <a:p>
                      <a:pPr eaLnBrk="1" hangingPunct="1"/>
                      <a:endParaRPr lang="en-US" sz="800" dirty="0" smtClean="0">
                        <a:solidFill>
                          <a:schemeClr val="tx1"/>
                        </a:solidFill>
                      </a:endParaRPr>
                    </a:p>
                    <a:p>
                      <a:pPr eaLnBrk="1" hangingPunct="1"/>
                      <a:r>
                        <a:rPr lang="fi-FI" sz="1800" dirty="0" smtClean="0">
                          <a:solidFill>
                            <a:schemeClr val="tx1"/>
                          </a:solidFill>
                          <a:latin typeface="Courier New" pitchFamily="49" charset="0"/>
                          <a:cs typeface="Courier New" pitchFamily="49" charset="0"/>
                        </a:rPr>
                        <a:t> </a:t>
                      </a:r>
                      <a:r>
                        <a:rPr lang="fi-FI" sz="1800" b="1" dirty="0" smtClean="0">
                          <a:solidFill>
                            <a:schemeClr val="tx1"/>
                          </a:solidFill>
                          <a:latin typeface="Courier New" pitchFamily="49" charset="0"/>
                          <a:cs typeface="Courier New" pitchFamily="49" charset="0"/>
                        </a:rPr>
                        <a:t>&gt;&gt; </a:t>
                      </a:r>
                      <a:r>
                        <a:rPr lang="en-US" sz="1800" dirty="0" smtClean="0">
                          <a:solidFill>
                            <a:schemeClr val="tx1"/>
                          </a:solidFill>
                          <a:latin typeface="Courier New" pitchFamily="49" charset="0"/>
                          <a:cs typeface="Courier New" pitchFamily="49" charset="0"/>
                        </a:rPr>
                        <a:t>A</a:t>
                      </a:r>
                      <a:r>
                        <a:rPr lang="en-US" sz="1800" baseline="0" dirty="0" smtClean="0">
                          <a:solidFill>
                            <a:schemeClr val="tx1"/>
                          </a:solidFill>
                          <a:latin typeface="Courier New" pitchFamily="49" charset="0"/>
                          <a:cs typeface="Courier New" pitchFamily="49" charset="0"/>
                        </a:rPr>
                        <a:t> - B</a:t>
                      </a:r>
                      <a:endParaRPr lang="en-US" sz="1800" dirty="0" smtClean="0">
                        <a:solidFill>
                          <a:schemeClr val="tx1"/>
                        </a:solidFill>
                        <a:latin typeface="Courier New" pitchFamily="49" charset="0"/>
                        <a:cs typeface="Courier New" pitchFamily="49" charset="0"/>
                      </a:endParaRPr>
                    </a:p>
                    <a:p>
                      <a:pPr eaLnBrk="1" hangingPunct="1"/>
                      <a:r>
                        <a:rPr lang="fi-FI" sz="1800" b="0" dirty="0" smtClean="0">
                          <a:solidFill>
                            <a:schemeClr val="tx1"/>
                          </a:solidFill>
                          <a:latin typeface="Courier New" pitchFamily="49" charset="0"/>
                          <a:cs typeface="Courier New" pitchFamily="49" charset="0"/>
                        </a:rPr>
                        <a:t>returns a</a:t>
                      </a:r>
                      <a:r>
                        <a:rPr lang="fi-FI" sz="1800" b="0" baseline="0" dirty="0" smtClean="0">
                          <a:solidFill>
                            <a:schemeClr val="tx1"/>
                          </a:solidFill>
                          <a:latin typeface="Courier New" pitchFamily="49" charset="0"/>
                          <a:cs typeface="Courier New" pitchFamily="49" charset="0"/>
                        </a:rPr>
                        <a:t> matrix containing the difference of </a:t>
                      </a:r>
                      <a:r>
                        <a:rPr lang="fi-FI" sz="1800" b="0" dirty="0" smtClean="0">
                          <a:solidFill>
                            <a:schemeClr val="tx1"/>
                          </a:solidFill>
                          <a:latin typeface="Courier New" pitchFamily="49" charset="0"/>
                          <a:cs typeface="Courier New" pitchFamily="49" charset="0"/>
                        </a:rPr>
                        <a:t>each</a:t>
                      </a:r>
                      <a:r>
                        <a:rPr lang="fi-FI" sz="1800" b="0" baseline="0" dirty="0" smtClean="0">
                          <a:solidFill>
                            <a:schemeClr val="tx1"/>
                          </a:solidFill>
                          <a:latin typeface="Courier New" pitchFamily="49" charset="0"/>
                          <a:cs typeface="Courier New" pitchFamily="49" charset="0"/>
                        </a:rPr>
                        <a:t> element of A and its corresponding element in B.</a:t>
                      </a:r>
                      <a:endParaRPr lang="fi-FI" sz="1800" b="0" dirty="0" smtClean="0">
                        <a:solidFill>
                          <a:schemeClr val="tx1"/>
                        </a:solidFill>
                        <a:latin typeface="Courier New" pitchFamily="49" charset="0"/>
                        <a:cs typeface="Courier New" pitchFamily="49" charset="0"/>
                      </a:endParaRPr>
                    </a:p>
                  </a:txBody>
                  <a:tcPr>
                    <a:solidFill>
                      <a:schemeClr val="bg1"/>
                    </a:solidFill>
                  </a:tcPr>
                </a:tc>
              </a:tr>
            </a:tbl>
          </a:graphicData>
        </a:graphic>
      </p:graphicFrame>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ext Box 2"/>
          <p:cNvSpPr txBox="1">
            <a:spLocks noChangeArrowheads="1"/>
          </p:cNvSpPr>
          <p:nvPr/>
        </p:nvSpPr>
        <p:spPr bwMode="auto">
          <a:xfrm>
            <a:off x="1409700" y="304800"/>
            <a:ext cx="6297613" cy="523875"/>
          </a:xfrm>
          <a:prstGeom prst="rect">
            <a:avLst/>
          </a:prstGeom>
          <a:noFill/>
          <a:ln w="9525">
            <a:noFill/>
            <a:miter lim="800000"/>
            <a:headEnd/>
            <a:tailEnd/>
          </a:ln>
        </p:spPr>
        <p:txBody>
          <a:bodyPr wrap="none">
            <a:spAutoFit/>
          </a:bodyPr>
          <a:lstStyle/>
          <a:p>
            <a:pPr algn="ctr"/>
            <a:r>
              <a:rPr lang="en-US" sz="2800" b="1"/>
              <a:t>BASIC MATRIX OPERATIONS (cont)</a:t>
            </a:r>
          </a:p>
        </p:txBody>
      </p:sp>
      <p:sp>
        <p:nvSpPr>
          <p:cNvPr id="114690" name="Text Box 3"/>
          <p:cNvSpPr txBox="1">
            <a:spLocks noChangeArrowheads="1"/>
          </p:cNvSpPr>
          <p:nvPr/>
        </p:nvSpPr>
        <p:spPr bwMode="auto">
          <a:xfrm>
            <a:off x="1219200" y="1066800"/>
            <a:ext cx="7086600" cy="1938338"/>
          </a:xfrm>
          <a:prstGeom prst="rect">
            <a:avLst/>
          </a:prstGeom>
          <a:noFill/>
          <a:ln w="9525">
            <a:noFill/>
            <a:miter lim="800000"/>
            <a:headEnd/>
            <a:tailEnd/>
          </a:ln>
        </p:spPr>
        <p:txBody>
          <a:bodyPr>
            <a:spAutoFit/>
          </a:bodyPr>
          <a:lstStyle/>
          <a:p>
            <a:pPr algn="just"/>
            <a:r>
              <a:rPr lang="en-US" b="1"/>
              <a:t>BUT</a:t>
            </a:r>
            <a:r>
              <a:rPr lang="en-US"/>
              <a:t> Multiplication and division operate differently, when we are dealing with a matrix multiplied by a matrix. In order to do element-by-element  multiplication or division, we need to use the “dot” operator:</a:t>
            </a:r>
            <a:endParaRPr lang="fi-FI" sz="1800">
              <a:latin typeface="Courier New" pitchFamily="49" charset="0"/>
              <a:cs typeface="Courier New" pitchFamily="49" charset="0"/>
            </a:endParaRPr>
          </a:p>
        </p:txBody>
      </p:sp>
      <p:graphicFrame>
        <p:nvGraphicFramePr>
          <p:cNvPr id="2" name="Table 1"/>
          <p:cNvGraphicFramePr>
            <a:graphicFrameLocks noGrp="1"/>
          </p:cNvGraphicFramePr>
          <p:nvPr/>
        </p:nvGraphicFramePr>
        <p:xfrm>
          <a:off x="1295400" y="3124200"/>
          <a:ext cx="7315200" cy="2133600"/>
        </p:xfrm>
        <a:graphic>
          <a:graphicData uri="http://schemas.openxmlformats.org/drawingml/2006/table">
            <a:tbl>
              <a:tblPr firstRow="1" bandRow="1">
                <a:tableStyleId>{5C22544A-7EE6-4342-B048-85BDC9FD1C3A}</a:tableStyleId>
              </a:tblPr>
              <a:tblGrid>
                <a:gridCol w="3615559"/>
                <a:gridCol w="3699641"/>
              </a:tblGrid>
              <a:tr h="370840">
                <a:tc>
                  <a:txBody>
                    <a:bodyPr/>
                    <a:lstStyle/>
                    <a:p>
                      <a:endParaRPr lang="en-US" dirty="0" smtClean="0">
                        <a:solidFill>
                          <a:schemeClr val="tx1"/>
                        </a:solidFill>
                      </a:endParaRPr>
                    </a:p>
                    <a:p>
                      <a:pPr eaLnBrk="1" hangingPunct="1"/>
                      <a:endParaRPr lang="fi-FI" sz="800" dirty="0" smtClean="0">
                        <a:solidFill>
                          <a:schemeClr val="tx1"/>
                        </a:solidFill>
                        <a:latin typeface="Courier New" pitchFamily="49" charset="0"/>
                        <a:cs typeface="Courier New" pitchFamily="49" charset="0"/>
                      </a:endParaRPr>
                    </a:p>
                    <a:p>
                      <a:pPr eaLnBrk="1" hangingPunct="1"/>
                      <a:r>
                        <a:rPr lang="fi-FI" sz="1800" dirty="0" smtClean="0">
                          <a:solidFill>
                            <a:schemeClr val="tx1"/>
                          </a:solidFill>
                          <a:latin typeface="Courier New" pitchFamily="49" charset="0"/>
                          <a:cs typeface="Courier New" pitchFamily="49" charset="0"/>
                        </a:rPr>
                        <a:t> &gt;&gt; </a:t>
                      </a:r>
                      <a:r>
                        <a:rPr lang="en-US" sz="1800" dirty="0" smtClean="0">
                          <a:solidFill>
                            <a:schemeClr val="tx1"/>
                          </a:solidFill>
                          <a:latin typeface="Courier New" pitchFamily="49" charset="0"/>
                          <a:cs typeface="Courier New" pitchFamily="49" charset="0"/>
                        </a:rPr>
                        <a:t>A</a:t>
                      </a:r>
                      <a:r>
                        <a:rPr lang="en-US" sz="1800" baseline="0" dirty="0" smtClean="0">
                          <a:solidFill>
                            <a:schemeClr val="tx1"/>
                          </a:solidFill>
                          <a:latin typeface="Courier New" pitchFamily="49" charset="0"/>
                          <a:cs typeface="Courier New" pitchFamily="49" charset="0"/>
                        </a:rPr>
                        <a:t> .* B</a:t>
                      </a:r>
                      <a:endParaRPr lang="en-US" sz="1800" dirty="0" smtClean="0">
                        <a:solidFill>
                          <a:schemeClr val="tx1"/>
                        </a:solidFill>
                        <a:latin typeface="Courier New" pitchFamily="49" charset="0"/>
                        <a:cs typeface="Courier New" pitchFamily="49" charset="0"/>
                      </a:endParaRPr>
                    </a:p>
                    <a:p>
                      <a:pPr eaLnBrk="1" hangingPunct="1"/>
                      <a:r>
                        <a:rPr lang="fi-FI" sz="1800" b="0" dirty="0" smtClean="0">
                          <a:solidFill>
                            <a:schemeClr val="tx1"/>
                          </a:solidFill>
                          <a:latin typeface="Courier New" pitchFamily="49" charset="0"/>
                          <a:cs typeface="Courier New" pitchFamily="49" charset="0"/>
                        </a:rPr>
                        <a:t>returns a</a:t>
                      </a:r>
                      <a:r>
                        <a:rPr lang="fi-FI" sz="1800" b="0" baseline="0" dirty="0" smtClean="0">
                          <a:solidFill>
                            <a:schemeClr val="tx1"/>
                          </a:solidFill>
                          <a:latin typeface="Courier New" pitchFamily="49" charset="0"/>
                          <a:cs typeface="Courier New" pitchFamily="49" charset="0"/>
                        </a:rPr>
                        <a:t> matrix containing the product of </a:t>
                      </a:r>
                      <a:r>
                        <a:rPr lang="fi-FI" sz="1800" b="0" dirty="0" smtClean="0">
                          <a:solidFill>
                            <a:schemeClr val="tx1"/>
                          </a:solidFill>
                          <a:latin typeface="Courier New" pitchFamily="49" charset="0"/>
                          <a:cs typeface="Courier New" pitchFamily="49" charset="0"/>
                        </a:rPr>
                        <a:t>each</a:t>
                      </a:r>
                      <a:r>
                        <a:rPr lang="fi-FI" sz="1800" b="0" baseline="0" dirty="0" smtClean="0">
                          <a:solidFill>
                            <a:schemeClr val="tx1"/>
                          </a:solidFill>
                          <a:latin typeface="Courier New" pitchFamily="49" charset="0"/>
                          <a:cs typeface="Courier New" pitchFamily="49" charset="0"/>
                        </a:rPr>
                        <a:t> element of A and its corresponding element in B.</a:t>
                      </a:r>
                      <a:endParaRPr lang="fi-FI" sz="1800" b="0" dirty="0" smtClean="0">
                        <a:solidFill>
                          <a:schemeClr val="tx1"/>
                        </a:solidFill>
                        <a:latin typeface="Courier New" pitchFamily="49" charset="0"/>
                        <a:cs typeface="Courier New" pitchFamily="49" charset="0"/>
                      </a:endParaRPr>
                    </a:p>
                  </a:txBody>
                  <a:tcPr>
                    <a:solidFill>
                      <a:schemeClr val="bg1"/>
                    </a:solidFill>
                  </a:tcPr>
                </a:tc>
                <a:tc>
                  <a:txBody>
                    <a:bodyPr/>
                    <a:lstStyle/>
                    <a:p>
                      <a:pPr eaLnBrk="1" hangingPunct="1"/>
                      <a:endParaRPr lang="en-US" sz="1800" b="1" dirty="0" smtClean="0">
                        <a:solidFill>
                          <a:schemeClr val="tx1"/>
                        </a:solidFill>
                      </a:endParaRPr>
                    </a:p>
                    <a:p>
                      <a:pPr eaLnBrk="1" hangingPunct="1"/>
                      <a:endParaRPr lang="en-US" sz="800" dirty="0" smtClean="0">
                        <a:solidFill>
                          <a:schemeClr val="tx1"/>
                        </a:solidFill>
                      </a:endParaRPr>
                    </a:p>
                    <a:p>
                      <a:pPr eaLnBrk="1" hangingPunct="1"/>
                      <a:r>
                        <a:rPr lang="fi-FI" sz="1800" dirty="0" smtClean="0">
                          <a:solidFill>
                            <a:schemeClr val="tx1"/>
                          </a:solidFill>
                          <a:latin typeface="Courier New" pitchFamily="49" charset="0"/>
                          <a:cs typeface="Courier New" pitchFamily="49" charset="0"/>
                        </a:rPr>
                        <a:t> </a:t>
                      </a:r>
                      <a:r>
                        <a:rPr lang="fi-FI" sz="1800" b="1" dirty="0" smtClean="0">
                          <a:solidFill>
                            <a:schemeClr val="tx1"/>
                          </a:solidFill>
                          <a:latin typeface="Courier New" pitchFamily="49" charset="0"/>
                          <a:cs typeface="Courier New" pitchFamily="49" charset="0"/>
                        </a:rPr>
                        <a:t>&gt;&gt; </a:t>
                      </a:r>
                      <a:r>
                        <a:rPr lang="en-US" sz="1800" dirty="0" smtClean="0">
                          <a:solidFill>
                            <a:schemeClr val="tx1"/>
                          </a:solidFill>
                          <a:latin typeface="Courier New" pitchFamily="49" charset="0"/>
                          <a:cs typeface="Courier New" pitchFamily="49" charset="0"/>
                        </a:rPr>
                        <a:t>A</a:t>
                      </a:r>
                      <a:r>
                        <a:rPr lang="en-US" sz="1800" baseline="0" dirty="0" smtClean="0">
                          <a:solidFill>
                            <a:schemeClr val="tx1"/>
                          </a:solidFill>
                          <a:latin typeface="Courier New" pitchFamily="49" charset="0"/>
                          <a:cs typeface="Courier New" pitchFamily="49" charset="0"/>
                        </a:rPr>
                        <a:t> ./ B</a:t>
                      </a:r>
                      <a:endParaRPr lang="en-US" sz="1800" dirty="0" smtClean="0">
                        <a:solidFill>
                          <a:schemeClr val="tx1"/>
                        </a:solidFill>
                        <a:latin typeface="Courier New" pitchFamily="49" charset="0"/>
                        <a:cs typeface="Courier New" pitchFamily="49" charset="0"/>
                      </a:endParaRPr>
                    </a:p>
                    <a:p>
                      <a:pPr eaLnBrk="1" hangingPunct="1"/>
                      <a:r>
                        <a:rPr lang="fi-FI" sz="1800" b="0" dirty="0" smtClean="0">
                          <a:solidFill>
                            <a:schemeClr val="tx1"/>
                          </a:solidFill>
                          <a:latin typeface="Courier New" pitchFamily="49" charset="0"/>
                          <a:cs typeface="Courier New" pitchFamily="49" charset="0"/>
                        </a:rPr>
                        <a:t>returns a</a:t>
                      </a:r>
                      <a:r>
                        <a:rPr lang="fi-FI" sz="1800" b="0" baseline="0" dirty="0" smtClean="0">
                          <a:solidFill>
                            <a:schemeClr val="tx1"/>
                          </a:solidFill>
                          <a:latin typeface="Courier New" pitchFamily="49" charset="0"/>
                          <a:cs typeface="Courier New" pitchFamily="49" charset="0"/>
                        </a:rPr>
                        <a:t> matrix containing the result of dividing </a:t>
                      </a:r>
                      <a:r>
                        <a:rPr lang="fi-FI" sz="1800" b="0" dirty="0" smtClean="0">
                          <a:solidFill>
                            <a:schemeClr val="tx1"/>
                          </a:solidFill>
                          <a:latin typeface="Courier New" pitchFamily="49" charset="0"/>
                          <a:cs typeface="Courier New" pitchFamily="49" charset="0"/>
                        </a:rPr>
                        <a:t>each</a:t>
                      </a:r>
                      <a:r>
                        <a:rPr lang="fi-FI" sz="1800" b="0" baseline="0" dirty="0" smtClean="0">
                          <a:solidFill>
                            <a:schemeClr val="tx1"/>
                          </a:solidFill>
                          <a:latin typeface="Courier New" pitchFamily="49" charset="0"/>
                          <a:cs typeface="Courier New" pitchFamily="49" charset="0"/>
                        </a:rPr>
                        <a:t> element of A by its corresponding element in B.</a:t>
                      </a:r>
                      <a:endParaRPr lang="fi-FI" sz="1800" b="0" dirty="0" smtClean="0">
                        <a:solidFill>
                          <a:schemeClr val="tx1"/>
                        </a:solidFill>
                        <a:latin typeface="Courier New" pitchFamily="49" charset="0"/>
                        <a:cs typeface="Courier New" pitchFamily="49" charset="0"/>
                      </a:endParaRPr>
                    </a:p>
                  </a:txBody>
                  <a:tcPr>
                    <a:solidFill>
                      <a:schemeClr val="bg1"/>
                    </a:solidFill>
                  </a:tcPr>
                </a:tc>
              </a:tr>
            </a:tbl>
          </a:graphicData>
        </a:graphic>
      </p:graphicFrame>
      <p:cxnSp>
        <p:nvCxnSpPr>
          <p:cNvPr id="4" name="Straight Arrow Connector 3"/>
          <p:cNvCxnSpPr/>
          <p:nvPr/>
        </p:nvCxnSpPr>
        <p:spPr>
          <a:xfrm flipH="1">
            <a:off x="2438400" y="3170238"/>
            <a:ext cx="114300" cy="3048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6072188" y="3165475"/>
            <a:ext cx="114300" cy="3048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23"/>
          <p:cNvSpPr>
            <a:spLocks noChangeArrowheads="1"/>
          </p:cNvSpPr>
          <p:nvPr/>
        </p:nvSpPr>
        <p:spPr bwMode="auto">
          <a:xfrm>
            <a:off x="1422400" y="990600"/>
            <a:ext cx="6248400" cy="3262313"/>
          </a:xfrm>
          <a:prstGeom prst="rect">
            <a:avLst/>
          </a:prstGeom>
          <a:noFill/>
          <a:ln w="9525">
            <a:noFill/>
            <a:miter lim="800000"/>
            <a:headEnd/>
            <a:tailEnd/>
          </a:ln>
        </p:spPr>
        <p:txBody>
          <a:bodyPr>
            <a:spAutoFit/>
          </a:bodyPr>
          <a:lstStyle/>
          <a:p>
            <a:r>
              <a:rPr lang="en-US"/>
              <a:t> By the way . . . </a:t>
            </a:r>
          </a:p>
          <a:p>
            <a:pPr>
              <a:buFontTx/>
              <a:buChar char="•"/>
            </a:pPr>
            <a:endParaRPr lang="en-US" sz="1400"/>
          </a:p>
          <a:p>
            <a:r>
              <a:rPr lang="fi-FI" sz="1800">
                <a:latin typeface="Courier New" pitchFamily="49" charset="0"/>
                <a:cs typeface="Courier New" pitchFamily="49" charset="0"/>
              </a:rPr>
              <a:t>    &gt;&gt; </a:t>
            </a:r>
            <a:r>
              <a:rPr lang="en-US" sz="1800">
                <a:latin typeface="Courier New" pitchFamily="49" charset="0"/>
                <a:cs typeface="Courier New" pitchFamily="49" charset="0"/>
              </a:rPr>
              <a:t>D(1,5) = 0</a:t>
            </a:r>
          </a:p>
          <a:p>
            <a:pPr lvl="1"/>
            <a:r>
              <a:rPr lang="fi-FI" sz="1800">
                <a:latin typeface="Courier New" pitchFamily="49" charset="0"/>
                <a:cs typeface="Courier New" pitchFamily="49" charset="0"/>
              </a:rPr>
              <a:t> </a:t>
            </a:r>
          </a:p>
          <a:p>
            <a:pPr lvl="1"/>
            <a:r>
              <a:rPr lang="fi-FI" sz="1800">
                <a:latin typeface="Courier New" pitchFamily="49" charset="0"/>
                <a:cs typeface="Courier New" pitchFamily="49" charset="0"/>
              </a:rPr>
              <a:t> D =  0     0     0     0     0</a:t>
            </a:r>
          </a:p>
          <a:p>
            <a:pPr lvl="1"/>
            <a:endParaRPr lang="fi-FI" sz="1800">
              <a:latin typeface="Courier New" pitchFamily="49" charset="0"/>
              <a:cs typeface="Courier New" pitchFamily="49" charset="0"/>
            </a:endParaRPr>
          </a:p>
          <a:p>
            <a:r>
              <a:rPr lang="en-US"/>
              <a:t>But . . .</a:t>
            </a:r>
          </a:p>
          <a:p>
            <a:endParaRPr lang="fi-FI" sz="1800">
              <a:latin typeface="Courier New" pitchFamily="49" charset="0"/>
              <a:cs typeface="Courier New" pitchFamily="49" charset="0"/>
            </a:endParaRPr>
          </a:p>
          <a:p>
            <a:pPr lvl="1"/>
            <a:r>
              <a:rPr lang="fi-FI" sz="1800">
                <a:latin typeface="Courier New" pitchFamily="49" charset="0"/>
                <a:cs typeface="Courier New" pitchFamily="49" charset="0"/>
              </a:rPr>
              <a:t> &gt;&gt; </a:t>
            </a:r>
            <a:r>
              <a:rPr lang="en-US" sz="1800">
                <a:latin typeface="Courier New" pitchFamily="49" charset="0"/>
                <a:cs typeface="Courier New" pitchFamily="49" charset="0"/>
              </a:rPr>
              <a:t>D(1,5) = 0;</a:t>
            </a:r>
          </a:p>
          <a:p>
            <a:pPr lvl="1"/>
            <a:r>
              <a:rPr lang="fi-FI" sz="1800">
                <a:latin typeface="Courier New" pitchFamily="49" charset="0"/>
                <a:cs typeface="Courier New" pitchFamily="49" charset="0"/>
              </a:rPr>
              <a:t> </a:t>
            </a:r>
          </a:p>
          <a:p>
            <a:pPr lvl="1"/>
            <a:r>
              <a:rPr lang="fi-FI" sz="1800">
                <a:latin typeface="Courier New" pitchFamily="49" charset="0"/>
                <a:cs typeface="Courier New" pitchFamily="49" charset="0"/>
              </a:rPr>
              <a:t> &gt;&gt;</a:t>
            </a:r>
            <a:endParaRPr lang="en-US" sz="1800">
              <a:latin typeface="Courier New" pitchFamily="49" charset="0"/>
              <a:cs typeface="Courier New" pitchFamily="49" charset="0"/>
            </a:endParaRPr>
          </a:p>
        </p:txBody>
      </p:sp>
      <p:sp>
        <p:nvSpPr>
          <p:cNvPr id="115714" name="Text Box 2"/>
          <p:cNvSpPr txBox="1">
            <a:spLocks noChangeArrowheads="1"/>
          </p:cNvSpPr>
          <p:nvPr/>
        </p:nvSpPr>
        <p:spPr bwMode="auto">
          <a:xfrm>
            <a:off x="2397125" y="304800"/>
            <a:ext cx="5167313" cy="523875"/>
          </a:xfrm>
          <a:prstGeom prst="rect">
            <a:avLst/>
          </a:prstGeom>
          <a:noFill/>
          <a:ln w="9525">
            <a:noFill/>
            <a:miter lim="800000"/>
            <a:headEnd/>
            <a:tailEnd/>
          </a:ln>
        </p:spPr>
        <p:txBody>
          <a:bodyPr wrap="none">
            <a:spAutoFit/>
          </a:bodyPr>
          <a:lstStyle/>
          <a:p>
            <a:pPr algn="ctr"/>
            <a:r>
              <a:rPr lang="en-US" sz="2800" b="1"/>
              <a:t>Getting Matlab to “Be Quiet!”</a:t>
            </a:r>
          </a:p>
        </p:txBody>
      </p:sp>
      <p:sp>
        <p:nvSpPr>
          <p:cNvPr id="115715" name="TextBox 1"/>
          <p:cNvSpPr txBox="1">
            <a:spLocks noChangeArrowheads="1"/>
          </p:cNvSpPr>
          <p:nvPr/>
        </p:nvSpPr>
        <p:spPr bwMode="auto">
          <a:xfrm>
            <a:off x="2971800" y="4724400"/>
            <a:ext cx="5410200" cy="1938338"/>
          </a:xfrm>
          <a:prstGeom prst="rect">
            <a:avLst/>
          </a:prstGeom>
          <a:noFill/>
          <a:ln w="9525">
            <a:noFill/>
            <a:miter lim="800000"/>
            <a:headEnd/>
            <a:tailEnd/>
          </a:ln>
        </p:spPr>
        <p:txBody>
          <a:bodyPr>
            <a:spAutoFit/>
          </a:bodyPr>
          <a:lstStyle/>
          <a:p>
            <a:pPr algn="just"/>
            <a:r>
              <a:rPr lang="en-US" sz="2000">
                <a:solidFill>
                  <a:srgbClr val="FF0000"/>
                </a:solidFill>
              </a:rPr>
              <a:t>The appearance of a semi-colon at the end of a statement suppresses output to the screen.  Otherwise, Matlab echoes output back to you (rather inconvenient if you have a loop that goes for, say, 1,000 iterations!  Loops are up next . . . )</a:t>
            </a:r>
          </a:p>
        </p:txBody>
      </p:sp>
      <p:cxnSp>
        <p:nvCxnSpPr>
          <p:cNvPr id="4" name="Straight Arrow Connector 3"/>
          <p:cNvCxnSpPr/>
          <p:nvPr/>
        </p:nvCxnSpPr>
        <p:spPr>
          <a:xfrm flipH="1" flipV="1">
            <a:off x="4046538" y="3581400"/>
            <a:ext cx="1562100" cy="1143000"/>
          </a:xfrm>
          <a:prstGeom prst="straightConnector1">
            <a:avLst/>
          </a:prstGeom>
          <a:ln>
            <a:solidFill>
              <a:srgbClr val="FF0000"/>
            </a:solidFill>
            <a:tailEnd type="arrow"/>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p:cNvSpPr>
            <a:spLocks noGrp="1" noChangeArrowheads="1"/>
          </p:cNvSpPr>
          <p:nvPr>
            <p:ph type="title"/>
          </p:nvPr>
        </p:nvSpPr>
        <p:spPr bwMode="auto">
          <a:xfrm>
            <a:off x="304800" y="304800"/>
            <a:ext cx="8458200" cy="609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Array and Matrix</a:t>
            </a:r>
          </a:p>
        </p:txBody>
      </p:sp>
      <p:sp>
        <p:nvSpPr>
          <p:cNvPr id="5" name="Rectangle 3"/>
          <p:cNvSpPr txBox="1">
            <a:spLocks noChangeArrowheads="1"/>
          </p:cNvSpPr>
          <p:nvPr/>
        </p:nvSpPr>
        <p:spPr bwMode="auto">
          <a:xfrm>
            <a:off x="381000" y="1295400"/>
            <a:ext cx="7391400" cy="2678113"/>
          </a:xfrm>
          <a:prstGeom prst="rect">
            <a:avLst/>
          </a:prstGeom>
          <a:solidFill>
            <a:schemeClr val="bg1">
              <a:lumMod val="85000"/>
            </a:schemeClr>
          </a:solidFill>
          <a:ln w="9525">
            <a:noFill/>
            <a:miter lim="800000"/>
            <a:headEnd/>
            <a:tailEnd/>
          </a:ln>
        </p:spPr>
        <p:txBody>
          <a:bodyPr>
            <a:spAutoFit/>
          </a:bodyPr>
          <a:lstStyle/>
          <a:p>
            <a:pPr marL="457200" indent="-457200">
              <a:defRPr/>
            </a:pPr>
            <a:r>
              <a:rPr lang="en-US" b="1" dirty="0"/>
              <a:t>Question: </a:t>
            </a:r>
            <a:endParaRPr lang="en-US" b="1" dirty="0"/>
          </a:p>
          <a:p>
            <a:pPr marL="457200" indent="-457200">
              <a:defRPr/>
            </a:pPr>
            <a:endParaRPr lang="en-US" dirty="0"/>
          </a:p>
          <a:p>
            <a:pPr marL="457200" indent="-457200">
              <a:buFontTx/>
              <a:buAutoNum type="arabicParenBoth"/>
              <a:defRPr/>
            </a:pPr>
            <a:r>
              <a:rPr lang="en-US" dirty="0"/>
              <a:t>Create a row array with five elements “10,20,30,40,50”</a:t>
            </a:r>
          </a:p>
          <a:p>
            <a:pPr marL="457200" indent="-457200">
              <a:defRPr/>
            </a:pPr>
            <a:endParaRPr lang="en-US" dirty="0"/>
          </a:p>
          <a:p>
            <a:pPr marL="457200" indent="-457200">
              <a:buFontTx/>
              <a:buAutoNum type="arabicParenBoth"/>
              <a:defRPr/>
            </a:pPr>
            <a:r>
              <a:rPr lang="en-US" dirty="0"/>
              <a:t>Create a column array with five elements “10,20,30,40,50”  </a:t>
            </a:r>
            <a:endParaRPr lang="en-US"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ChangeArrowheads="1"/>
          </p:cNvSpPr>
          <p:nvPr>
            <p:ph type="title"/>
          </p:nvPr>
        </p:nvSpPr>
        <p:spPr bwMode="auto">
          <a:xfrm>
            <a:off x="304800" y="304800"/>
            <a:ext cx="8458200" cy="609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Array and Matrix</a:t>
            </a:r>
          </a:p>
        </p:txBody>
      </p:sp>
      <p:sp>
        <p:nvSpPr>
          <p:cNvPr id="5" name="Rectangle 3"/>
          <p:cNvSpPr txBox="1">
            <a:spLocks noChangeArrowheads="1"/>
          </p:cNvSpPr>
          <p:nvPr/>
        </p:nvSpPr>
        <p:spPr bwMode="auto">
          <a:xfrm>
            <a:off x="381000" y="1295400"/>
            <a:ext cx="7391400" cy="1938338"/>
          </a:xfrm>
          <a:prstGeom prst="rect">
            <a:avLst/>
          </a:prstGeom>
          <a:solidFill>
            <a:schemeClr val="bg1">
              <a:lumMod val="85000"/>
            </a:schemeClr>
          </a:solidFill>
          <a:ln w="9525">
            <a:noFill/>
            <a:miter lim="800000"/>
            <a:headEnd/>
            <a:tailEnd/>
          </a:ln>
        </p:spPr>
        <p:txBody>
          <a:bodyPr>
            <a:spAutoFit/>
          </a:bodyPr>
          <a:lstStyle/>
          <a:p>
            <a:pPr marL="457200" indent="-457200">
              <a:defRPr/>
            </a:pPr>
            <a:r>
              <a:rPr lang="en-US" b="1" dirty="0"/>
              <a:t>Answer: </a:t>
            </a:r>
            <a:endParaRPr lang="en-US" b="1" dirty="0"/>
          </a:p>
          <a:p>
            <a:pPr marL="457200" indent="-457200">
              <a:defRPr/>
            </a:pPr>
            <a:endParaRPr lang="en-US" dirty="0"/>
          </a:p>
          <a:p>
            <a:pPr marL="457200" indent="-457200">
              <a:defRPr/>
            </a:pPr>
            <a:r>
              <a:rPr lang="en-US" dirty="0"/>
              <a:t>&gt;&gt; A=[10,20,30,40,50]  ;row array</a:t>
            </a:r>
          </a:p>
          <a:p>
            <a:pPr marL="457200" indent="-457200">
              <a:defRPr/>
            </a:pPr>
            <a:endParaRPr lang="en-US" dirty="0"/>
          </a:p>
          <a:p>
            <a:pPr marL="457200" indent="-457200">
              <a:defRPr/>
            </a:pPr>
            <a:r>
              <a:rPr lang="en-US" dirty="0"/>
              <a:t>&gt;&gt;A=[10;20;30;40;50]   ;column array  </a:t>
            </a:r>
            <a:endParaRPr lang="en-US"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p:nvPr>
        </p:nvSpPr>
        <p:spPr bwMode="auto">
          <a:xfrm>
            <a:off x="304800" y="304800"/>
            <a:ext cx="8458200" cy="609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Array and Matrix</a:t>
            </a:r>
          </a:p>
        </p:txBody>
      </p:sp>
      <p:sp>
        <p:nvSpPr>
          <p:cNvPr id="5" name="Rectangle 3"/>
          <p:cNvSpPr txBox="1">
            <a:spLocks noChangeArrowheads="1"/>
          </p:cNvSpPr>
          <p:nvPr/>
        </p:nvSpPr>
        <p:spPr bwMode="auto">
          <a:xfrm>
            <a:off x="381000" y="1295400"/>
            <a:ext cx="7391400" cy="4894263"/>
          </a:xfrm>
          <a:prstGeom prst="rect">
            <a:avLst/>
          </a:prstGeom>
          <a:solidFill>
            <a:schemeClr val="bg1">
              <a:lumMod val="85000"/>
            </a:schemeClr>
          </a:solidFill>
          <a:ln w="9525">
            <a:noFill/>
            <a:miter lim="800000"/>
            <a:headEnd/>
            <a:tailEnd/>
          </a:ln>
        </p:spPr>
        <p:txBody>
          <a:bodyPr>
            <a:spAutoFit/>
          </a:bodyPr>
          <a:lstStyle/>
          <a:p>
            <a:pPr marL="457200" indent="-457200">
              <a:defRPr/>
            </a:pPr>
            <a:r>
              <a:rPr lang="en-US" b="1" dirty="0"/>
              <a:t>Question: </a:t>
            </a:r>
            <a:endParaRPr lang="en-US" b="1" dirty="0"/>
          </a:p>
          <a:p>
            <a:pPr marL="457200" indent="-457200">
              <a:defRPr/>
            </a:pPr>
            <a:endParaRPr lang="en-US" dirty="0"/>
          </a:p>
          <a:p>
            <a:pPr marL="457200" indent="-457200">
              <a:buFontTx/>
              <a:buAutoNum type="arabicParenBoth"/>
              <a:defRPr/>
            </a:pPr>
            <a:r>
              <a:rPr lang="en-US" dirty="0"/>
              <a:t>Create a 3 X 3 matrix A with the following elements</a:t>
            </a:r>
          </a:p>
          <a:p>
            <a:pPr marL="457200" indent="-457200">
              <a:defRPr/>
            </a:pPr>
            <a:endParaRPr lang="en-US" dirty="0"/>
          </a:p>
          <a:p>
            <a:pPr marL="457200" indent="-457200">
              <a:defRPr/>
            </a:pPr>
            <a:r>
              <a:rPr lang="en-US" dirty="0"/>
              <a:t>         1   2  3</a:t>
            </a:r>
          </a:p>
          <a:p>
            <a:pPr marL="457200" indent="-457200">
              <a:defRPr/>
            </a:pPr>
            <a:r>
              <a:rPr lang="en-US" dirty="0"/>
              <a:t>         4   5  6</a:t>
            </a:r>
          </a:p>
          <a:p>
            <a:pPr marL="457200" indent="-457200">
              <a:defRPr/>
            </a:pPr>
            <a:r>
              <a:rPr lang="en-US" dirty="0"/>
              <a:t>         7   8  9</a:t>
            </a:r>
          </a:p>
          <a:p>
            <a:pPr marL="457200" indent="-457200">
              <a:defRPr/>
            </a:pPr>
            <a:endParaRPr lang="en-US" dirty="0"/>
          </a:p>
          <a:p>
            <a:pPr marL="457200" indent="-457200">
              <a:defRPr/>
            </a:pPr>
            <a:r>
              <a:rPr lang="en-US" dirty="0"/>
              <a:t>(2) Create a matrix B, and B=A*10</a:t>
            </a:r>
          </a:p>
          <a:p>
            <a:pPr marL="457200" indent="-457200">
              <a:defRPr/>
            </a:pPr>
            <a:endParaRPr lang="en-US" dirty="0"/>
          </a:p>
          <a:p>
            <a:pPr marL="457200" indent="-457200">
              <a:defRPr/>
            </a:pPr>
            <a:r>
              <a:rPr lang="en-US" dirty="0"/>
              <a:t>(3) Calculate A+B, A-B, A multiply B (element by element), A divide B (element by element)</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p:cNvSpPr>
            <a:spLocks noGrp="1" noChangeArrowheads="1"/>
          </p:cNvSpPr>
          <p:nvPr>
            <p:ph type="title"/>
          </p:nvPr>
        </p:nvSpPr>
        <p:spPr bwMode="auto">
          <a:xfrm>
            <a:off x="304800" y="304800"/>
            <a:ext cx="8458200" cy="609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Array and Matrix</a:t>
            </a:r>
          </a:p>
        </p:txBody>
      </p:sp>
      <p:sp>
        <p:nvSpPr>
          <p:cNvPr id="5" name="Rectangle 3"/>
          <p:cNvSpPr txBox="1">
            <a:spLocks noChangeArrowheads="1"/>
          </p:cNvSpPr>
          <p:nvPr/>
        </p:nvSpPr>
        <p:spPr bwMode="auto">
          <a:xfrm>
            <a:off x="381000" y="1295400"/>
            <a:ext cx="8153400" cy="5262563"/>
          </a:xfrm>
          <a:prstGeom prst="rect">
            <a:avLst/>
          </a:prstGeom>
          <a:solidFill>
            <a:schemeClr val="bg1">
              <a:lumMod val="85000"/>
            </a:schemeClr>
          </a:solidFill>
          <a:ln w="9525">
            <a:noFill/>
            <a:miter lim="800000"/>
            <a:headEnd/>
            <a:tailEnd/>
          </a:ln>
        </p:spPr>
        <p:txBody>
          <a:bodyPr>
            <a:spAutoFit/>
          </a:bodyPr>
          <a:lstStyle/>
          <a:p>
            <a:pPr marL="457200" indent="-457200">
              <a:defRPr/>
            </a:pPr>
            <a:r>
              <a:rPr lang="en-US" b="1" dirty="0"/>
              <a:t>Answer:</a:t>
            </a:r>
            <a:endParaRPr lang="en-US" b="1" dirty="0"/>
          </a:p>
          <a:p>
            <a:pPr marL="457200" indent="-457200">
              <a:defRPr/>
            </a:pPr>
            <a:endParaRPr lang="en-US" dirty="0"/>
          </a:p>
          <a:p>
            <a:pPr marL="457200" indent="-457200">
              <a:defRPr/>
            </a:pPr>
            <a:r>
              <a:rPr lang="en-US" dirty="0"/>
              <a:t>&gt;&gt;A=[1,2,3;4,5,6;7,8,9]  %explicit method</a:t>
            </a:r>
          </a:p>
          <a:p>
            <a:pPr marL="457200" indent="-457200">
              <a:defRPr/>
            </a:pPr>
            <a:endParaRPr lang="en-US" dirty="0"/>
          </a:p>
          <a:p>
            <a:pPr marL="457200" indent="-457200">
              <a:defRPr/>
            </a:pPr>
            <a:r>
              <a:rPr lang="en-US" dirty="0"/>
              <a:t>&gt;&gt; A(3,3) = 0                 % element assignment method</a:t>
            </a:r>
          </a:p>
          <a:p>
            <a:pPr marL="457200" indent="-457200">
              <a:defRPr/>
            </a:pPr>
            <a:r>
              <a:rPr lang="en-US" dirty="0"/>
              <a:t>&gt;&gt; A(1,1)=0</a:t>
            </a:r>
          </a:p>
          <a:p>
            <a:pPr marL="457200" indent="-457200">
              <a:defRPr/>
            </a:pPr>
            <a:r>
              <a:rPr lang="en-US" dirty="0"/>
              <a:t>&gt;&gt; A(1,2)=1</a:t>
            </a:r>
          </a:p>
          <a:p>
            <a:pPr marL="457200" indent="-457200">
              <a:defRPr/>
            </a:pPr>
            <a:r>
              <a:rPr lang="en-US" dirty="0"/>
              <a:t>&gt;&gt; A(1,3)=3</a:t>
            </a:r>
          </a:p>
          <a:p>
            <a:pPr marL="457200" indent="-457200">
              <a:defRPr/>
            </a:pPr>
            <a:r>
              <a:rPr lang="en-US" dirty="0"/>
              <a:t>&gt;&gt;A(2,1)=4</a:t>
            </a:r>
          </a:p>
          <a:p>
            <a:pPr marL="457200" indent="-457200">
              <a:defRPr/>
            </a:pPr>
            <a:r>
              <a:rPr lang="en-US" dirty="0"/>
              <a:t>&gt;&gt;A(2,2)=5</a:t>
            </a:r>
          </a:p>
          <a:p>
            <a:pPr marL="457200" indent="-457200">
              <a:defRPr/>
            </a:pPr>
            <a:r>
              <a:rPr lang="en-US" dirty="0"/>
              <a:t>&gt;&gt;A(2,3)=6</a:t>
            </a:r>
          </a:p>
          <a:p>
            <a:pPr marL="457200" indent="-457200">
              <a:defRPr/>
            </a:pPr>
            <a:r>
              <a:rPr lang="en-US" dirty="0"/>
              <a:t>&gt;&gt;A(3,1)=7</a:t>
            </a:r>
          </a:p>
          <a:p>
            <a:pPr marL="457200" indent="-457200">
              <a:defRPr/>
            </a:pPr>
            <a:r>
              <a:rPr lang="en-US" dirty="0"/>
              <a:t>&gt;&gt;A(3,2)=8</a:t>
            </a:r>
          </a:p>
          <a:p>
            <a:pPr marL="457200" indent="-457200">
              <a:defRPr/>
            </a:pPr>
            <a:r>
              <a:rPr lang="en-US" dirty="0"/>
              <a:t>&gt;&gt;A(3,3)=9</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p:cNvSpPr>
            <a:spLocks noGrp="1" noChangeArrowheads="1"/>
          </p:cNvSpPr>
          <p:nvPr>
            <p:ph type="title"/>
          </p:nvPr>
        </p:nvSpPr>
        <p:spPr bwMode="auto">
          <a:xfrm>
            <a:off x="304800" y="304800"/>
            <a:ext cx="8458200" cy="6096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Array and Matrix</a:t>
            </a:r>
          </a:p>
        </p:txBody>
      </p:sp>
      <p:sp>
        <p:nvSpPr>
          <p:cNvPr id="5" name="Rectangle 3"/>
          <p:cNvSpPr txBox="1">
            <a:spLocks noChangeArrowheads="1"/>
          </p:cNvSpPr>
          <p:nvPr/>
        </p:nvSpPr>
        <p:spPr bwMode="auto">
          <a:xfrm>
            <a:off x="381000" y="1295400"/>
            <a:ext cx="7391400" cy="4524375"/>
          </a:xfrm>
          <a:prstGeom prst="rect">
            <a:avLst/>
          </a:prstGeom>
          <a:solidFill>
            <a:schemeClr val="bg1">
              <a:lumMod val="85000"/>
            </a:schemeClr>
          </a:solidFill>
          <a:ln w="9525">
            <a:noFill/>
            <a:miter lim="800000"/>
            <a:headEnd/>
            <a:tailEnd/>
          </a:ln>
        </p:spPr>
        <p:txBody>
          <a:bodyPr>
            <a:spAutoFit/>
          </a:bodyPr>
          <a:lstStyle/>
          <a:p>
            <a:pPr marL="457200" indent="-457200">
              <a:defRPr/>
            </a:pPr>
            <a:r>
              <a:rPr lang="en-US" b="1" dirty="0"/>
              <a:t>Answer (continued):</a:t>
            </a:r>
            <a:endParaRPr lang="en-US" b="1" dirty="0"/>
          </a:p>
          <a:p>
            <a:pPr marL="457200" indent="-457200">
              <a:defRPr/>
            </a:pPr>
            <a:endParaRPr lang="en-US" dirty="0"/>
          </a:p>
          <a:p>
            <a:pPr marL="457200" indent="-457200">
              <a:defRPr/>
            </a:pPr>
            <a:r>
              <a:rPr lang="en-US" dirty="0"/>
              <a:t>&gt;&gt; B=A*10</a:t>
            </a:r>
          </a:p>
          <a:p>
            <a:pPr marL="457200" indent="-457200">
              <a:defRPr/>
            </a:pPr>
            <a:endParaRPr lang="en-US" dirty="0"/>
          </a:p>
          <a:p>
            <a:pPr marL="457200" indent="-457200">
              <a:defRPr/>
            </a:pPr>
            <a:r>
              <a:rPr lang="en-US" dirty="0"/>
              <a:t>&gt;&gt; A+B</a:t>
            </a:r>
          </a:p>
          <a:p>
            <a:pPr marL="457200" indent="-457200">
              <a:defRPr/>
            </a:pPr>
            <a:endParaRPr lang="en-US" dirty="0"/>
          </a:p>
          <a:p>
            <a:pPr marL="457200" indent="-457200">
              <a:defRPr/>
            </a:pPr>
            <a:r>
              <a:rPr lang="en-US" dirty="0"/>
              <a:t>&gt;&gt;A-B</a:t>
            </a:r>
          </a:p>
          <a:p>
            <a:pPr marL="457200" indent="-457200">
              <a:defRPr/>
            </a:pPr>
            <a:endParaRPr lang="en-US" dirty="0"/>
          </a:p>
          <a:p>
            <a:pPr marL="457200" indent="-457200">
              <a:defRPr/>
            </a:pPr>
            <a:r>
              <a:rPr lang="en-US" dirty="0"/>
              <a:t>&gt;&gt;A.*B  %comment: use “.”operator, different from A*B</a:t>
            </a:r>
          </a:p>
          <a:p>
            <a:pPr marL="457200" indent="-457200">
              <a:defRPr/>
            </a:pPr>
            <a:endParaRPr lang="en-US" dirty="0"/>
          </a:p>
          <a:p>
            <a:pPr marL="457200" indent="-457200">
              <a:defRPr/>
            </a:pPr>
            <a:r>
              <a:rPr lang="en-US" dirty="0"/>
              <a:t>&gt;&gt;A./B  %comment: use “.”operator</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14403</TotalTime>
  <Words>12203</Words>
  <Application>Microsoft Office PowerPoint</Application>
  <PresentationFormat>On-screen Show (4:3)</PresentationFormat>
  <Paragraphs>3090</Paragraphs>
  <Slides>256</Slides>
  <Notes>142</Notes>
  <HiddenSlides>0</HiddenSlides>
  <MMClips>0</MMClips>
  <ScaleCrop>false</ScaleCrop>
  <HeadingPairs>
    <vt:vector size="6" baseType="variant">
      <vt:variant>
        <vt:lpstr>Fonts Used</vt:lpstr>
      </vt:variant>
      <vt:variant>
        <vt:i4>6</vt:i4>
      </vt:variant>
      <vt:variant>
        <vt:lpstr>Design Template</vt:lpstr>
      </vt:variant>
      <vt:variant>
        <vt:i4>1</vt:i4>
      </vt:variant>
      <vt:variant>
        <vt:lpstr>Slide Titles</vt:lpstr>
      </vt:variant>
      <vt:variant>
        <vt:i4>256</vt:i4>
      </vt:variant>
    </vt:vector>
  </HeadingPairs>
  <TitlesOfParts>
    <vt:vector size="263" baseType="lpstr">
      <vt:lpstr>Arial</vt:lpstr>
      <vt:lpstr>Calibri</vt:lpstr>
      <vt:lpstr>Courier New</vt:lpstr>
      <vt:lpstr>Wingdings 2</vt:lpstr>
      <vt:lpstr>宋体</vt:lpstr>
      <vt:lpstr>Symbol</vt:lpstr>
      <vt:lpstr>Default 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Matlab Tutorial Video</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Review: Array and Matrix</vt:lpstr>
      <vt:lpstr>Slide 85</vt:lpstr>
      <vt:lpstr>Slide 86</vt:lpstr>
      <vt:lpstr>Slide 87</vt:lpstr>
      <vt:lpstr>Slide 88</vt:lpstr>
      <vt:lpstr>Slide 89</vt:lpstr>
      <vt:lpstr>Slide 90</vt:lpstr>
      <vt:lpstr>Slide 91</vt:lpstr>
      <vt:lpstr>Slide 92</vt:lpstr>
      <vt:lpstr>Slide 93</vt:lpstr>
      <vt:lpstr>Slide 94</vt:lpstr>
      <vt:lpstr>Array and Matrix</vt:lpstr>
      <vt:lpstr>Array and Matrix</vt:lpstr>
      <vt:lpstr>Array and Matrix</vt:lpstr>
      <vt:lpstr>Array and Matrix</vt:lpstr>
      <vt:lpstr>Array and Matrix</vt:lpstr>
      <vt:lpstr>Array and Matrix</vt:lpstr>
      <vt:lpstr>Array and Matrix</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Matlab Tutorial Video</vt:lpstr>
      <vt:lpstr>Write a Matlab program</vt:lpstr>
      <vt:lpstr>Slide 131</vt:lpstr>
      <vt:lpstr>Sample</vt:lpstr>
      <vt:lpstr>Slide 133</vt:lpstr>
      <vt:lpstr>Slide 134</vt:lpstr>
      <vt:lpstr>Slide 135</vt:lpstr>
      <vt:lpstr>Slide 136</vt:lpstr>
      <vt:lpstr>Slide 137</vt:lpstr>
      <vt:lpstr>Slide 138</vt:lpstr>
      <vt:lpstr>Slide 139</vt:lpstr>
      <vt:lpstr>Slide 140</vt:lpstr>
      <vt:lpstr>Slide 141</vt:lpstr>
      <vt:lpstr>Slide 142</vt:lpstr>
      <vt:lpstr>Slide 143</vt:lpstr>
      <vt:lpstr>Slide 144</vt:lpstr>
      <vt:lpstr>Slide 145</vt:lpstr>
      <vt:lpstr>Slide 146</vt:lpstr>
      <vt:lpstr>Slide 147</vt:lpstr>
      <vt:lpstr>Slide 148</vt:lpstr>
      <vt:lpstr>Slide 149</vt:lpstr>
      <vt:lpstr>Slide 150</vt:lpstr>
      <vt:lpstr>Slide 151</vt:lpstr>
      <vt:lpstr>Slide 152</vt:lpstr>
      <vt:lpstr>Slide 153</vt:lpstr>
      <vt:lpstr>Slide 154</vt:lpstr>
      <vt:lpstr>Slide 155</vt:lpstr>
      <vt:lpstr>Slide 156</vt:lpstr>
      <vt:lpstr>Slide 157</vt:lpstr>
      <vt:lpstr>Slide 158</vt:lpstr>
      <vt:lpstr>Slide 159</vt:lpstr>
      <vt:lpstr>Slide 160</vt:lpstr>
      <vt:lpstr>Slide 161</vt:lpstr>
      <vt:lpstr>Slide 162</vt:lpstr>
      <vt:lpstr>Slide 163</vt:lpstr>
      <vt:lpstr>Slide 164</vt:lpstr>
      <vt:lpstr>Slide 165</vt:lpstr>
      <vt:lpstr>Slide 166</vt:lpstr>
      <vt:lpstr>Slide 167</vt:lpstr>
      <vt:lpstr>Slide 168</vt:lpstr>
      <vt:lpstr>Slide 169</vt:lpstr>
      <vt:lpstr>Slide 170</vt:lpstr>
      <vt:lpstr>Slide 171</vt:lpstr>
      <vt:lpstr>Slide 172</vt:lpstr>
      <vt:lpstr>Slide 173</vt:lpstr>
      <vt:lpstr>Slide 174</vt:lpstr>
      <vt:lpstr>Slide 175</vt:lpstr>
      <vt:lpstr>Slide 176</vt:lpstr>
      <vt:lpstr>Slide 177</vt:lpstr>
      <vt:lpstr>Slide 178</vt:lpstr>
      <vt:lpstr>Slide 179</vt:lpstr>
      <vt:lpstr>Slide 180</vt:lpstr>
      <vt:lpstr>Slide 181</vt:lpstr>
      <vt:lpstr>Slide 182</vt:lpstr>
      <vt:lpstr>Slide 183</vt:lpstr>
      <vt:lpstr>Slide 184</vt:lpstr>
      <vt:lpstr>Slide 185</vt:lpstr>
      <vt:lpstr>Slide 186</vt:lpstr>
      <vt:lpstr>Slide 187</vt:lpstr>
      <vt:lpstr>Slide 188</vt:lpstr>
      <vt:lpstr>Slide 189</vt:lpstr>
      <vt:lpstr>Slide 190</vt:lpstr>
      <vt:lpstr>Slide 191</vt:lpstr>
      <vt:lpstr>Slide 192</vt:lpstr>
      <vt:lpstr>Slide 193</vt:lpstr>
      <vt:lpstr>Slide 194</vt:lpstr>
      <vt:lpstr>Slide 195</vt:lpstr>
      <vt:lpstr>Slide 196</vt:lpstr>
      <vt:lpstr>Slide 197</vt:lpstr>
      <vt:lpstr>Slide 198</vt:lpstr>
      <vt:lpstr>Slide 199</vt:lpstr>
      <vt:lpstr>Slide 200</vt:lpstr>
      <vt:lpstr>Slide 201</vt:lpstr>
      <vt:lpstr>Slide 202</vt:lpstr>
      <vt:lpstr>Slide 203</vt:lpstr>
      <vt:lpstr>Slide 204</vt:lpstr>
      <vt:lpstr>Slide 205</vt:lpstr>
      <vt:lpstr>Slide 206</vt:lpstr>
      <vt:lpstr>Slide 207</vt:lpstr>
      <vt:lpstr>Slide 208</vt:lpstr>
      <vt:lpstr>Slide 209</vt:lpstr>
      <vt:lpstr>Slide 210</vt:lpstr>
      <vt:lpstr>Slide 211</vt:lpstr>
      <vt:lpstr>Slide 212</vt:lpstr>
      <vt:lpstr>Slide 213</vt:lpstr>
      <vt:lpstr>Slide 214</vt:lpstr>
      <vt:lpstr>Slide 215</vt:lpstr>
      <vt:lpstr>Slide 216</vt:lpstr>
      <vt:lpstr>Slide 217</vt:lpstr>
      <vt:lpstr>Slide 218</vt:lpstr>
      <vt:lpstr>Slide 219</vt:lpstr>
      <vt:lpstr>Slide 220</vt:lpstr>
      <vt:lpstr>Slide 221</vt:lpstr>
      <vt:lpstr>Slide 222</vt:lpstr>
      <vt:lpstr>Slide 223</vt:lpstr>
      <vt:lpstr>Slide 224</vt:lpstr>
      <vt:lpstr>Slide 225</vt:lpstr>
      <vt:lpstr>Slide 226</vt:lpstr>
      <vt:lpstr>Slide 227</vt:lpstr>
      <vt:lpstr>Slide 228</vt:lpstr>
      <vt:lpstr>Slide 229</vt:lpstr>
      <vt:lpstr>Slide 230</vt:lpstr>
      <vt:lpstr>Slide 231</vt:lpstr>
      <vt:lpstr>Slide 232</vt:lpstr>
      <vt:lpstr>Slide 233</vt:lpstr>
      <vt:lpstr>Slide 234</vt:lpstr>
      <vt:lpstr>Slide 235</vt:lpstr>
      <vt:lpstr>Slide 236</vt:lpstr>
      <vt:lpstr>Slide 237</vt:lpstr>
      <vt:lpstr>Slide 238</vt:lpstr>
      <vt:lpstr>Slide 239</vt:lpstr>
      <vt:lpstr>Slide 240</vt:lpstr>
      <vt:lpstr>Slide 241</vt:lpstr>
      <vt:lpstr>Slide 242</vt:lpstr>
      <vt:lpstr>Slide 243</vt:lpstr>
      <vt:lpstr>Slide 244</vt:lpstr>
      <vt:lpstr>Slide 245</vt:lpstr>
      <vt:lpstr>Slide 246</vt:lpstr>
      <vt:lpstr>Slide 247</vt:lpstr>
      <vt:lpstr>Slide 248</vt:lpstr>
      <vt:lpstr>Slide 249</vt:lpstr>
      <vt:lpstr>Slide 250</vt:lpstr>
      <vt:lpstr>Slide 251</vt:lpstr>
      <vt:lpstr>Slide 252</vt:lpstr>
      <vt:lpstr>Slide 253</vt:lpstr>
      <vt:lpstr>Slide 254</vt:lpstr>
      <vt:lpstr>Slide 255</vt:lpstr>
      <vt:lpstr>Slide 256</vt:lpstr>
    </vt:vector>
  </TitlesOfParts>
  <Company>Abraxas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joe</dc:creator>
  <cp:lastModifiedBy>2007 Dell ETF</cp:lastModifiedBy>
  <cp:revision>414</cp:revision>
  <dcterms:created xsi:type="dcterms:W3CDTF">2011-02-22T00:59:39Z</dcterms:created>
  <dcterms:modified xsi:type="dcterms:W3CDTF">2012-03-05T14:52:58Z</dcterms:modified>
</cp:coreProperties>
</file>